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handoutMasterIdLst>
    <p:handoutMasterId r:id="rId90"/>
  </p:handoutMasterIdLst>
  <p:sldIdLst>
    <p:sldId id="453" r:id="rId3"/>
    <p:sldId id="273" r:id="rId5"/>
    <p:sldId id="274" r:id="rId6"/>
    <p:sldId id="275" r:id="rId7"/>
    <p:sldId id="276" r:id="rId8"/>
    <p:sldId id="277" r:id="rId9"/>
    <p:sldId id="286" r:id="rId10"/>
    <p:sldId id="298" r:id="rId11"/>
    <p:sldId id="299" r:id="rId12"/>
    <p:sldId id="300" r:id="rId13"/>
    <p:sldId id="301" r:id="rId14"/>
    <p:sldId id="303" r:id="rId15"/>
    <p:sldId id="304" r:id="rId16"/>
    <p:sldId id="305" r:id="rId17"/>
    <p:sldId id="306" r:id="rId18"/>
    <p:sldId id="376" r:id="rId19"/>
    <p:sldId id="377" r:id="rId20"/>
    <p:sldId id="378" r:id="rId21"/>
    <p:sldId id="384" r:id="rId22"/>
    <p:sldId id="379" r:id="rId23"/>
    <p:sldId id="380" r:id="rId24"/>
    <p:sldId id="381" r:id="rId25"/>
    <p:sldId id="382" r:id="rId26"/>
    <p:sldId id="383" r:id="rId27"/>
    <p:sldId id="307" r:id="rId28"/>
    <p:sldId id="308" r:id="rId29"/>
    <p:sldId id="309" r:id="rId30"/>
    <p:sldId id="354" r:id="rId31"/>
    <p:sldId id="310" r:id="rId32"/>
    <p:sldId id="311" r:id="rId33"/>
    <p:sldId id="312" r:id="rId34"/>
    <p:sldId id="313" r:id="rId35"/>
    <p:sldId id="314" r:id="rId36"/>
    <p:sldId id="315" r:id="rId37"/>
    <p:sldId id="316" r:id="rId38"/>
    <p:sldId id="317" r:id="rId39"/>
    <p:sldId id="318" r:id="rId40"/>
    <p:sldId id="320" r:id="rId41"/>
    <p:sldId id="321" r:id="rId42"/>
    <p:sldId id="322" r:id="rId43"/>
    <p:sldId id="325" r:id="rId44"/>
    <p:sldId id="323" r:id="rId45"/>
    <p:sldId id="324" r:id="rId46"/>
    <p:sldId id="326" r:id="rId47"/>
    <p:sldId id="355" r:id="rId48"/>
    <p:sldId id="385" r:id="rId49"/>
    <p:sldId id="360" r:id="rId50"/>
    <p:sldId id="362" r:id="rId51"/>
    <p:sldId id="361" r:id="rId52"/>
    <p:sldId id="363" r:id="rId53"/>
    <p:sldId id="364" r:id="rId54"/>
    <p:sldId id="365" r:id="rId55"/>
    <p:sldId id="366" r:id="rId56"/>
    <p:sldId id="368" r:id="rId57"/>
    <p:sldId id="367" r:id="rId58"/>
    <p:sldId id="369" r:id="rId59"/>
    <p:sldId id="370" r:id="rId60"/>
    <p:sldId id="372" r:id="rId61"/>
    <p:sldId id="373" r:id="rId62"/>
    <p:sldId id="374" r:id="rId63"/>
    <p:sldId id="375"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452" r:id="rId89"/>
  </p:sldIdLst>
  <p:sldSz cx="12192000" cy="6858000"/>
  <p:notesSz cx="6797675" cy="9926320"/>
  <p:embeddedFontLst>
    <p:embeddedFont>
      <p:font typeface="方正兰亭黑简体" panose="02000000000000000000" pitchFamily="2" charset="-122"/>
      <p:regular r:id="rId95"/>
    </p:embeddedFont>
    <p:embeddedFont>
      <p:font typeface="微软雅黑" panose="020B0503020204020204" pitchFamily="34" charset="-122"/>
      <p:regular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huazjhw" initials="y" lastIdx="5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51515"/>
    <a:srgbClr val="C7000B"/>
    <a:srgbClr val="575756"/>
    <a:srgbClr val="FFFFFF"/>
    <a:srgbClr val="DD4654"/>
    <a:srgbClr val="F3D2D5"/>
    <a:srgbClr val="E6A8AD"/>
    <a:srgbClr val="E57B84"/>
    <a:srgbClr val="E57984"/>
    <a:srgbClr val="BF0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7" autoAdjust="0"/>
    <p:restoredTop sz="83009" autoAdjust="0"/>
  </p:normalViewPr>
  <p:slideViewPr>
    <p:cSldViewPr snapToGrid="0" snapToObjects="1">
      <p:cViewPr varScale="1">
        <p:scale>
          <a:sx n="71" d="100"/>
          <a:sy n="71" d="100"/>
        </p:scale>
        <p:origin x="516" y="72"/>
      </p:cViewPr>
      <p:guideLst>
        <p:guide pos="649"/>
        <p:guide pos="7224"/>
        <p:guide orient="horz" pos="2160"/>
      </p:guideLst>
    </p:cSldViewPr>
  </p:slideViewPr>
  <p:outlineViewPr>
    <p:cViewPr>
      <p:scale>
        <a:sx n="33" d="100"/>
        <a:sy n="33" d="100"/>
      </p:scale>
      <p:origin x="0" y="-12066"/>
    </p:cViewPr>
  </p:outlineViewPr>
  <p:notesTextViewPr>
    <p:cViewPr>
      <p:scale>
        <a:sx n="1" d="1"/>
        <a:sy n="1" d="1"/>
      </p:scale>
      <p:origin x="0" y="0"/>
    </p:cViewPr>
  </p:notesTextViewPr>
  <p:sorterViewPr>
    <p:cViewPr>
      <p:scale>
        <a:sx n="98" d="100"/>
        <a:sy n="98" d="100"/>
      </p:scale>
      <p:origin x="0" y="-16878"/>
    </p:cViewPr>
  </p:sorterViewPr>
  <p:notesViewPr>
    <p:cSldViewPr snapToGrid="0" snapToObjects="1">
      <p:cViewPr varScale="1">
        <p:scale>
          <a:sx n="51" d="100"/>
          <a:sy n="51" d="100"/>
        </p:scale>
        <p:origin x="2898" y="72"/>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96" Type="http://schemas.openxmlformats.org/officeDocument/2006/relationships/font" Target="fonts/font2.fntdata"/><Relationship Id="rId95" Type="http://schemas.openxmlformats.org/officeDocument/2006/relationships/font" Target="fonts/font1.fntdata"/><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fld>
            <a:endParaRPr lang="en-US" dirty="0">
              <a:latin typeface="Huawei Sans" panose="020C0503030203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4896" y="766800"/>
            <a:ext cx="5932800" cy="3337748"/>
          </a:xfrm>
          <a:prstGeom prst="rect">
            <a:avLst/>
          </a:prstGeom>
          <a:noFill/>
          <a:ln w="12700">
            <a:solidFill>
              <a:prstClr val="black"/>
            </a:solidFill>
          </a:ln>
        </p:spPr>
        <p:txBody>
          <a:bodyPr vert="horz" lIns="91440" tIns="45720" rIns="91440" bIns="45720" rtlCol="0" anchor="t" anchorCtr="0"/>
          <a:lstStyle/>
          <a:p>
            <a:endParaRPr lang="en-US"/>
          </a:p>
        </p:txBody>
      </p:sp>
      <p:sp>
        <p:nvSpPr>
          <p:cNvPr id="5" name="Notes Placeholder 4"/>
          <p:cNvSpPr>
            <a:spLocks noGrp="1"/>
          </p:cNvSpPr>
          <p:nvPr>
            <p:ph type="body" sz="quarter" idx="3"/>
          </p:nvPr>
        </p:nvSpPr>
        <p:spPr>
          <a:xfrm>
            <a:off x="454896" y="4603008"/>
            <a:ext cx="5932800" cy="5108400"/>
          </a:xfrm>
          <a:prstGeom prst="rect">
            <a:avLst/>
          </a:prstGeom>
        </p:spPr>
        <p:txBody>
          <a:bodyPr vert="horz" lIns="97200" tIns="45720" rIns="97200" bIns="45720" rtlCol="0"/>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59840"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1988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pPr marL="0" indent="0">
              <a:buNone/>
            </a:pPr>
            <a:endParaRPr lang="en-US" altLang="zh-CN"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r>
              <a:rPr lang="zh-CN" altLang="en-US" dirty="0" smtClean="0"/>
              <a:t>事务模型</a:t>
            </a:r>
            <a:endParaRPr lang="en-US" altLang="zh-CN" dirty="0" smtClean="0"/>
          </a:p>
          <a:p>
            <a:pPr eaLnBrk="1" hangingPunct="1"/>
            <a:r>
              <a:rPr lang="zh-CN" altLang="en-US" dirty="0" smtClean="0"/>
              <a:t>单机：优点：执行效率高，由底层数据库提供强一致性的保证。 缺点：</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如果事务涉及到多分片，</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DDM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将拒绝执行，返回错误。</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en-US" dirty="0" smtClean="0"/>
              <a:t>最大努力提交： 优点：</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支持跨分片事务，执行结果相对独立，互不干涉。缺点：执行效率低于单机；如果有分片提交失败时，不提供事务补偿，因此会出现部分执行成功，部分执行失败。</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最终原子性：优点：支持跨分片事务，且保证各分片事务最终执行结果。 缺点：执行效率低于最大努力提交。如果有分片提交失败时，会进行事务补偿，事务补偿阶段，客户端查询结果不是最新结果（即存在中间状态）。</a:t>
            </a:r>
            <a:endPar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eaLnBrk="1" hangingPunct="1"/>
            <a:endParaRPr lang="zh-CN"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18435"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pPr marL="179705" marR="0" lvl="0" indent="-179705" algn="l" defTabSz="1219200" rtl="0" eaLnBrk="1" fontAlgn="ctr" latinLnBrk="0" hangingPunct="1">
              <a:lnSpc>
                <a:spcPct val="125000"/>
              </a:lnSpc>
              <a:spcBef>
                <a:spcPts val="0"/>
              </a:spcBef>
              <a:spcAft>
                <a:spcPts val="600"/>
              </a:spcAft>
              <a:buClrTx/>
              <a:buSzTx/>
              <a:buFont typeface="Huawei Sans" panose="020C0503030203020204" pitchFamily="34" charset="0"/>
              <a:buChar char="•"/>
              <a:defRPr/>
            </a:pPr>
            <a:endParaRPr lang="en-US" altLang="zh-CN" sz="1100" dirty="0" smtClean="0">
              <a:solidFill>
                <a:srgbClr val="222A35"/>
              </a:solidFill>
              <a:latin typeface="方正兰亭黑简体" panose="02000000000000000000" pitchFamily="2" charset="-122"/>
              <a:ea typeface="方正兰亭黑简体" panose="02000000000000000000" pitchFamily="2" charset="-122"/>
            </a:endParaRPr>
          </a:p>
          <a:p>
            <a:pPr marL="179705" marR="0" lvl="0" indent="-179705" algn="l" defTabSz="1219200" rtl="0" eaLnBrk="1" fontAlgn="ctr" latinLnBrk="0" hangingPunct="1">
              <a:lnSpc>
                <a:spcPct val="125000"/>
              </a:lnSpc>
              <a:spcBef>
                <a:spcPts val="0"/>
              </a:spcBef>
              <a:spcAft>
                <a:spcPts val="600"/>
              </a:spcAft>
              <a:buClrTx/>
              <a:buSzTx/>
              <a:buFont typeface="Huawei Sans" panose="020C0503030203020204" pitchFamily="34" charset="0"/>
              <a:buChar char="•"/>
              <a:defRPr/>
            </a:pPr>
            <a:endParaRPr lang="en-US" altLang="zh-CN" sz="1100" dirty="0" smtClean="0">
              <a:solidFill>
                <a:srgbClr val="222A35"/>
              </a:solidFill>
              <a:latin typeface="方正兰亭黑简体" panose="02000000000000000000" pitchFamily="2" charset="-122"/>
              <a:ea typeface="方正兰亭黑简体" panose="02000000000000000000" pitchFamily="2" charset="-122"/>
            </a:endParaRPr>
          </a:p>
          <a:p>
            <a:pPr marL="179705" marR="0" lvl="0" indent="-179705" algn="l" defTabSz="1219200" rtl="0" eaLnBrk="1" fontAlgn="ctr" latinLnBrk="0" hangingPunct="1">
              <a:lnSpc>
                <a:spcPct val="125000"/>
              </a:lnSpc>
              <a:spcBef>
                <a:spcPts val="0"/>
              </a:spcBef>
              <a:spcAft>
                <a:spcPts val="600"/>
              </a:spcAft>
              <a:buClrTx/>
              <a:buSzTx/>
              <a:buFont typeface="Huawei Sans" panose="020C0503030203020204" pitchFamily="34" charset="0"/>
              <a:buChar char="•"/>
              <a:defRPr/>
            </a:pPr>
            <a:endParaRPr lang="en-US" altLang="zh-CN" sz="1100" dirty="0" smtClean="0">
              <a:solidFill>
                <a:srgbClr val="222A35"/>
              </a:solidFill>
              <a:latin typeface="方正兰亭黑简体" panose="02000000000000000000" pitchFamily="2" charset="-122"/>
              <a:ea typeface="方正兰亭黑简体" panose="02000000000000000000" pitchFamily="2" charset="-122"/>
            </a:endParaRPr>
          </a:p>
          <a:p>
            <a:pPr marL="0" marR="0" lvl="0" indent="0" algn="l" defTabSz="1219200" rtl="0" eaLnBrk="1" fontAlgn="ctr" latinLnBrk="0" hangingPunct="1">
              <a:lnSpc>
                <a:spcPct val="125000"/>
              </a:lnSpc>
              <a:spcBef>
                <a:spcPts val="0"/>
              </a:spcBef>
              <a:spcAft>
                <a:spcPts val="600"/>
              </a:spcAft>
              <a:buClrTx/>
              <a:buSzTx/>
              <a:buFont typeface="Huawei Sans" panose="020C0503030203020204" pitchFamily="34" charset="0"/>
              <a:buNone/>
              <a:defRPr/>
            </a:pPr>
            <a:endParaRPr lang="en-US" altLang="zh-CN" sz="1100" dirty="0" smtClean="0">
              <a:solidFill>
                <a:srgbClr val="222A35"/>
              </a:solidFill>
              <a:latin typeface="方正兰亭黑简体" panose="02000000000000000000" pitchFamily="2" charset="-122"/>
              <a:ea typeface="方正兰亭黑简体" panose="02000000000000000000" pitchFamily="2" charset="-122"/>
            </a:endParaRPr>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2771" name="备注占位符 2"/>
          <p:cNvSpPr>
            <a:spLocks noGrp="1" noChangeArrowheads="1"/>
          </p:cNvSpPr>
          <p:nvPr>
            <p:ph type="body" idx="4294967295"/>
          </p:nvPr>
        </p:nvSpPr>
        <p:spPr/>
        <p:txBody>
          <a:bodyPr/>
          <a:lstStyle/>
          <a:p>
            <a:pPr eaLnBrk="1" hangingPunct="1"/>
            <a:endParaRPr lang="zh-CN"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4819"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39939" name="备注占位符 2"/>
          <p:cNvSpPr>
            <a:spLocks noGrp="1" noChangeArrowheads="1"/>
          </p:cNvSpPr>
          <p:nvPr>
            <p:ph type="body" idx="4294967295"/>
          </p:nvPr>
        </p:nvSpPr>
        <p:spPr/>
        <p:txBody>
          <a:bodyPr/>
          <a:lstStyle/>
          <a:p>
            <a:pPr marL="179705" marR="0" lvl="0" indent="-179705" algn="l" defTabSz="1219200" rtl="0" eaLnBrk="1" fontAlgn="ctr" latinLnBrk="0" hangingPunct="1">
              <a:lnSpc>
                <a:spcPct val="125000"/>
              </a:lnSpc>
              <a:spcBef>
                <a:spcPts val="0"/>
              </a:spcBef>
              <a:spcAft>
                <a:spcPts val="600"/>
              </a:spcAft>
              <a:buClrTx/>
              <a:buSzTx/>
              <a:buFont typeface="Huawei Sans" panose="020C0503030203020204" pitchFamily="34" charset="0"/>
              <a:buChar char="•"/>
              <a:defRPr/>
            </a:pPr>
            <a:r>
              <a:rPr lang="zh-CN" altLang="en-US" dirty="0" smtClean="0"/>
              <a:t>仅支持部分参数，并非全部参数，且仅适合用于</a:t>
            </a:r>
            <a:r>
              <a:rPr lang="en-US" altLang="zh-CN" dirty="0" smtClean="0"/>
              <a:t>MySQL</a:t>
            </a:r>
            <a:r>
              <a:rPr lang="zh-CN" altLang="en-US" dirty="0" smtClean="0"/>
              <a:t>数据库</a:t>
            </a:r>
            <a:endParaRPr lang="zh-CN" altLang="en-US" dirty="0" smtClean="0"/>
          </a:p>
          <a:p>
            <a:pPr eaLnBrk="1" hangingPunct="1"/>
            <a:endParaRPr lang="zh-CN"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41987"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44035" name="备注占位符 2"/>
          <p:cNvSpPr>
            <a:spLocks noGrp="1" noChangeArrowheads="1"/>
          </p:cNvSpPr>
          <p:nvPr>
            <p:ph type="body" idx="4294967295"/>
          </p:nvPr>
        </p:nvSpPr>
        <p:spPr/>
        <p:txBody>
          <a:bodyPr/>
          <a:lstStyle/>
          <a:p>
            <a:pPr eaLnBrk="1" hangingPunct="1"/>
            <a:endParaRPr lang="zh-CN"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450850" y="765175"/>
            <a:ext cx="5930900" cy="3336925"/>
          </a:xfrm>
          <a:ln>
            <a:miter lim="800000"/>
          </a:ln>
        </p:spPr>
      </p:sp>
      <p:sp>
        <p:nvSpPr>
          <p:cNvPr id="46083" name="备注占位符 2"/>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r>
              <a:rPr lang="zh-CN" altLang="en-US" sz="1100" kern="1200" dirty="0" smtClean="0">
                <a:solidFill>
                  <a:schemeClr val="tx1"/>
                </a:solidFill>
                <a:effectLst/>
                <a:latin typeface="方正兰亭黑简体" panose="02000000000000000000" pitchFamily="2" charset="-122"/>
              </a:rPr>
              <a:t>数据管理服务具有以下特点：</a:t>
            </a:r>
            <a:endParaRPr lang="zh-CN" altLang="en-US" sz="1100" kern="1200" dirty="0" smtClean="0">
              <a:solidFill>
                <a:schemeClr val="tx1"/>
              </a:solidFill>
              <a:effectLst/>
              <a:latin typeface="方正兰亭黑简体" panose="02000000000000000000" pitchFamily="2" charset="-122"/>
            </a:endParaRPr>
          </a:p>
          <a:p>
            <a:pPr lvl="1"/>
            <a:r>
              <a:rPr lang="zh-CN" altLang="en-US" sz="1100" kern="1200" dirty="0" smtClean="0">
                <a:solidFill>
                  <a:schemeClr val="tx1"/>
                </a:solidFill>
                <a:effectLst/>
                <a:latin typeface="方正兰亭黑简体" panose="02000000000000000000" pitchFamily="2" charset="-122"/>
              </a:rPr>
              <a:t>实现云上管理数据库，可视化界面连接和管理数据库。</a:t>
            </a:r>
            <a:endParaRPr lang="zh-CN" altLang="en-US" sz="1100" kern="1200" dirty="0" smtClean="0">
              <a:solidFill>
                <a:schemeClr val="tx1"/>
              </a:solidFill>
              <a:effectLst/>
              <a:latin typeface="方正兰亭黑简体" panose="02000000000000000000" pitchFamily="2" charset="-122"/>
            </a:endParaRPr>
          </a:p>
          <a:p>
            <a:pPr lvl="1"/>
            <a:r>
              <a:rPr lang="zh-CN" altLang="en-US" sz="1100" kern="1200" dirty="0" smtClean="0">
                <a:solidFill>
                  <a:schemeClr val="tx1"/>
                </a:solidFill>
                <a:effectLst/>
                <a:latin typeface="方正兰亭黑简体" panose="02000000000000000000" pitchFamily="2" charset="-122"/>
              </a:rPr>
              <a:t>云端专用通道管理数据，华为云高安全严格控制数据库访问。</a:t>
            </a:r>
            <a:endParaRPr lang="zh-CN" altLang="en-US" sz="1100" kern="1200" dirty="0" smtClean="0">
              <a:solidFill>
                <a:schemeClr val="tx1"/>
              </a:solidFill>
              <a:effectLst/>
              <a:latin typeface="方正兰亭黑简体" panose="02000000000000000000" pitchFamily="2" charset="-122"/>
            </a:endParaRPr>
          </a:p>
          <a:p>
            <a:pPr lvl="1"/>
            <a:r>
              <a:rPr lang="zh-CN" altLang="en-US" sz="1100" kern="1200" dirty="0" smtClean="0">
                <a:solidFill>
                  <a:schemeClr val="tx1"/>
                </a:solidFill>
                <a:effectLst/>
                <a:latin typeface="方正兰亭黑简体" panose="02000000000000000000" pitchFamily="2" charset="-122"/>
              </a:rPr>
              <a:t>简单方便访问数据，可视化对象管理操作，简单易用。</a:t>
            </a:r>
            <a:endParaRPr lang="zh-CN" altLang="en-US" sz="1100" kern="1200" dirty="0" smtClean="0">
              <a:solidFill>
                <a:schemeClr val="tx1"/>
              </a:solidFill>
              <a:effectLst/>
              <a:latin typeface="方正兰亭黑简体" panose="02000000000000000000" pitchFamily="2" charset="-122"/>
            </a:endParaRPr>
          </a:p>
          <a:p>
            <a:pPr lvl="1"/>
            <a:r>
              <a:rPr lang="zh-CN" altLang="en-US" sz="1100" kern="1200" dirty="0" smtClean="0">
                <a:solidFill>
                  <a:schemeClr val="tx1"/>
                </a:solidFill>
                <a:effectLst/>
                <a:latin typeface="方正兰亭黑简体" panose="02000000000000000000" pitchFamily="2" charset="-122"/>
              </a:rPr>
              <a:t>实现云研发测试，快速部署，快速访问数据库，提升研发效率</a:t>
            </a:r>
            <a:endParaRPr lang="zh-CN" altLang="en-US" sz="1100" kern="1200" dirty="0" smtClean="0">
              <a:solidFill>
                <a:schemeClr val="tx1"/>
              </a:solidFill>
              <a:effectLst/>
              <a:latin typeface="方正兰亭黑简体" panose="02000000000000000000" pitchFamily="2" charset="-122"/>
            </a:endParaRP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pPr marL="0" indent="0">
              <a:buNone/>
            </a:pPr>
            <a:r>
              <a:rPr lang="zh-CN" altLang="en-US" dirty="0" smtClean="0"/>
              <a:t>与其他服务的关系</a:t>
            </a:r>
            <a:endParaRPr lang="zh-CN" altLang="en-US" dirty="0" smtClean="0"/>
          </a:p>
          <a:p>
            <a:r>
              <a:rPr lang="zh-CN" altLang="en-US" dirty="0" smtClean="0"/>
              <a:t>与关系型数据库的关系</a:t>
            </a:r>
            <a:endParaRPr lang="zh-CN" altLang="en-US" dirty="0" smtClean="0"/>
          </a:p>
          <a:p>
            <a:pPr lvl="1"/>
            <a:r>
              <a:rPr lang="zh-CN" altLang="en-US" dirty="0" smtClean="0"/>
              <a:t>数据管理服务支持关系型数据库实例的管理。</a:t>
            </a:r>
            <a:endParaRPr lang="zh-CN" altLang="en-US" dirty="0" smtClean="0"/>
          </a:p>
          <a:p>
            <a:pPr lvl="1"/>
            <a:r>
              <a:rPr lang="zh-CN" altLang="en-US" dirty="0" smtClean="0"/>
              <a:t>通过数据管理服务连接目标数据库时，需要使用到目标数据库的用户名和密码。</a:t>
            </a:r>
            <a:endParaRPr lang="zh-CN" altLang="en-US" dirty="0" smtClean="0"/>
          </a:p>
          <a:p>
            <a:pPr lvl="1"/>
            <a:r>
              <a:rPr lang="zh-CN" altLang="en-US" dirty="0" smtClean="0"/>
              <a:t>关系型数据库与数据管理服务须在同一个区域下。</a:t>
            </a:r>
            <a:endParaRPr lang="zh-CN" altLang="en-US" dirty="0" smtClean="0"/>
          </a:p>
          <a:p>
            <a:pPr lvl="1"/>
            <a:r>
              <a:rPr lang="zh-CN" altLang="en-US" dirty="0" smtClean="0"/>
              <a:t>暂仅支持</a:t>
            </a:r>
            <a:r>
              <a:rPr lang="en-US" altLang="zh-CN" dirty="0" smtClean="0"/>
              <a:t>MySQL</a:t>
            </a:r>
            <a:r>
              <a:rPr lang="zh-CN" altLang="en-US" dirty="0" smtClean="0"/>
              <a:t>、</a:t>
            </a:r>
            <a:r>
              <a:rPr lang="en-US" altLang="zh-CN" dirty="0" smtClean="0"/>
              <a:t>Microsoft SQL Server</a:t>
            </a:r>
            <a:r>
              <a:rPr lang="zh-CN" altLang="en-US" dirty="0" smtClean="0"/>
              <a:t>以及</a:t>
            </a:r>
            <a:r>
              <a:rPr lang="en-US" altLang="zh-CN" dirty="0" err="1" smtClean="0"/>
              <a:t>MongDB</a:t>
            </a:r>
            <a:r>
              <a:rPr lang="zh-CN" altLang="en-US" dirty="0" smtClean="0"/>
              <a:t>类型实例。</a:t>
            </a:r>
            <a:endParaRPr lang="zh-CN" altLang="en-US" dirty="0" smtClean="0"/>
          </a:p>
          <a:p>
            <a:r>
              <a:rPr lang="zh-CN" altLang="en-US" dirty="0" smtClean="0"/>
              <a:t>与弹性云服务的关系</a:t>
            </a:r>
            <a:endParaRPr lang="zh-CN" altLang="en-US" dirty="0" smtClean="0"/>
          </a:p>
          <a:p>
            <a:pPr lvl="1"/>
            <a:r>
              <a:rPr lang="zh-CN" altLang="en-US" dirty="0" smtClean="0"/>
              <a:t>数据管理服务支持弹性云服务自建库实例的数据管理。</a:t>
            </a:r>
            <a:endParaRPr lang="zh-CN" altLang="en-US" dirty="0" smtClean="0"/>
          </a:p>
          <a:p>
            <a:pPr lvl="1"/>
            <a:r>
              <a:rPr lang="zh-CN" altLang="en-US" dirty="0" smtClean="0"/>
              <a:t>通过数据管理服务连接目标数据库时，需要使用到自建库实例的用户名、密码及端口信息。</a:t>
            </a:r>
            <a:endParaRPr lang="zh-CN" altLang="en-US" dirty="0" smtClean="0"/>
          </a:p>
          <a:p>
            <a:pPr lvl="1"/>
            <a:r>
              <a:rPr lang="zh-CN" altLang="en-US" dirty="0" smtClean="0"/>
              <a:t>弹性云服务与数据管理服务须在同一个区域下。</a:t>
            </a:r>
            <a:endParaRPr lang="zh-CN" altLang="en-US" dirty="0" smtClean="0"/>
          </a:p>
          <a:p>
            <a:pPr lvl="1"/>
            <a:r>
              <a:rPr lang="zh-CN" altLang="en-US" dirty="0" smtClean="0"/>
              <a:t>暂仅支持</a:t>
            </a:r>
            <a:r>
              <a:rPr lang="en-US" altLang="zh-CN" dirty="0" smtClean="0"/>
              <a:t>MySQL5.5</a:t>
            </a:r>
            <a:r>
              <a:rPr lang="zh-CN" altLang="en-US" dirty="0" smtClean="0"/>
              <a:t>、</a:t>
            </a:r>
            <a:r>
              <a:rPr lang="en-US" altLang="zh-CN" dirty="0" smtClean="0"/>
              <a:t>5.6</a:t>
            </a:r>
            <a:r>
              <a:rPr lang="zh-CN" altLang="en-US" dirty="0" smtClean="0"/>
              <a:t>、</a:t>
            </a:r>
            <a:r>
              <a:rPr lang="en-US" altLang="zh-CN" dirty="0" smtClean="0"/>
              <a:t>5.7</a:t>
            </a:r>
            <a:r>
              <a:rPr lang="zh-CN" altLang="en-US" dirty="0" smtClean="0"/>
              <a:t>版本的实例，不支持</a:t>
            </a:r>
            <a:r>
              <a:rPr lang="en-US" altLang="zh-CN" dirty="0" smtClean="0"/>
              <a:t>HA</a:t>
            </a:r>
            <a:r>
              <a:rPr lang="zh-CN" altLang="en-US" dirty="0" smtClean="0"/>
              <a:t>集群。</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GaussDB(for MySQL)</a:t>
            </a:r>
            <a:r>
              <a:rPr lang="zh-CN" altLang="en-US" smtClean="0"/>
              <a:t>还支持</a:t>
            </a:r>
            <a:r>
              <a:rPr lang="en-US" altLang="zh-CN" smtClean="0"/>
              <a:t>Python</a:t>
            </a:r>
            <a:r>
              <a:rPr lang="zh-CN" altLang="en-US" smtClean="0"/>
              <a:t>，</a:t>
            </a:r>
            <a:r>
              <a:rPr lang="en-US" altLang="zh-CN" smtClean="0"/>
              <a:t>C-API(GSC)</a:t>
            </a:r>
            <a:r>
              <a:rPr lang="zh-CN" altLang="en-US" smtClean="0"/>
              <a:t>，</a:t>
            </a:r>
            <a:r>
              <a:rPr lang="en-US" altLang="zh-CN" smtClean="0"/>
              <a:t>GO</a:t>
            </a:r>
            <a:r>
              <a:rPr lang="zh-CN" altLang="en-US" smtClean="0"/>
              <a:t>驱动。</a:t>
            </a:r>
            <a:endParaRPr lang="en-US" altLang="zh-CN" smtClean="0"/>
          </a:p>
          <a:p>
            <a:r>
              <a:rPr lang="zh-CN" altLang="en-US" smtClean="0"/>
              <a:t>数据源的解释：数据源包含了数据库位置和数据库类型等信息，实际上是一种数据连接的抽象。数据源管理器即用来管理数据源。</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0850" y="765175"/>
            <a:ext cx="5930900" cy="3336925"/>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JDBC</a:t>
            </a:r>
            <a:r>
              <a:rPr lang="zh-CN" altLang="en-US" smtClean="0"/>
              <a:t>开发应用程序的流程如图。</a:t>
            </a:r>
            <a:endParaRPr lang="en-US" altLang="zh-CN" smtClean="0"/>
          </a:p>
          <a:p>
            <a:r>
              <a:rPr lang="en-US" altLang="zh-CN" smtClean="0"/>
              <a:t>GaussDB(for MySQL)</a:t>
            </a:r>
            <a:r>
              <a:rPr lang="zh-CN" altLang="en-US" smtClean="0"/>
              <a:t>库提供了对</a:t>
            </a:r>
            <a:r>
              <a:rPr lang="en-US" altLang="zh-CN" smtClean="0"/>
              <a:t>JDBC 4.0</a:t>
            </a:r>
            <a:r>
              <a:rPr lang="zh-CN" altLang="en-US" smtClean="0"/>
              <a:t>特性的支持，需要使用</a:t>
            </a:r>
            <a:r>
              <a:rPr lang="en-US" altLang="zh-CN" smtClean="0"/>
              <a:t>JDK1.8</a:t>
            </a:r>
            <a:r>
              <a:rPr lang="zh-CN" altLang="en-US" smtClean="0"/>
              <a:t>编译程序代码。</a:t>
            </a:r>
            <a:endParaRPr lang="zh-CN" altLang="en-US" dirty="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\d</a:t>
            </a:r>
            <a:r>
              <a:rPr lang="zh-CN" altLang="en-US" smtClean="0"/>
              <a:t>：描述表</a:t>
            </a:r>
            <a:endParaRPr lang="en-US" dirty="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ODBC</a:t>
            </a:r>
            <a:r>
              <a:rPr lang="zh-CN" altLang="en-US" dirty="0" smtClean="0"/>
              <a:t>开发应用程序的流程如图。</a:t>
            </a:r>
            <a:endParaRPr lang="en-US" altLang="zh-CN" dirty="0" smtClean="0"/>
          </a:p>
          <a:p>
            <a:r>
              <a:rPr lang="en-US" altLang="zh-CN" dirty="0" err="1" smtClean="0"/>
              <a:t>GaussDB</a:t>
            </a:r>
            <a:r>
              <a:rPr lang="en-US" altLang="zh-CN" dirty="0" smtClean="0"/>
              <a:t>(for MySQL)</a:t>
            </a:r>
            <a:r>
              <a:rPr lang="zh-CN" altLang="en-US" dirty="0" smtClean="0"/>
              <a:t>支持</a:t>
            </a:r>
            <a:r>
              <a:rPr lang="en-US" altLang="zh-CN" dirty="0" smtClean="0"/>
              <a:t>ODBC 3.0</a:t>
            </a:r>
            <a:r>
              <a:rPr lang="zh-CN" altLang="en-US" dirty="0" smtClean="0"/>
              <a:t>版本。</a:t>
            </a:r>
            <a:endParaRPr lang="zh-CN" altLang="en-US" dirty="0" smtClean="0"/>
          </a:p>
          <a:p>
            <a:r>
              <a:rPr lang="zh-CN" altLang="en-US" dirty="0" smtClean="0"/>
              <a:t>应用程序通过</a:t>
            </a:r>
            <a:r>
              <a:rPr lang="en-US" altLang="zh-CN" dirty="0" smtClean="0"/>
              <a:t>ODBC</a:t>
            </a:r>
            <a:r>
              <a:rPr lang="zh-CN" altLang="en-US" dirty="0" smtClean="0"/>
              <a:t>提供的</a:t>
            </a:r>
            <a:r>
              <a:rPr lang="en-US" altLang="zh-CN" dirty="0" smtClean="0"/>
              <a:t>API</a:t>
            </a:r>
            <a:r>
              <a:rPr lang="zh-CN" altLang="en-US" dirty="0" smtClean="0"/>
              <a:t>与数据库进行交互，在避免了应用程序直接操作数据库系统的同时，增强了应用程序的可移植性、扩展性和可维护性。</a:t>
            </a:r>
            <a:endParaRPr lang="zh-CN" altLang="en-US" dirty="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1.</a:t>
            </a:r>
            <a:r>
              <a:rPr lang="zh-CN" altLang="en-US" dirty="0" smtClean="0"/>
              <a:t>登录</a:t>
            </a:r>
            <a:r>
              <a:rPr lang="en-US" altLang="zh-CN" dirty="0" err="1" smtClean="0"/>
              <a:t>mysql</a:t>
            </a:r>
            <a:r>
              <a:rPr lang="zh-CN" altLang="en-US" dirty="0" smtClean="0"/>
              <a:t>官网</a:t>
            </a:r>
            <a:r>
              <a:rPr lang="en-US" altLang="zh-CN" dirty="0" smtClean="0"/>
              <a:t>http://www.mysql.com/</a:t>
            </a:r>
            <a:endParaRPr lang="en-US" altLang="zh-CN" dirty="0" smtClean="0"/>
          </a:p>
          <a:p>
            <a:r>
              <a:rPr lang="en-US" altLang="zh-CN" dirty="0" smtClean="0"/>
              <a:t>2.</a:t>
            </a:r>
            <a:r>
              <a:rPr lang="zh-CN" altLang="en-US" dirty="0" smtClean="0"/>
              <a:t>在网页底部</a:t>
            </a:r>
            <a:r>
              <a:rPr lang="en-US" altLang="zh-CN" dirty="0" smtClean="0"/>
              <a:t>DOWNLOADS</a:t>
            </a:r>
            <a:r>
              <a:rPr lang="zh-CN" altLang="en-US" dirty="0" smtClean="0"/>
              <a:t>选项中选择</a:t>
            </a:r>
            <a:r>
              <a:rPr lang="en-US" altLang="zh-CN" dirty="0" smtClean="0"/>
              <a:t>MySQL </a:t>
            </a:r>
            <a:r>
              <a:rPr lang="en-US" altLang="zh-CN" dirty="0" err="1" smtClean="0"/>
              <a:t>MySQL</a:t>
            </a:r>
            <a:r>
              <a:rPr lang="en-US" altLang="zh-CN" dirty="0" smtClean="0"/>
              <a:t> Workbench</a:t>
            </a:r>
            <a:endParaRPr lang="en-US" altLang="zh-CN" dirty="0" smtClean="0"/>
          </a:p>
          <a:p>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后期</a:t>
            </a:r>
            <a:r>
              <a:rPr lang="en-US" altLang="zh-CN" smtClean="0"/>
              <a:t>GaussDB(for MySQL)</a:t>
            </a:r>
            <a:r>
              <a:rPr lang="zh-CN" altLang="en-US" smtClean="0"/>
              <a:t>上线后可以在对应目录的管理下载</a:t>
            </a:r>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254490"/>
          <a:ext cx="10460715" cy="1082675"/>
        </p:xfrm>
        <a:graphic>
          <a:graphicData uri="http://schemas.openxmlformats.org/drawingml/2006/table">
            <a:tbl>
              <a:tblPr/>
              <a:tblGrid>
                <a:gridCol w="3119031"/>
                <a:gridCol w="1967450"/>
                <a:gridCol w="3023155"/>
                <a:gridCol w="2351079"/>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课程编码</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适用产品</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产品版本</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课程版本</a:t>
                      </a:r>
                      <a:endParaRPr kumimoji="1" lang="en-US" altLang="zh-CN"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21"/>
          <p:cNvGraphicFramePr>
            <a:graphicFrameLocks noGrp="1"/>
          </p:cNvGraphicFramePr>
          <p:nvPr userDrawn="1"/>
        </p:nvGraphicFramePr>
        <p:xfrm>
          <a:off x="1007140" y="2776902"/>
          <a:ext cx="10460714" cy="3038475"/>
        </p:xfrm>
        <a:graphic>
          <a:graphicData uri="http://schemas.openxmlformats.org/drawingml/2006/table">
            <a:tbl>
              <a:tblPr/>
              <a:tblGrid>
                <a:gridCol w="3119030"/>
                <a:gridCol w="1967450"/>
                <a:gridCol w="3023155"/>
                <a:gridCol w="2351079"/>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作者</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时间</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mn-lt"/>
                          <a:ea typeface="+mn-ea"/>
                        </a:rPr>
                        <a:t>审核人</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mn-lt"/>
                          <a:ea typeface="+mn-ea"/>
                        </a:rPr>
                        <a:t>新开发/优化</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文本占位符 7"/>
          <p:cNvSpPr>
            <a:spLocks noGrp="1"/>
          </p:cNvSpPr>
          <p:nvPr>
            <p:ph type="body" sz="quarter" idx="17" hasCustomPrompt="1"/>
          </p:nvPr>
        </p:nvSpPr>
        <p:spPr>
          <a:xfrm>
            <a:off x="1007139" y="1825692"/>
            <a:ext cx="311903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endParaRPr lang="zh-CN" altLang="en-US" dirty="0"/>
          </a:p>
        </p:txBody>
      </p:sp>
      <p:sp>
        <p:nvSpPr>
          <p:cNvPr id="6" name="文本占位符 7"/>
          <p:cNvSpPr>
            <a:spLocks noGrp="1"/>
          </p:cNvSpPr>
          <p:nvPr>
            <p:ph type="body" sz="quarter" idx="18" hasCustomPrompt="1"/>
          </p:nvPr>
        </p:nvSpPr>
        <p:spPr>
          <a:xfrm>
            <a:off x="4126170" y="1825692"/>
            <a:ext cx="196745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endParaRPr lang="zh-CN" altLang="en-US" dirty="0"/>
          </a:p>
        </p:txBody>
      </p:sp>
      <p:sp>
        <p:nvSpPr>
          <p:cNvPr id="7" name="文本占位符 7"/>
          <p:cNvSpPr>
            <a:spLocks noGrp="1"/>
          </p:cNvSpPr>
          <p:nvPr>
            <p:ph type="body" sz="quarter" idx="19" hasCustomPrompt="1"/>
          </p:nvPr>
        </p:nvSpPr>
        <p:spPr>
          <a:xfrm>
            <a:off x="6093619" y="1825692"/>
            <a:ext cx="302315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825692"/>
            <a:ext cx="2351079"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373862"/>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0" name="文本占位符 7"/>
          <p:cNvSpPr>
            <a:spLocks noGrp="1"/>
          </p:cNvSpPr>
          <p:nvPr>
            <p:ph type="body" sz="quarter" idx="14" hasCustomPrompt="1"/>
          </p:nvPr>
        </p:nvSpPr>
        <p:spPr>
          <a:xfrm>
            <a:off x="4126170" y="3373862"/>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373862"/>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2" name="文本占位符 7"/>
          <p:cNvSpPr>
            <a:spLocks noGrp="1"/>
          </p:cNvSpPr>
          <p:nvPr>
            <p:ph type="body" sz="quarter" idx="16" hasCustomPrompt="1"/>
          </p:nvPr>
        </p:nvSpPr>
        <p:spPr>
          <a:xfrm>
            <a:off x="9116775" y="3337858"/>
            <a:ext cx="2351342"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endParaRPr lang="zh-CN" altLang="en-US" dirty="0"/>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algn="l" defTabSz="1001395" rtl="0" eaLnBrk="0" fontAlgn="ctr" hangingPunct="0">
              <a:spcBef>
                <a:spcPct val="0"/>
              </a:spcBef>
              <a:spcAft>
                <a:spcPct val="0"/>
              </a:spcAft>
            </a:pPr>
            <a:r>
              <a:rPr lang="zh-CN" altLang="en-US"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endParaRPr lang="zh-CN" altLang="en-US" sz="3500" b="1"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fontAlgn="ctr">
              <a:spcBef>
                <a:spcPct val="50000"/>
              </a:spcBef>
            </a:pPr>
            <a:r>
              <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rPr>
              <a:t>本页不打印</a:t>
            </a:r>
            <a:endPar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 name="文本占位符 7"/>
          <p:cNvSpPr>
            <a:spLocks noGrp="1"/>
          </p:cNvSpPr>
          <p:nvPr>
            <p:ph type="body" sz="quarter" idx="21" hasCustomPrompt="1"/>
          </p:nvPr>
        </p:nvSpPr>
        <p:spPr>
          <a:xfrm>
            <a:off x="1007042" y="3877918"/>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6" name="文本占位符 7"/>
          <p:cNvSpPr>
            <a:spLocks noGrp="1"/>
          </p:cNvSpPr>
          <p:nvPr>
            <p:ph type="body" sz="quarter" idx="22" hasCustomPrompt="1"/>
          </p:nvPr>
        </p:nvSpPr>
        <p:spPr>
          <a:xfrm>
            <a:off x="4126170" y="3877918"/>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3877918"/>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8" name="文本占位符 7"/>
          <p:cNvSpPr>
            <a:spLocks noGrp="1"/>
          </p:cNvSpPr>
          <p:nvPr>
            <p:ph type="body" sz="quarter" idx="24" hasCustomPrompt="1"/>
          </p:nvPr>
        </p:nvSpPr>
        <p:spPr>
          <a:xfrm>
            <a:off x="9116775" y="3841914"/>
            <a:ext cx="2351342"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19" name="文本占位符 7"/>
          <p:cNvSpPr>
            <a:spLocks noGrp="1"/>
          </p:cNvSpPr>
          <p:nvPr>
            <p:ph type="body" sz="quarter" idx="25" hasCustomPrompt="1"/>
          </p:nvPr>
        </p:nvSpPr>
        <p:spPr>
          <a:xfrm>
            <a:off x="1007042" y="4345970"/>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0" name="文本占位符 7"/>
          <p:cNvSpPr>
            <a:spLocks noGrp="1"/>
          </p:cNvSpPr>
          <p:nvPr>
            <p:ph type="body" sz="quarter" idx="26" hasCustomPrompt="1"/>
          </p:nvPr>
        </p:nvSpPr>
        <p:spPr>
          <a:xfrm>
            <a:off x="4126170" y="4345970"/>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345970"/>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2" name="文本占位符 7"/>
          <p:cNvSpPr>
            <a:spLocks noGrp="1"/>
          </p:cNvSpPr>
          <p:nvPr>
            <p:ph type="body" sz="quarter" idx="28" hasCustomPrompt="1"/>
          </p:nvPr>
        </p:nvSpPr>
        <p:spPr>
          <a:xfrm>
            <a:off x="9116775" y="4345970"/>
            <a:ext cx="2351342"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3" name="文本占位符 7"/>
          <p:cNvSpPr>
            <a:spLocks noGrp="1"/>
          </p:cNvSpPr>
          <p:nvPr>
            <p:ph type="body" sz="quarter" idx="29" hasCustomPrompt="1"/>
          </p:nvPr>
        </p:nvSpPr>
        <p:spPr>
          <a:xfrm>
            <a:off x="1007042" y="4886030"/>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4" name="文本占位符 7"/>
          <p:cNvSpPr>
            <a:spLocks noGrp="1"/>
          </p:cNvSpPr>
          <p:nvPr>
            <p:ph type="body" sz="quarter" idx="30" hasCustomPrompt="1"/>
          </p:nvPr>
        </p:nvSpPr>
        <p:spPr>
          <a:xfrm>
            <a:off x="4126170" y="4886030"/>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4886030"/>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6" name="文本占位符 7"/>
          <p:cNvSpPr>
            <a:spLocks noGrp="1"/>
          </p:cNvSpPr>
          <p:nvPr>
            <p:ph type="body" sz="quarter" idx="32" hasCustomPrompt="1"/>
          </p:nvPr>
        </p:nvSpPr>
        <p:spPr>
          <a:xfrm>
            <a:off x="9116775" y="4886030"/>
            <a:ext cx="2351342"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7" name="文本占位符 7"/>
          <p:cNvSpPr>
            <a:spLocks noGrp="1"/>
          </p:cNvSpPr>
          <p:nvPr>
            <p:ph type="body" sz="quarter" idx="33" hasCustomPrompt="1"/>
          </p:nvPr>
        </p:nvSpPr>
        <p:spPr>
          <a:xfrm>
            <a:off x="1007042" y="5354082"/>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8" name="文本占位符 7"/>
          <p:cNvSpPr>
            <a:spLocks noGrp="1"/>
          </p:cNvSpPr>
          <p:nvPr>
            <p:ph type="body" sz="quarter" idx="34" hasCustomPrompt="1"/>
          </p:nvPr>
        </p:nvSpPr>
        <p:spPr>
          <a:xfrm>
            <a:off x="4126170" y="5354082"/>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354082"/>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30" name="文本占位符 7"/>
          <p:cNvSpPr>
            <a:spLocks noGrp="1"/>
          </p:cNvSpPr>
          <p:nvPr>
            <p:ph type="body" sz="quarter" idx="36" hasCustomPrompt="1"/>
          </p:nvPr>
        </p:nvSpPr>
        <p:spPr>
          <a:xfrm>
            <a:off x="9116775" y="5354082"/>
            <a:ext cx="2351342"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思考题</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479190" y="424270"/>
            <a:ext cx="495425" cy="592462"/>
            <a:chOff x="5554662" y="2422526"/>
            <a:chExt cx="690564" cy="825500"/>
          </a:xfrm>
          <a:solidFill>
            <a:schemeClr val="bg1"/>
          </a:solidFill>
        </p:grpSpPr>
        <p:sp>
          <p:nvSpPr>
            <p:cNvPr id="8" name="Freeform 30"/>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31"/>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32"/>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Freeform 35"/>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4"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5"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6" name="Freeform 38"/>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7" name="Freeform 39"/>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8" name="Freeform 40"/>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9" name="Freeform 41"/>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0" name="Freeform 42"/>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21" name="Freeform 6"/>
          <p:cNvSpPr/>
          <p:nvPr userDrawn="1"/>
        </p:nvSpPr>
        <p:spPr bwMode="auto">
          <a:xfrm>
            <a:off x="3588303" y="296368"/>
            <a:ext cx="8603697"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2" name="Freeform 11"/>
          <p:cNvSpPr/>
          <p:nvPr userDrawn="1"/>
        </p:nvSpPr>
        <p:spPr bwMode="auto">
          <a:xfrm>
            <a:off x="3482973" y="296368"/>
            <a:ext cx="223610"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3" name="文本占位符 6"/>
          <p:cNvSpPr>
            <a:spLocks noGrp="1"/>
          </p:cNvSpPr>
          <p:nvPr>
            <p:ph type="body" sz="quarter" idx="11" hasCustomPrompt="1"/>
          </p:nvPr>
        </p:nvSpPr>
        <p:spPr>
          <a:xfrm>
            <a:off x="451191" y="1247555"/>
            <a:ext cx="11307600" cy="4680000"/>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401320" indent="0" algn="just">
              <a:buSzPct val="100000"/>
              <a:buFont typeface="+mj-lt"/>
              <a:buNone/>
              <a:defRPr sz="1800" baseline="0">
                <a:latin typeface="Huawei Sans" panose="020C0503030203020204" pitchFamily="34" charset="0"/>
              </a:defRPr>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4" name="TextBox 10"/>
          <p:cNvSpPr txBox="1"/>
          <p:nvPr userDrawn="1"/>
        </p:nvSpPr>
        <p:spPr bwMode="auto">
          <a:xfrm>
            <a:off x="1594877" y="408780"/>
            <a:ext cx="2015437"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本节小结</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15179" y="490849"/>
            <a:ext cx="470510" cy="475421"/>
            <a:chOff x="5540375" y="2868613"/>
            <a:chExt cx="1106488" cy="1117600"/>
          </a:xfrm>
          <a:solidFill>
            <a:schemeClr val="bg1"/>
          </a:solidFill>
        </p:grpSpPr>
        <p:sp>
          <p:nvSpPr>
            <p:cNvPr id="8"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10" name="内容占位符 6"/>
          <p:cNvSpPr>
            <a:spLocks noGrp="1"/>
          </p:cNvSpPr>
          <p:nvPr>
            <p:ph sz="quarter" idx="10" hasCustomPrompt="1"/>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endParaRPr lang="zh-CN" altLang="en-US" dirty="0" smtClean="0"/>
          </a:p>
          <a:p>
            <a:pPr lvl="1"/>
            <a:r>
              <a:rPr lang="zh-CN" altLang="en-US" dirty="0" smtClean="0"/>
              <a:t>第二</a:t>
            </a:r>
            <a:r>
              <a:rPr lang="zh-CN" altLang="en-US" dirty="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3" name="TextBox 10"/>
          <p:cNvSpPr txBox="1"/>
          <p:nvPr userDrawn="1"/>
        </p:nvSpPr>
        <p:spPr bwMode="auto">
          <a:xfrm>
            <a:off x="1594877" y="408780"/>
            <a:ext cx="2015437"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本章总结</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6" name="组合 5"/>
          <p:cNvGrpSpPr/>
          <p:nvPr userDrawn="1"/>
        </p:nvGrpSpPr>
        <p:grpSpPr>
          <a:xfrm>
            <a:off x="515179" y="490849"/>
            <a:ext cx="470510" cy="475421"/>
            <a:chOff x="5540375" y="2868613"/>
            <a:chExt cx="1106488" cy="1117600"/>
          </a:xfrm>
          <a:solidFill>
            <a:schemeClr val="bg1"/>
          </a:solidFill>
        </p:grpSpPr>
        <p:sp>
          <p:nvSpPr>
            <p:cNvPr id="7" name="Freeform 6"/>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8" name="Freeform 7"/>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10" name="内容占位符 6"/>
          <p:cNvSpPr>
            <a:spLocks noGrp="1"/>
          </p:cNvSpPr>
          <p:nvPr>
            <p:ph sz="quarter" idx="10"/>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endParaRPr lang="zh-CN" altLang="en-US" dirty="0"/>
          </a:p>
        </p:txBody>
      </p:sp>
      <p:sp>
        <p:nvSpPr>
          <p:cNvPr id="4" name="TextBox 10"/>
          <p:cNvSpPr txBox="1"/>
          <p:nvPr userDrawn="1"/>
        </p:nvSpPr>
        <p:spPr bwMode="auto">
          <a:xfrm>
            <a:off x="1594877" y="408780"/>
            <a:ext cx="503859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更多信息</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479189" y="480269"/>
            <a:ext cx="496387" cy="496581"/>
            <a:chOff x="4485904" y="3429000"/>
            <a:chExt cx="2003425" cy="2003425"/>
          </a:xfrm>
          <a:solidFill>
            <a:schemeClr val="bg1"/>
          </a:solidFill>
        </p:grpSpPr>
        <p:sp>
          <p:nvSpPr>
            <p:cNvPr id="8"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8"/>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9"/>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44528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sp>
        <p:nvSpPr>
          <p:cNvPr id="4" name="TextBox 10"/>
          <p:cNvSpPr txBox="1"/>
          <p:nvPr userDrawn="1"/>
        </p:nvSpPr>
        <p:spPr bwMode="auto">
          <a:xfrm>
            <a:off x="1594877" y="408780"/>
            <a:ext cx="503859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学习推荐</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15179" y="456929"/>
            <a:ext cx="461783" cy="485190"/>
            <a:chOff x="-779463" y="1835151"/>
            <a:chExt cx="1136650" cy="1193799"/>
          </a:xfrm>
          <a:solidFill>
            <a:schemeClr val="bg1"/>
          </a:solidFill>
        </p:grpSpPr>
        <p:sp>
          <p:nvSpPr>
            <p:cNvPr id="8" name="Freeform 6"/>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8"/>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srcRect t="17896" b="10658"/>
          <a:stretch>
            <a:fillRect/>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marL="0" marR="0" indent="0" algn="l" defTabSz="913765" rtl="0" eaLnBrk="1" fontAlgn="ctr" latinLnBrk="0" hangingPunct="1">
              <a:lnSpc>
                <a:spcPct val="100000"/>
              </a:lnSpc>
              <a:spcBef>
                <a:spcPct val="0"/>
              </a:spcBef>
              <a:spcAft>
                <a:spcPct val="0"/>
              </a:spcAft>
              <a:buClrTx/>
              <a:buSzTx/>
              <a:buFontTx/>
              <a:buNone/>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5357748" y="2345035"/>
              <a:ext cx="1786065" cy="923330"/>
            </a:xfrm>
            <a:prstGeom prst="rect">
              <a:avLst/>
            </a:prstGeom>
            <a:noFill/>
          </p:spPr>
          <p:txBody>
            <a:bodyPr wrap="none" lIns="91440" tIns="45720" rIns="91440" bIns="45720">
              <a:spAutoFit/>
            </a:bodyPr>
            <a:lstStyle/>
            <a:p>
              <a:pPr algn="ctr" fontAlgn="ctr"/>
              <a:r>
                <a:rPr lang="zh-CN" altLang="en-US" sz="5400"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谢 谢</a:t>
              </a:r>
              <a:endParaRPr lang="en-US" altLang="zh-CN" sz="5400"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fontAlgn="ctr"/>
              <a:r>
                <a:rPr lang="en-US" altLang="zh-CN" sz="3600"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www.huawei.com</a:t>
              </a:r>
              <a:endParaRPr lang="zh-CN" altLang="en-US" sz="3600"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542"/>
          <a:stretch>
            <a:fillRect/>
          </a:stretch>
        </p:blipFill>
        <p:spPr bwMode="auto">
          <a:xfrm>
            <a:off x="0" y="42"/>
            <a:ext cx="12187239" cy="685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1"/>
          <p:cNvSpPr>
            <a:spLocks noGrp="1" noChangeArrowheads="1"/>
          </p:cNvSpPr>
          <p:nvPr>
            <p:ph type="ctrTitle" sz="quarter"/>
          </p:nvPr>
        </p:nvSpPr>
        <p:spPr>
          <a:xfrm>
            <a:off x="1030893" y="4957156"/>
            <a:ext cx="10437489" cy="831600"/>
          </a:xfrm>
          <a:prstGeom prst="rect">
            <a:avLst/>
          </a:prstGeom>
          <a:ln algn="ctr"/>
        </p:spPr>
        <p:txBody>
          <a:bodyPr lIns="87802" tIns="43901" rIns="87802" bIns="43901"/>
          <a:lstStyle>
            <a:lvl1pPr algn="l" defTabSz="801370" rtl="0" eaLnBrk="0" fontAlgn="ctr" hangingPunct="0">
              <a:spcBef>
                <a:spcPct val="0"/>
              </a:spcBef>
              <a:spcAft>
                <a:spcPct val="0"/>
              </a:spcAft>
              <a:defRPr lang="zh-CN" altLang="en-US" sz="4300" b="1" kern="1200" baseline="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单击此处编辑母版标题样式</a:t>
            </a:r>
            <a:endParaRPr lang="zh-CN" altLang="en-US" dirty="0"/>
          </a:p>
        </p:txBody>
      </p:sp>
      <p:sp>
        <p:nvSpPr>
          <p:cNvPr id="10" name="文本占位符 29"/>
          <p:cNvSpPr>
            <a:spLocks noGrp="1"/>
          </p:cNvSpPr>
          <p:nvPr>
            <p:ph type="body" sz="quarter" idx="10"/>
          </p:nvPr>
        </p:nvSpPr>
        <p:spPr>
          <a:xfrm>
            <a:off x="1030892" y="5816120"/>
            <a:ext cx="6909301" cy="493200"/>
          </a:xfrm>
          <a:prstGeom prst="rect">
            <a:avLst/>
          </a:prstGeom>
        </p:spPr>
        <p:txBody>
          <a:bodyPr/>
          <a:lstStyle>
            <a:lvl1pPr marL="0" indent="0" algn="l" defTabSz="801370" rtl="0" eaLnBrk="0" fontAlgn="ctr" hangingPunct="0">
              <a:spcBef>
                <a:spcPct val="0"/>
              </a:spcBef>
              <a:spcAft>
                <a:spcPct val="0"/>
              </a:spcAft>
              <a:buNone/>
              <a:defRPr lang="zh-CN" altLang="en-US" sz="2000" kern="1200" baseline="0" dirty="0" smtClean="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单击此处编辑母版文本样式</a:t>
            </a:r>
            <a:endParaRPr lang="zh-CN" altLang="en-US" dirty="0"/>
          </a:p>
        </p:txBody>
      </p:sp>
      <p:sp>
        <p:nvSpPr>
          <p:cNvPr id="11" name="Rectangle 54"/>
          <p:cNvSpPr>
            <a:spLocks noChangeArrowheads="1"/>
          </p:cNvSpPr>
          <p:nvPr userDrawn="1"/>
        </p:nvSpPr>
        <p:spPr bwMode="auto">
          <a:xfrm>
            <a:off x="947058" y="6500581"/>
            <a:ext cx="2572620" cy="265520"/>
          </a:xfrm>
          <a:prstGeom prst="rect">
            <a:avLst/>
          </a:prstGeom>
          <a:noFill/>
          <a:ln w="9525" algn="ctr">
            <a:noFill/>
            <a:miter lim="800000"/>
          </a:ln>
          <a:effectLst/>
        </p:spPr>
        <p:txBody>
          <a:bodyPr wrap="none" lIns="80070" tIns="40036" rIns="80070" bIns="40036">
            <a:spAutoFit/>
          </a:bodyPr>
          <a:lstStyle/>
          <a:p>
            <a:pPr defTabSz="801370" eaLnBrk="0" fontAlgn="ctr" hangingPunct="0">
              <a:defRPr/>
            </a:pP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版权所有</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r>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华为技术有限公司</a:t>
            </a:r>
            <a:endPar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8026" y="251069"/>
            <a:ext cx="1964832" cy="43010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445851" y="1247556"/>
            <a:ext cx="11307600" cy="467978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sp>
        <p:nvSpPr>
          <p:cNvPr id="16"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algn="l" defTabSz="1001395" eaLnBrk="0" fontAlgn="auto"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前言</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7"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18"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19" name="组合 18"/>
          <p:cNvGrpSpPr/>
          <p:nvPr userDrawn="1"/>
        </p:nvGrpSpPr>
        <p:grpSpPr>
          <a:xfrm>
            <a:off x="335229" y="498828"/>
            <a:ext cx="627913" cy="459460"/>
            <a:chOff x="3275013" y="1363663"/>
            <a:chExt cx="5645150" cy="4129087"/>
          </a:xfrm>
          <a:solidFill>
            <a:schemeClr val="bg1"/>
          </a:solidFill>
        </p:grpSpPr>
        <p:sp>
          <p:nvSpPr>
            <p:cNvPr id="20"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1" name="Freeform 7"/>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2" name="Freeform 8"/>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3" name="Freeform 9"/>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4" name="Freeform 10"/>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25" name="Freeform 6"/>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6" name="Freeform 11"/>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4"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443199" y="440668"/>
            <a:ext cx="533761" cy="533470"/>
            <a:chOff x="2960687" y="4865687"/>
            <a:chExt cx="1698626" cy="1697038"/>
          </a:xfrm>
          <a:solidFill>
            <a:schemeClr val="bg1"/>
          </a:solidFill>
        </p:grpSpPr>
        <p:sp>
          <p:nvSpPr>
            <p:cNvPr id="8" name="Freeform 6"/>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Freeform 8"/>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Freeform 9"/>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14" name="Freeform 6"/>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15" name="Freeform 11"/>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16" name="文本占位符 6"/>
          <p:cNvSpPr>
            <a:spLocks noGrp="1"/>
          </p:cNvSpPr>
          <p:nvPr>
            <p:ph type="body" sz="quarter" idx="10" hasCustomPrompt="1"/>
          </p:nvPr>
        </p:nvSpPr>
        <p:spPr>
          <a:xfrm>
            <a:off x="445851" y="1247556"/>
            <a:ext cx="11307600" cy="4679788"/>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fontAlgn="ctr">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4" name="TextBox 10"/>
          <p:cNvSpPr txBox="1"/>
          <p:nvPr userDrawn="1"/>
        </p:nvSpPr>
        <p:spPr bwMode="auto">
          <a:xfrm>
            <a:off x="1594877" y="408780"/>
            <a:ext cx="1664752"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目录</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87159" y="515380"/>
            <a:ext cx="358195" cy="426359"/>
            <a:chOff x="3295650" y="230188"/>
            <a:chExt cx="936625" cy="1114426"/>
          </a:xfrm>
          <a:solidFill>
            <a:schemeClr val="bg1"/>
          </a:solidFill>
        </p:grpSpPr>
        <p:sp>
          <p:nvSpPr>
            <p:cNvPr id="8"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0"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1"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2"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3"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4" name="Freeform 22"/>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5"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6"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7"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8"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19"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0"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1"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2"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23"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24" name="Freeform 6"/>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1" fmla="*/ 7021 w 10000"/>
              <a:gd name="connsiteY0-2" fmla="*/ 0 h 10000"/>
              <a:gd name="connsiteX1-3" fmla="*/ 0 w 10000"/>
              <a:gd name="connsiteY1-4" fmla="*/ 0 h 10000"/>
              <a:gd name="connsiteX2-5" fmla="*/ 197 w 10000"/>
              <a:gd name="connsiteY2-6" fmla="*/ 5024 h 10000"/>
              <a:gd name="connsiteX3-7" fmla="*/ 0 w 10000"/>
              <a:gd name="connsiteY3-8" fmla="*/ 10000 h 10000"/>
              <a:gd name="connsiteX4-9" fmla="*/ 10000 w 10000"/>
              <a:gd name="connsiteY4-10" fmla="*/ 10000 h 10000"/>
              <a:gd name="connsiteX5-11" fmla="*/ 7736 w 10000"/>
              <a:gd name="connsiteY5-12" fmla="*/ 5574 h 10000"/>
              <a:gd name="connsiteX6-13" fmla="*/ 7021 w 10000"/>
              <a:gd name="connsiteY6-14" fmla="*/ 0 h 10000"/>
              <a:gd name="connsiteX0-15" fmla="*/ 7021 w 7736"/>
              <a:gd name="connsiteY0-16" fmla="*/ 0 h 10038"/>
              <a:gd name="connsiteX1-17" fmla="*/ 0 w 7736"/>
              <a:gd name="connsiteY1-18" fmla="*/ 0 h 10038"/>
              <a:gd name="connsiteX2-19" fmla="*/ 197 w 7736"/>
              <a:gd name="connsiteY2-20" fmla="*/ 5024 h 10038"/>
              <a:gd name="connsiteX3-21" fmla="*/ 0 w 7736"/>
              <a:gd name="connsiteY3-22" fmla="*/ 10000 h 10038"/>
              <a:gd name="connsiteX4-23" fmla="*/ 7017 w 7736"/>
              <a:gd name="connsiteY4-24" fmla="*/ 10038 h 10038"/>
              <a:gd name="connsiteX5-25" fmla="*/ 7736 w 7736"/>
              <a:gd name="connsiteY5-26" fmla="*/ 5574 h 10038"/>
              <a:gd name="connsiteX6-27" fmla="*/ 7021 w 7736"/>
              <a:gd name="connsiteY6-28" fmla="*/ 0 h 10038"/>
              <a:gd name="connsiteX0-29" fmla="*/ 9076 w 9316"/>
              <a:gd name="connsiteY0-30" fmla="*/ 0 h 10000"/>
              <a:gd name="connsiteX1-31" fmla="*/ 0 w 9316"/>
              <a:gd name="connsiteY1-32" fmla="*/ 0 h 10000"/>
              <a:gd name="connsiteX2-33" fmla="*/ 255 w 9316"/>
              <a:gd name="connsiteY2-34" fmla="*/ 5005 h 10000"/>
              <a:gd name="connsiteX3-35" fmla="*/ 0 w 9316"/>
              <a:gd name="connsiteY3-36" fmla="*/ 9962 h 10000"/>
              <a:gd name="connsiteX4-37" fmla="*/ 9071 w 9316"/>
              <a:gd name="connsiteY4-38" fmla="*/ 10000 h 10000"/>
              <a:gd name="connsiteX5-39" fmla="*/ 9316 w 9316"/>
              <a:gd name="connsiteY5-40" fmla="*/ 5668 h 10000"/>
              <a:gd name="connsiteX6-41" fmla="*/ 9076 w 9316"/>
              <a:gd name="connsiteY6-42" fmla="*/ 0 h 10000"/>
              <a:gd name="connsiteX0-43" fmla="*/ 9742 w 10000"/>
              <a:gd name="connsiteY0-44" fmla="*/ 0 h 10000"/>
              <a:gd name="connsiteX1-45" fmla="*/ 0 w 10000"/>
              <a:gd name="connsiteY1-46" fmla="*/ 0 h 10000"/>
              <a:gd name="connsiteX2-47" fmla="*/ 274 w 10000"/>
              <a:gd name="connsiteY2-48" fmla="*/ 5005 h 10000"/>
              <a:gd name="connsiteX3-49" fmla="*/ 0 w 10000"/>
              <a:gd name="connsiteY3-50" fmla="*/ 9962 h 10000"/>
              <a:gd name="connsiteX4-51" fmla="*/ 9737 w 10000"/>
              <a:gd name="connsiteY4-52" fmla="*/ 10000 h 10000"/>
              <a:gd name="connsiteX5-53" fmla="*/ 10000 w 10000"/>
              <a:gd name="connsiteY5-54" fmla="*/ 5668 h 10000"/>
              <a:gd name="connsiteX6-55" fmla="*/ 9742 w 10000"/>
              <a:gd name="connsiteY6-56" fmla="*/ 0 h 10000"/>
              <a:gd name="connsiteX0-57" fmla="*/ 9742 w 9877"/>
              <a:gd name="connsiteY0-58" fmla="*/ 0 h 10000"/>
              <a:gd name="connsiteX1-59" fmla="*/ 0 w 9877"/>
              <a:gd name="connsiteY1-60" fmla="*/ 0 h 10000"/>
              <a:gd name="connsiteX2-61" fmla="*/ 274 w 9877"/>
              <a:gd name="connsiteY2-62" fmla="*/ 5005 h 10000"/>
              <a:gd name="connsiteX3-63" fmla="*/ 0 w 9877"/>
              <a:gd name="connsiteY3-64" fmla="*/ 9962 h 10000"/>
              <a:gd name="connsiteX4-65" fmla="*/ 9737 w 9877"/>
              <a:gd name="connsiteY4-66" fmla="*/ 10000 h 10000"/>
              <a:gd name="connsiteX5-67" fmla="*/ 9738 w 9877"/>
              <a:gd name="connsiteY5-68" fmla="*/ 5783 h 10000"/>
              <a:gd name="connsiteX6-69" fmla="*/ 9742 w 9877"/>
              <a:gd name="connsiteY6-70" fmla="*/ 0 h 10000"/>
              <a:gd name="connsiteX0-71" fmla="*/ 9863 w 9991"/>
              <a:gd name="connsiteY0-72" fmla="*/ 0 h 10000"/>
              <a:gd name="connsiteX1-73" fmla="*/ 0 w 9991"/>
              <a:gd name="connsiteY1-74" fmla="*/ 0 h 10000"/>
              <a:gd name="connsiteX2-75" fmla="*/ 277 w 9991"/>
              <a:gd name="connsiteY2-76" fmla="*/ 5005 h 10000"/>
              <a:gd name="connsiteX3-77" fmla="*/ 0 w 9991"/>
              <a:gd name="connsiteY3-78" fmla="*/ 9962 h 10000"/>
              <a:gd name="connsiteX4-79" fmla="*/ 9858 w 9991"/>
              <a:gd name="connsiteY4-80" fmla="*/ 10000 h 10000"/>
              <a:gd name="connsiteX5-81" fmla="*/ 9817 w 9991"/>
              <a:gd name="connsiteY5-82" fmla="*/ 5783 h 10000"/>
              <a:gd name="connsiteX6-83" fmla="*/ 9863 w 9991"/>
              <a:gd name="connsiteY6-84" fmla="*/ 0 h 10000"/>
              <a:gd name="connsiteX0-85" fmla="*/ 9872 w 10014"/>
              <a:gd name="connsiteY0-86" fmla="*/ 0 h 10000"/>
              <a:gd name="connsiteX1-87" fmla="*/ 0 w 10014"/>
              <a:gd name="connsiteY1-88" fmla="*/ 0 h 10000"/>
              <a:gd name="connsiteX2-89" fmla="*/ 277 w 10014"/>
              <a:gd name="connsiteY2-90" fmla="*/ 5005 h 10000"/>
              <a:gd name="connsiteX3-91" fmla="*/ 0 w 10014"/>
              <a:gd name="connsiteY3-92" fmla="*/ 9962 h 10000"/>
              <a:gd name="connsiteX4-93" fmla="*/ 9867 w 10014"/>
              <a:gd name="connsiteY4-94" fmla="*/ 10000 h 10000"/>
              <a:gd name="connsiteX5-95" fmla="*/ 9890 w 10014"/>
              <a:gd name="connsiteY5-96" fmla="*/ 5745 h 10000"/>
              <a:gd name="connsiteX6-97" fmla="*/ 9872 w 10014"/>
              <a:gd name="connsiteY6-98" fmla="*/ 0 h 10000"/>
              <a:gd name="connsiteX0-99" fmla="*/ 9872 w 10030"/>
              <a:gd name="connsiteY0-100" fmla="*/ 0 h 10000"/>
              <a:gd name="connsiteX1-101" fmla="*/ 0 w 10030"/>
              <a:gd name="connsiteY1-102" fmla="*/ 0 h 10000"/>
              <a:gd name="connsiteX2-103" fmla="*/ 277 w 10030"/>
              <a:gd name="connsiteY2-104" fmla="*/ 5005 h 10000"/>
              <a:gd name="connsiteX3-105" fmla="*/ 0 w 10030"/>
              <a:gd name="connsiteY3-106" fmla="*/ 9962 h 10000"/>
              <a:gd name="connsiteX4-107" fmla="*/ 9867 w 10030"/>
              <a:gd name="connsiteY4-108" fmla="*/ 10000 h 10000"/>
              <a:gd name="connsiteX5-109" fmla="*/ 9890 w 10030"/>
              <a:gd name="connsiteY5-110" fmla="*/ 5745 h 10000"/>
              <a:gd name="connsiteX6-111" fmla="*/ 9872 w 10030"/>
              <a:gd name="connsiteY6-112" fmla="*/ 0 h 10000"/>
              <a:gd name="connsiteX0-113" fmla="*/ 9872 w 9921"/>
              <a:gd name="connsiteY0-114" fmla="*/ 0 h 10000"/>
              <a:gd name="connsiteX1-115" fmla="*/ 0 w 9921"/>
              <a:gd name="connsiteY1-116" fmla="*/ 0 h 10000"/>
              <a:gd name="connsiteX2-117" fmla="*/ 277 w 9921"/>
              <a:gd name="connsiteY2-118" fmla="*/ 5005 h 10000"/>
              <a:gd name="connsiteX3-119" fmla="*/ 0 w 9921"/>
              <a:gd name="connsiteY3-120" fmla="*/ 9962 h 10000"/>
              <a:gd name="connsiteX4-121" fmla="*/ 9867 w 9921"/>
              <a:gd name="connsiteY4-122" fmla="*/ 10000 h 10000"/>
              <a:gd name="connsiteX5-123" fmla="*/ 9890 w 9921"/>
              <a:gd name="connsiteY5-124" fmla="*/ 5745 h 10000"/>
              <a:gd name="connsiteX6-125" fmla="*/ 9872 w 9921"/>
              <a:gd name="connsiteY6-126" fmla="*/ 0 h 10000"/>
              <a:gd name="connsiteX0-127" fmla="*/ 9951 w 9974"/>
              <a:gd name="connsiteY0-128" fmla="*/ 0 h 10000"/>
              <a:gd name="connsiteX1-129" fmla="*/ 0 w 9974"/>
              <a:gd name="connsiteY1-130" fmla="*/ 0 h 10000"/>
              <a:gd name="connsiteX2-131" fmla="*/ 279 w 9974"/>
              <a:gd name="connsiteY2-132" fmla="*/ 5005 h 10000"/>
              <a:gd name="connsiteX3-133" fmla="*/ 0 w 9974"/>
              <a:gd name="connsiteY3-134" fmla="*/ 9962 h 10000"/>
              <a:gd name="connsiteX4-135" fmla="*/ 9946 w 9974"/>
              <a:gd name="connsiteY4-136" fmla="*/ 10000 h 10000"/>
              <a:gd name="connsiteX5-137" fmla="*/ 9969 w 9974"/>
              <a:gd name="connsiteY5-138" fmla="*/ 5745 h 10000"/>
              <a:gd name="connsiteX6-139" fmla="*/ 9951 w 9974"/>
              <a:gd name="connsiteY6-140" fmla="*/ 0 h 10000"/>
              <a:gd name="connsiteX0-141" fmla="*/ 9977 w 10001"/>
              <a:gd name="connsiteY0-142" fmla="*/ 0 h 10000"/>
              <a:gd name="connsiteX1-143" fmla="*/ 0 w 10001"/>
              <a:gd name="connsiteY1-144" fmla="*/ 0 h 10000"/>
              <a:gd name="connsiteX2-145" fmla="*/ 280 w 10001"/>
              <a:gd name="connsiteY2-146" fmla="*/ 5005 h 10000"/>
              <a:gd name="connsiteX3-147" fmla="*/ 0 w 10001"/>
              <a:gd name="connsiteY3-148" fmla="*/ 9962 h 10000"/>
              <a:gd name="connsiteX4-149" fmla="*/ 9972 w 10001"/>
              <a:gd name="connsiteY4-150" fmla="*/ 10000 h 10000"/>
              <a:gd name="connsiteX5-151" fmla="*/ 9995 w 10001"/>
              <a:gd name="connsiteY5-152" fmla="*/ 5745 h 10000"/>
              <a:gd name="connsiteX6-153" fmla="*/ 9977 w 10001"/>
              <a:gd name="connsiteY6-154" fmla="*/ 0 h 10000"/>
              <a:gd name="connsiteX0-155" fmla="*/ 9977 w 10001"/>
              <a:gd name="connsiteY0-156" fmla="*/ 0 h 10000"/>
              <a:gd name="connsiteX1-157" fmla="*/ 0 w 10001"/>
              <a:gd name="connsiteY1-158" fmla="*/ 0 h 10000"/>
              <a:gd name="connsiteX2-159" fmla="*/ 280 w 10001"/>
              <a:gd name="connsiteY2-160" fmla="*/ 5005 h 10000"/>
              <a:gd name="connsiteX3-161" fmla="*/ 0 w 10001"/>
              <a:gd name="connsiteY3-162" fmla="*/ 9962 h 10000"/>
              <a:gd name="connsiteX4-163" fmla="*/ 9972 w 10001"/>
              <a:gd name="connsiteY4-164" fmla="*/ 10000 h 10000"/>
              <a:gd name="connsiteX5-165" fmla="*/ 9995 w 10001"/>
              <a:gd name="connsiteY5-166" fmla="*/ 5745 h 10000"/>
              <a:gd name="connsiteX6-167" fmla="*/ 9977 w 10001"/>
              <a:gd name="connsiteY6-168" fmla="*/ 0 h 10000"/>
              <a:gd name="connsiteX0-169" fmla="*/ 9977 w 10001"/>
              <a:gd name="connsiteY0-170" fmla="*/ 0 h 10000"/>
              <a:gd name="connsiteX1-171" fmla="*/ 0 w 10001"/>
              <a:gd name="connsiteY1-172" fmla="*/ 0 h 10000"/>
              <a:gd name="connsiteX2-173" fmla="*/ 280 w 10001"/>
              <a:gd name="connsiteY2-174" fmla="*/ 5005 h 10000"/>
              <a:gd name="connsiteX3-175" fmla="*/ 0 w 10001"/>
              <a:gd name="connsiteY3-176" fmla="*/ 9962 h 10000"/>
              <a:gd name="connsiteX4-177" fmla="*/ 9972 w 10001"/>
              <a:gd name="connsiteY4-178" fmla="*/ 10000 h 10000"/>
              <a:gd name="connsiteX5-179" fmla="*/ 9995 w 10001"/>
              <a:gd name="connsiteY5-180" fmla="*/ 5745 h 10000"/>
              <a:gd name="connsiteX6-181" fmla="*/ 9977 w 10001"/>
              <a:gd name="connsiteY6-182" fmla="*/ 0 h 10000"/>
              <a:gd name="connsiteX0-183" fmla="*/ 9977 w 9995"/>
              <a:gd name="connsiteY0-184" fmla="*/ 0 h 10000"/>
              <a:gd name="connsiteX1-185" fmla="*/ 0 w 9995"/>
              <a:gd name="connsiteY1-186" fmla="*/ 0 h 10000"/>
              <a:gd name="connsiteX2-187" fmla="*/ 280 w 9995"/>
              <a:gd name="connsiteY2-188" fmla="*/ 5005 h 10000"/>
              <a:gd name="connsiteX3-189" fmla="*/ 0 w 9995"/>
              <a:gd name="connsiteY3-190" fmla="*/ 9962 h 10000"/>
              <a:gd name="connsiteX4-191" fmla="*/ 9972 w 9995"/>
              <a:gd name="connsiteY4-192" fmla="*/ 10000 h 10000"/>
              <a:gd name="connsiteX5-193" fmla="*/ 9995 w 9995"/>
              <a:gd name="connsiteY5-194" fmla="*/ 5745 h 10000"/>
              <a:gd name="connsiteX6-195" fmla="*/ 9977 w 9995"/>
              <a:gd name="connsiteY6-196" fmla="*/ 0 h 10000"/>
              <a:gd name="connsiteX0-197" fmla="*/ 9999 w 10000"/>
              <a:gd name="connsiteY0-198" fmla="*/ 0 h 10000"/>
              <a:gd name="connsiteX1-199" fmla="*/ 0 w 10000"/>
              <a:gd name="connsiteY1-200" fmla="*/ 0 h 10000"/>
              <a:gd name="connsiteX2-201" fmla="*/ 280 w 10000"/>
              <a:gd name="connsiteY2-202" fmla="*/ 5005 h 10000"/>
              <a:gd name="connsiteX3-203" fmla="*/ 0 w 10000"/>
              <a:gd name="connsiteY3-204" fmla="*/ 9962 h 10000"/>
              <a:gd name="connsiteX4-205" fmla="*/ 9977 w 10000"/>
              <a:gd name="connsiteY4-206" fmla="*/ 10000 h 10000"/>
              <a:gd name="connsiteX5-207" fmla="*/ 10000 w 10000"/>
              <a:gd name="connsiteY5-208" fmla="*/ 5745 h 10000"/>
              <a:gd name="connsiteX6-209" fmla="*/ 9999 w 10000"/>
              <a:gd name="connsiteY6-210" fmla="*/ 0 h 10000"/>
              <a:gd name="connsiteX0-211" fmla="*/ 9999 w 10004"/>
              <a:gd name="connsiteY0-212" fmla="*/ 0 h 10000"/>
              <a:gd name="connsiteX1-213" fmla="*/ 0 w 10004"/>
              <a:gd name="connsiteY1-214" fmla="*/ 0 h 10000"/>
              <a:gd name="connsiteX2-215" fmla="*/ 280 w 10004"/>
              <a:gd name="connsiteY2-216" fmla="*/ 5005 h 10000"/>
              <a:gd name="connsiteX3-217" fmla="*/ 0 w 10004"/>
              <a:gd name="connsiteY3-218" fmla="*/ 9962 h 10000"/>
              <a:gd name="connsiteX4-219" fmla="*/ 10000 w 10004"/>
              <a:gd name="connsiteY4-220" fmla="*/ 10000 h 10000"/>
              <a:gd name="connsiteX5-221" fmla="*/ 10000 w 10004"/>
              <a:gd name="connsiteY5-222" fmla="*/ 5745 h 10000"/>
              <a:gd name="connsiteX6-223" fmla="*/ 9999 w 10004"/>
              <a:gd name="connsiteY6-224" fmla="*/ 0 h 10000"/>
              <a:gd name="connsiteX0-225" fmla="*/ 9999 w 10000"/>
              <a:gd name="connsiteY0-226" fmla="*/ 0 h 10000"/>
              <a:gd name="connsiteX1-227" fmla="*/ 0 w 10000"/>
              <a:gd name="connsiteY1-228" fmla="*/ 0 h 10000"/>
              <a:gd name="connsiteX2-229" fmla="*/ 280 w 10000"/>
              <a:gd name="connsiteY2-230" fmla="*/ 5005 h 10000"/>
              <a:gd name="connsiteX3-231" fmla="*/ 0 w 10000"/>
              <a:gd name="connsiteY3-232" fmla="*/ 9962 h 10000"/>
              <a:gd name="connsiteX4-233" fmla="*/ 10000 w 10000"/>
              <a:gd name="connsiteY4-234" fmla="*/ 10000 h 10000"/>
              <a:gd name="connsiteX5-235" fmla="*/ 10000 w 10000"/>
              <a:gd name="connsiteY5-236" fmla="*/ 5745 h 10000"/>
              <a:gd name="connsiteX6-237" fmla="*/ 9999 w 10000"/>
              <a:gd name="connsiteY6-238" fmla="*/ 0 h 10000"/>
              <a:gd name="connsiteX0-239" fmla="*/ 14796 w 14796"/>
              <a:gd name="connsiteY0-240" fmla="*/ 0 h 10000"/>
              <a:gd name="connsiteX1-241" fmla="*/ 0 w 14796"/>
              <a:gd name="connsiteY1-242" fmla="*/ 0 h 10000"/>
              <a:gd name="connsiteX2-243" fmla="*/ 280 w 14796"/>
              <a:gd name="connsiteY2-244" fmla="*/ 5005 h 10000"/>
              <a:gd name="connsiteX3-245" fmla="*/ 0 w 14796"/>
              <a:gd name="connsiteY3-246" fmla="*/ 9962 h 10000"/>
              <a:gd name="connsiteX4-247" fmla="*/ 10000 w 14796"/>
              <a:gd name="connsiteY4-248" fmla="*/ 10000 h 10000"/>
              <a:gd name="connsiteX5-249" fmla="*/ 10000 w 14796"/>
              <a:gd name="connsiteY5-250" fmla="*/ 5745 h 10000"/>
              <a:gd name="connsiteX6-251" fmla="*/ 14796 w 14796"/>
              <a:gd name="connsiteY6-252" fmla="*/ 0 h 10000"/>
              <a:gd name="connsiteX0-253" fmla="*/ 14796 w 14796"/>
              <a:gd name="connsiteY0-254" fmla="*/ 0 h 9968"/>
              <a:gd name="connsiteX1-255" fmla="*/ 0 w 14796"/>
              <a:gd name="connsiteY1-256" fmla="*/ 0 h 9968"/>
              <a:gd name="connsiteX2-257" fmla="*/ 280 w 14796"/>
              <a:gd name="connsiteY2-258" fmla="*/ 5005 h 9968"/>
              <a:gd name="connsiteX3-259" fmla="*/ 0 w 14796"/>
              <a:gd name="connsiteY3-260" fmla="*/ 9962 h 9968"/>
              <a:gd name="connsiteX4-261" fmla="*/ 14788 w 14796"/>
              <a:gd name="connsiteY4-262" fmla="*/ 9968 h 9968"/>
              <a:gd name="connsiteX5-263" fmla="*/ 10000 w 14796"/>
              <a:gd name="connsiteY5-264" fmla="*/ 5745 h 9968"/>
              <a:gd name="connsiteX6-265" fmla="*/ 14796 w 14796"/>
              <a:gd name="connsiteY6-266" fmla="*/ 0 h 9968"/>
              <a:gd name="connsiteX0-267" fmla="*/ 10000 w 10000"/>
              <a:gd name="connsiteY0-268" fmla="*/ 0 h 10000"/>
              <a:gd name="connsiteX1-269" fmla="*/ 0 w 10000"/>
              <a:gd name="connsiteY1-270" fmla="*/ 0 h 10000"/>
              <a:gd name="connsiteX2-271" fmla="*/ 189 w 10000"/>
              <a:gd name="connsiteY2-272" fmla="*/ 5021 h 10000"/>
              <a:gd name="connsiteX3-273" fmla="*/ 0 w 10000"/>
              <a:gd name="connsiteY3-274" fmla="*/ 9994 h 10000"/>
              <a:gd name="connsiteX4-275" fmla="*/ 9995 w 10000"/>
              <a:gd name="connsiteY4-276" fmla="*/ 10000 h 10000"/>
              <a:gd name="connsiteX5-277" fmla="*/ 9998 w 10000"/>
              <a:gd name="connsiteY5-278" fmla="*/ 6152 h 10000"/>
              <a:gd name="connsiteX6-279" fmla="*/ 10000 w 10000"/>
              <a:gd name="connsiteY6-28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5" name="Freeform 11"/>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27" name="文本占位符 6"/>
          <p:cNvSpPr>
            <a:spLocks noGrp="1"/>
          </p:cNvSpPr>
          <p:nvPr>
            <p:ph type="body" sz="quarter" idx="10" hasCustomPrompt="1"/>
          </p:nvPr>
        </p:nvSpPr>
        <p:spPr>
          <a:xfrm>
            <a:off x="445851" y="1242452"/>
            <a:ext cx="11307600" cy="4680000"/>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a:latin typeface="+mn-lt"/>
                <a:ea typeface="+mn-ea"/>
                <a:cs typeface="Arial" panose="020B0604020202020204" pitchFamily="34" charset="0"/>
              </a:defRPr>
            </a:lvl1pPr>
            <a:lvl2pPr fontAlgn="ctr">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3" name="内容占位符 6"/>
          <p:cNvSpPr>
            <a:spLocks noGrp="1"/>
          </p:cNvSpPr>
          <p:nvPr>
            <p:ph sz="quarter" idx="10"/>
          </p:nvPr>
        </p:nvSpPr>
        <p:spPr>
          <a:xfrm>
            <a:off x="444603" y="1247555"/>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TextBox 10"/>
          <p:cNvSpPr txBox="1"/>
          <p:nvPr userDrawn="1"/>
        </p:nvSpPr>
        <p:spPr bwMode="auto">
          <a:xfrm>
            <a:off x="1594877" y="408780"/>
            <a:ext cx="9825899" cy="639559"/>
          </a:xfrm>
          <a:prstGeom prst="rect">
            <a:avLst/>
          </a:prstGeom>
          <a:noFill/>
          <a:ln w="9525">
            <a:noFill/>
            <a:miter lim="800000"/>
          </a:ln>
        </p:spPr>
        <p:txBody>
          <a:bodyPr wrap="square" lIns="99941" tIns="49967" rIns="99941" bIns="49967" rtlCol="0">
            <a:spAutoFit/>
          </a:bodyPr>
          <a:lstStyle/>
          <a:p>
            <a:pPr defTabSz="1001395" eaLnBrk="0" fontAlgn="ctr" hangingPunct="0"/>
            <a:r>
              <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500" b="1"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5"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7" name="组合 6"/>
          <p:cNvGrpSpPr/>
          <p:nvPr userDrawn="1"/>
        </p:nvGrpSpPr>
        <p:grpSpPr>
          <a:xfrm>
            <a:off x="587158" y="505779"/>
            <a:ext cx="374562" cy="445558"/>
            <a:chOff x="-1647825" y="2492375"/>
            <a:chExt cx="1947863" cy="2316163"/>
          </a:xfrm>
          <a:solidFill>
            <a:schemeClr val="bg1"/>
          </a:solidFill>
        </p:grpSpPr>
        <p:sp>
          <p:nvSpPr>
            <p:cNvPr id="8"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9"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1594177" y="410400"/>
            <a:ext cx="9827761" cy="640800"/>
          </a:xfrm>
          <a:prstGeom prst="rect">
            <a:avLst/>
          </a:prstGeom>
        </p:spPr>
        <p:txBody>
          <a:bodyPr lIns="100800" tIns="50400" rIns="100800" bIns="50400" anchor="ctr" anchorCtr="0"/>
          <a:lstStyle>
            <a:lvl1pPr fontAlgn="ctr">
              <a:defRPr b="1" baseline="0">
                <a:latin typeface="Huawei Sans" panose="020C0503030203020204" pitchFamily="34" charset="0"/>
                <a:ea typeface="方正兰亭黑简体" panose="02000000000000000000" pitchFamily="2" charset="-122"/>
              </a:defRPr>
            </a:lvl1pPr>
          </a:lstStyle>
          <a:p>
            <a:r>
              <a:rPr lang="zh-CN" altLang="en-US" dirty="0" smtClean="0"/>
              <a:t>单击</a:t>
            </a:r>
            <a:r>
              <a:rPr lang="zh-CN" altLang="en-US" dirty="0"/>
              <a:t>此处编辑母版标题样式</a:t>
            </a:r>
            <a:endParaRPr lang="zh-CN" altLang="en-US" dirty="0"/>
          </a:p>
        </p:txBody>
      </p:sp>
      <p:sp>
        <p:nvSpPr>
          <p:cNvPr id="4"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grpSp>
        <p:nvGrpSpPr>
          <p:cNvPr id="6" name="组合 5"/>
          <p:cNvGrpSpPr/>
          <p:nvPr userDrawn="1"/>
        </p:nvGrpSpPr>
        <p:grpSpPr>
          <a:xfrm>
            <a:off x="587158" y="505779"/>
            <a:ext cx="374562" cy="445558"/>
            <a:chOff x="-1647825" y="2492375"/>
            <a:chExt cx="1947863" cy="2316163"/>
          </a:xfrm>
          <a:solidFill>
            <a:schemeClr val="bg1"/>
          </a:solidFill>
        </p:grpSpPr>
        <p:sp>
          <p:nvSpPr>
            <p:cNvPr id="7"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8"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grpSp>
      <p:sp>
        <p:nvSpPr>
          <p:cNvPr id="9" name="文本占位符 6"/>
          <p:cNvSpPr>
            <a:spLocks noGrp="1"/>
          </p:cNvSpPr>
          <p:nvPr>
            <p:ph type="body" sz="quarter" idx="10" hasCustomPrompt="1"/>
          </p:nvPr>
        </p:nvSpPr>
        <p:spPr>
          <a:xfrm>
            <a:off x="444603" y="1247556"/>
            <a:ext cx="11307600" cy="468000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3" name="Freeform 9"/>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4" name="Freeform 11"/>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noAutofit/>
          </a:bodyPr>
          <a:lstStyle/>
          <a:p>
            <a:endParaRPr lang="zh-CN" altLang="en-US" sz="1800" baseline="0">
              <a:latin typeface="Huawei Sans" panose="020C0503030203020204" pitchFamily="34" charset="0"/>
              <a:ea typeface="方正兰亭黑简体" panose="02000000000000000000" pitchFamily="2" charset="-122"/>
            </a:endParaRPr>
          </a:p>
        </p:txBody>
      </p:sp>
      <p:sp>
        <p:nvSpPr>
          <p:cNvPr id="5" name="Freeform 12"/>
          <p:cNvSpPr>
            <a:spLocks noEditPoints="1"/>
          </p:cNvSpPr>
          <p:nvPr userDrawn="1"/>
        </p:nvSpPr>
        <p:spPr bwMode="auto">
          <a:xfrm>
            <a:off x="479189" y="474076"/>
            <a:ext cx="507964"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04" tIns="45702" rIns="91404" bIns="45702" numCol="1" anchor="t" anchorCtr="0" compatLnSpc="1"/>
          <a:lstStyle/>
          <a:p>
            <a:endParaRPr lang="zh-CN" altLang="en-US" sz="1800" baseline="0">
              <a:latin typeface="Huawei Sans" panose="020C0503030203020204" pitchFamily="34" charset="0"/>
              <a:ea typeface="方正兰亭黑简体" panose="02000000000000000000" pitchFamily="2" charset="-122"/>
            </a:endParaRPr>
          </a:p>
        </p:txBody>
      </p:sp>
      <p:sp>
        <p:nvSpPr>
          <p:cNvPr id="6" name="标题 1"/>
          <p:cNvSpPr>
            <a:spLocks noGrp="1"/>
          </p:cNvSpPr>
          <p:nvPr>
            <p:ph type="title"/>
          </p:nvPr>
        </p:nvSpPr>
        <p:spPr>
          <a:xfrm>
            <a:off x="1594177" y="410400"/>
            <a:ext cx="9827761" cy="640800"/>
          </a:xfrm>
          <a:prstGeom prst="rect">
            <a:avLst/>
          </a:prstGeom>
        </p:spPr>
        <p:txBody>
          <a:bodyPr lIns="100800" tIns="50400" rIns="100800" bIns="50400" anchor="ctr" anchorCtr="0"/>
          <a:lstStyle>
            <a:lvl1pPr fontAlgn="ctr">
              <a:defRPr b="1" baseline="0">
                <a:latin typeface="Huawei Sans" panose="020C0503030203020204" pitchFamily="34" charset="0"/>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9#全白背景">
    <p:spTree>
      <p:nvGrpSpPr>
        <p:cNvPr id="1" name=""/>
        <p:cNvGrpSpPr/>
        <p:nvPr/>
      </p:nvGrpSpPr>
      <p:grpSpPr>
        <a:xfrm>
          <a:off x="0" y="0"/>
          <a:ext cx="0" cy="0"/>
          <a:chOff x="0" y="0"/>
          <a:chExt cx="0" cy="0"/>
        </a:xfrm>
      </p:grpSpPr>
      <p:grpSp>
        <p:nvGrpSpPr>
          <p:cNvPr id="2" name="组合 1"/>
          <p:cNvGrpSpPr/>
          <p:nvPr userDrawn="1"/>
        </p:nvGrpSpPr>
        <p:grpSpPr>
          <a:xfrm>
            <a:off x="12162528" y="4653136"/>
            <a:ext cx="638734" cy="1729234"/>
            <a:chOff x="12162528" y="4653136"/>
            <a:chExt cx="638734" cy="1729234"/>
          </a:xfrm>
        </p:grpSpPr>
        <p:sp>
          <p:nvSpPr>
            <p:cNvPr id="3" name="矩形 2"/>
            <p:cNvSpPr/>
            <p:nvPr userDrawn="1"/>
          </p:nvSpPr>
          <p:spPr>
            <a:xfrm>
              <a:off x="12212029" y="4653136"/>
              <a:ext cx="539729" cy="288726"/>
            </a:xfrm>
            <a:prstGeom prst="rect">
              <a:avLst/>
            </a:prstGeom>
            <a:solidFill>
              <a:srgbClr val="00B0F0"/>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4" name="矩形 3"/>
            <p:cNvSpPr/>
            <p:nvPr userDrawn="1"/>
          </p:nvSpPr>
          <p:spPr>
            <a:xfrm>
              <a:off x="12212029" y="4941964"/>
              <a:ext cx="539729" cy="288000"/>
            </a:xfrm>
            <a:prstGeom prst="rect">
              <a:avLst/>
            </a:prstGeom>
            <a:solidFill>
              <a:srgbClr val="A6D2FF"/>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5" name="矩形 4"/>
            <p:cNvSpPr/>
            <p:nvPr userDrawn="1"/>
          </p:nvSpPr>
          <p:spPr>
            <a:xfrm>
              <a:off x="12212029" y="5230066"/>
              <a:ext cx="539729" cy="288000"/>
            </a:xfrm>
            <a:prstGeom prst="rect">
              <a:avLst/>
            </a:prstGeom>
            <a:solidFill>
              <a:srgbClr val="D8D8D8"/>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6" name="矩形 5"/>
            <p:cNvSpPr/>
            <p:nvPr userDrawn="1"/>
          </p:nvSpPr>
          <p:spPr>
            <a:xfrm>
              <a:off x="12212029" y="5518168"/>
              <a:ext cx="539729" cy="288000"/>
            </a:xfrm>
            <a:prstGeom prst="rect">
              <a:avLst/>
            </a:prstGeom>
            <a:solidFill>
              <a:srgbClr val="C00000"/>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7" name="矩形 6"/>
            <p:cNvSpPr/>
            <p:nvPr userDrawn="1"/>
          </p:nvSpPr>
          <p:spPr>
            <a:xfrm>
              <a:off x="12212029" y="5806270"/>
              <a:ext cx="539729" cy="288000"/>
            </a:xfrm>
            <a:prstGeom prst="rect">
              <a:avLst/>
            </a:prstGeom>
            <a:solidFill>
              <a:srgbClr val="FFFFCC"/>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8" name="矩形 7"/>
            <p:cNvSpPr/>
            <p:nvPr userDrawn="1"/>
          </p:nvSpPr>
          <p:spPr>
            <a:xfrm>
              <a:off x="12212029" y="6094370"/>
              <a:ext cx="539729" cy="288000"/>
            </a:xfrm>
            <a:prstGeom prst="rect">
              <a:avLst/>
            </a:prstGeom>
            <a:solidFill>
              <a:srgbClr val="FFC000"/>
            </a:solidFill>
          </p:spPr>
          <p:txBody>
            <a:bodyPr wrap="none" rtlCol="0" anchor="ctr">
              <a:noAutofit/>
            </a:bodyPr>
            <a:lstStyle/>
            <a:p>
              <a:pPr marL="342900" indent="-342900"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9" name="文本框 8"/>
            <p:cNvSpPr txBox="1"/>
            <p:nvPr userDrawn="1"/>
          </p:nvSpPr>
          <p:spPr bwMode="auto">
            <a:xfrm>
              <a:off x="12162528" y="4683920"/>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mn-lt"/>
                  <a:ea typeface="+mn-ea"/>
                </a:rPr>
                <a:t>表格表头</a:t>
              </a:r>
              <a:endParaRPr lang="zh-CN" altLang="en-US" sz="900" dirty="0">
                <a:solidFill>
                  <a:schemeClr val="bg1"/>
                </a:solidFill>
                <a:latin typeface="+mn-lt"/>
                <a:ea typeface="+mn-ea"/>
              </a:endParaRPr>
            </a:p>
          </p:txBody>
        </p:sp>
        <p:sp>
          <p:nvSpPr>
            <p:cNvPr id="10" name="文本框 9"/>
            <p:cNvSpPr txBox="1"/>
            <p:nvPr userDrawn="1"/>
          </p:nvSpPr>
          <p:spPr bwMode="auto">
            <a:xfrm>
              <a:off x="12162528" y="4972385"/>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表格边框</a:t>
              </a:r>
              <a:endParaRPr lang="zh-CN" altLang="en-US" sz="900" dirty="0">
                <a:latin typeface="+mn-lt"/>
                <a:ea typeface="+mn-ea"/>
              </a:endParaRPr>
            </a:p>
          </p:txBody>
        </p:sp>
        <p:sp>
          <p:nvSpPr>
            <p:cNvPr id="11" name="文本框 10"/>
            <p:cNvSpPr txBox="1"/>
            <p:nvPr userDrawn="1"/>
          </p:nvSpPr>
          <p:spPr bwMode="auto">
            <a:xfrm>
              <a:off x="12162528" y="5260487"/>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导航灰底</a:t>
              </a:r>
              <a:endParaRPr lang="zh-CN" altLang="en-US" sz="900" dirty="0">
                <a:latin typeface="+mn-lt"/>
                <a:ea typeface="+mn-ea"/>
              </a:endParaRPr>
            </a:p>
          </p:txBody>
        </p:sp>
        <p:sp>
          <p:nvSpPr>
            <p:cNvPr id="12" name="文本框 11"/>
            <p:cNvSpPr txBox="1"/>
            <p:nvPr userDrawn="1"/>
          </p:nvSpPr>
          <p:spPr bwMode="auto">
            <a:xfrm>
              <a:off x="12220212" y="5548589"/>
              <a:ext cx="52336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mn-lt"/>
                  <a:ea typeface="+mn-ea"/>
                </a:rPr>
                <a:t>华为红</a:t>
              </a:r>
              <a:endParaRPr lang="zh-CN" altLang="en-US" sz="900" dirty="0">
                <a:solidFill>
                  <a:schemeClr val="bg1"/>
                </a:solidFill>
                <a:latin typeface="+mn-lt"/>
                <a:ea typeface="+mn-ea"/>
              </a:endParaRPr>
            </a:p>
          </p:txBody>
        </p:sp>
        <p:sp>
          <p:nvSpPr>
            <p:cNvPr id="13" name="文本框 12"/>
            <p:cNvSpPr txBox="1"/>
            <p:nvPr userDrawn="1"/>
          </p:nvSpPr>
          <p:spPr bwMode="auto">
            <a:xfrm>
              <a:off x="12162528" y="58366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文字底色</a:t>
              </a:r>
              <a:endParaRPr lang="zh-CN" altLang="en-US" sz="900" dirty="0">
                <a:latin typeface="+mn-lt"/>
                <a:ea typeface="+mn-ea"/>
              </a:endParaRPr>
            </a:p>
          </p:txBody>
        </p:sp>
        <p:sp>
          <p:nvSpPr>
            <p:cNvPr id="14" name="文本框 13"/>
            <p:cNvSpPr txBox="1"/>
            <p:nvPr userDrawn="1"/>
          </p:nvSpPr>
          <p:spPr bwMode="auto">
            <a:xfrm>
              <a:off x="12162528" y="61247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mn-lt"/>
                  <a:ea typeface="+mn-ea"/>
                </a:rPr>
                <a:t>文字边框</a:t>
              </a:r>
              <a:endParaRPr lang="zh-CN" altLang="en-US" sz="900" dirty="0">
                <a:latin typeface="+mn-lt"/>
                <a:ea typeface="+mn-ea"/>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5.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869611" y="260649"/>
            <a:ext cx="10323183" cy="868363"/>
          </a:xfrm>
          <a:prstGeom prst="rect">
            <a:avLst/>
          </a:prstGeom>
          <a:noFill/>
          <a:ln w="9525">
            <a:noFill/>
            <a:miter lim="800000"/>
          </a:ln>
        </p:spPr>
        <p:txBody>
          <a:bodyPr vert="horz" wrap="square" lIns="80128" tIns="40064" rIns="80128" bIns="40064" numCol="1" anchor="ctr" anchorCtr="0" compatLnSpc="1"/>
          <a:lstStyle/>
          <a:p>
            <a:pPr lvl="0"/>
            <a:r>
              <a:rPr lang="zh-CN" altLang="en-US" dirty="0"/>
              <a:t>单击此处编辑母版标题样式</a:t>
            </a:r>
            <a:endParaRPr lang="zh-CN" altLang="en-US" dirty="0"/>
          </a:p>
        </p:txBody>
      </p:sp>
      <p:sp>
        <p:nvSpPr>
          <p:cNvPr id="28" name="Rectangle 57"/>
          <p:cNvSpPr>
            <a:spLocks noGrp="1" noChangeArrowheads="1"/>
          </p:cNvSpPr>
          <p:nvPr>
            <p:ph type="body" idx="1"/>
          </p:nvPr>
        </p:nvSpPr>
        <p:spPr bwMode="auto">
          <a:xfrm>
            <a:off x="442912" y="1248073"/>
            <a:ext cx="11307600" cy="4680000"/>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9" name="Rectangle 69"/>
          <p:cNvSpPr>
            <a:spLocks noChangeArrowheads="1"/>
          </p:cNvSpPr>
          <p:nvPr userDrawn="1"/>
        </p:nvSpPr>
        <p:spPr bwMode="auto">
          <a:xfrm>
            <a:off x="155280" y="6500581"/>
            <a:ext cx="658440" cy="265552"/>
          </a:xfrm>
          <a:prstGeom prst="rect">
            <a:avLst/>
          </a:prstGeom>
          <a:noFill/>
          <a:ln w="9525" algn="ctr">
            <a:noFill/>
            <a:miter lim="800000"/>
          </a:ln>
          <a:effectLst/>
        </p:spPr>
        <p:txBody>
          <a:bodyPr wrap="none" lIns="80070" tIns="40036" rIns="80070" bIns="40036">
            <a:spAutoFit/>
          </a:bodyPr>
          <a:lstStyle/>
          <a:p>
            <a:pPr algn="l" defTabSz="801370" eaLnBrk="0" fontAlgn="ctr" hangingPunct="0">
              <a:defRPr/>
            </a:pP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第</a:t>
            </a:r>
            <a:fld id="{2F2CF7F5-F178-4429-B6CA-28062DF31937}" type="slidenum">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fld>
            <a:r>
              <a:rPr lang="zh-CN" altLang="en-US" sz="1200" dirty="0">
                <a:latin typeface="Huawei Sans" panose="020C0503030203020204" pitchFamily="34" charset="0"/>
                <a:ea typeface="方正兰亭黑简体" panose="02000000000000000000" pitchFamily="2" charset="-122"/>
                <a:cs typeface="Huawei Sans" panose="020C0503030203020204" pitchFamily="34" charset="0"/>
              </a:rPr>
              <a:t>页</a:t>
            </a:r>
            <a:endParaRPr lang="en-US" altLang="zh-CN"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0" name="Rectangle 54"/>
          <p:cNvSpPr>
            <a:spLocks noChangeArrowheads="1"/>
          </p:cNvSpPr>
          <p:nvPr userDrawn="1"/>
        </p:nvSpPr>
        <p:spPr bwMode="auto">
          <a:xfrm>
            <a:off x="947058" y="6500581"/>
            <a:ext cx="2572620" cy="265520"/>
          </a:xfrm>
          <a:prstGeom prst="rect">
            <a:avLst/>
          </a:prstGeom>
          <a:noFill/>
          <a:ln w="9525" algn="ctr">
            <a:noFill/>
            <a:miter lim="800000"/>
          </a:ln>
          <a:effectLst/>
        </p:spPr>
        <p:txBody>
          <a:bodyPr wrap="none" lIns="80070" tIns="40036" rIns="80070" bIns="40036">
            <a:spAutoFit/>
          </a:bodyPr>
          <a:lstStyle/>
          <a:p>
            <a:pPr defTabSz="801370" eaLnBrk="0" fontAlgn="ctr" hangingPunct="0">
              <a:defRPr/>
            </a:pP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版权所有</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r>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rPr>
              <a:t>华为技术有限公司</a:t>
            </a:r>
            <a:endParaRPr lang="zh-CN" altLang="en-US" sz="1200" baseline="0" dirty="0">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31" name="图片 30"/>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670660" y="6504032"/>
            <a:ext cx="1248712" cy="273343"/>
          </a:xfrm>
          <a:prstGeom prst="rect">
            <a:avLst/>
          </a:prstGeom>
        </p:spPr>
      </p:pic>
      <p:grpSp>
        <p:nvGrpSpPr>
          <p:cNvPr id="32" name="组合 31"/>
          <p:cNvGrpSpPr/>
          <p:nvPr userDrawn="1"/>
        </p:nvGrpSpPr>
        <p:grpSpPr>
          <a:xfrm>
            <a:off x="12162528" y="4653136"/>
            <a:ext cx="638734" cy="1729234"/>
            <a:chOff x="12162528" y="4653136"/>
            <a:chExt cx="638734" cy="1729234"/>
          </a:xfrm>
        </p:grpSpPr>
        <p:sp>
          <p:nvSpPr>
            <p:cNvPr id="33" name="矩形 32"/>
            <p:cNvSpPr/>
            <p:nvPr userDrawn="1"/>
          </p:nvSpPr>
          <p:spPr>
            <a:xfrm>
              <a:off x="12212029" y="4653136"/>
              <a:ext cx="539729" cy="288726"/>
            </a:xfrm>
            <a:prstGeom prst="rect">
              <a:avLst/>
            </a:prstGeom>
            <a:solidFill>
              <a:srgbClr val="00B0F0"/>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4" name="矩形 33"/>
            <p:cNvSpPr/>
            <p:nvPr userDrawn="1"/>
          </p:nvSpPr>
          <p:spPr>
            <a:xfrm>
              <a:off x="12212029" y="4941964"/>
              <a:ext cx="539729" cy="288000"/>
            </a:xfrm>
            <a:prstGeom prst="rect">
              <a:avLst/>
            </a:prstGeom>
            <a:solidFill>
              <a:srgbClr val="A6D2FF"/>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5" name="矩形 34"/>
            <p:cNvSpPr/>
            <p:nvPr userDrawn="1"/>
          </p:nvSpPr>
          <p:spPr>
            <a:xfrm>
              <a:off x="12212029" y="5230066"/>
              <a:ext cx="539729" cy="288000"/>
            </a:xfrm>
            <a:prstGeom prst="rect">
              <a:avLst/>
            </a:prstGeom>
            <a:solidFill>
              <a:srgbClr val="D8D8D8"/>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6" name="矩形 35"/>
            <p:cNvSpPr/>
            <p:nvPr userDrawn="1"/>
          </p:nvSpPr>
          <p:spPr>
            <a:xfrm>
              <a:off x="12212029" y="5518168"/>
              <a:ext cx="539729" cy="288000"/>
            </a:xfrm>
            <a:prstGeom prst="rect">
              <a:avLst/>
            </a:prstGeom>
            <a:solidFill>
              <a:srgbClr val="C00000"/>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7" name="矩形 36"/>
            <p:cNvSpPr/>
            <p:nvPr userDrawn="1"/>
          </p:nvSpPr>
          <p:spPr>
            <a:xfrm>
              <a:off x="12212029" y="5806270"/>
              <a:ext cx="539729" cy="288000"/>
            </a:xfrm>
            <a:prstGeom prst="rect">
              <a:avLst/>
            </a:prstGeom>
            <a:solidFill>
              <a:srgbClr val="FFFFCC"/>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8" name="矩形 37"/>
            <p:cNvSpPr/>
            <p:nvPr userDrawn="1"/>
          </p:nvSpPr>
          <p:spPr>
            <a:xfrm>
              <a:off x="12212029" y="6094370"/>
              <a:ext cx="539729" cy="288000"/>
            </a:xfrm>
            <a:prstGeom prst="rect">
              <a:avLst/>
            </a:prstGeom>
            <a:solidFill>
              <a:srgbClr val="FFC000"/>
            </a:solidFill>
          </p:spPr>
          <p:txBody>
            <a:bodyPr wrap="none" rtlCol="0" anchor="ctr">
              <a:noAutofit/>
            </a:bodyPr>
            <a:lstStyle/>
            <a:p>
              <a:pPr marL="342900" indent="-342900" algn="ctr" fontAlgn="auto">
                <a:buFont typeface="+mj-lt"/>
                <a:buAutoNum type="arabicPeriod"/>
              </a:pPr>
              <a:endParaRPr lang="zh-CN" altLang="en-US" sz="9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39" name="文本框 38"/>
            <p:cNvSpPr txBox="1"/>
            <p:nvPr userDrawn="1"/>
          </p:nvSpPr>
          <p:spPr bwMode="auto">
            <a:xfrm>
              <a:off x="12162528" y="4683920"/>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Huawei Sans" panose="020C0503030203020204" pitchFamily="34" charset="0"/>
                  <a:ea typeface="方正兰亭黑简体" panose="02000000000000000000" pitchFamily="2" charset="-122"/>
                </a:rPr>
                <a:t>表格表头</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40" name="文本框 39"/>
            <p:cNvSpPr txBox="1"/>
            <p:nvPr userDrawn="1"/>
          </p:nvSpPr>
          <p:spPr bwMode="auto">
            <a:xfrm>
              <a:off x="12162528" y="4972385"/>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表格边框</a:t>
              </a:r>
              <a:endParaRPr lang="zh-CN" altLang="en-US" sz="900" dirty="0">
                <a:latin typeface="Huawei Sans" panose="020C0503030203020204" pitchFamily="34" charset="0"/>
                <a:ea typeface="方正兰亭黑简体" panose="02000000000000000000" pitchFamily="2" charset="-122"/>
              </a:endParaRPr>
            </a:p>
          </p:txBody>
        </p:sp>
        <p:sp>
          <p:nvSpPr>
            <p:cNvPr id="41" name="文本框 40"/>
            <p:cNvSpPr txBox="1"/>
            <p:nvPr userDrawn="1"/>
          </p:nvSpPr>
          <p:spPr bwMode="auto">
            <a:xfrm>
              <a:off x="12162528" y="5260487"/>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导航灰底</a:t>
              </a:r>
              <a:endParaRPr lang="zh-CN" altLang="en-US" sz="900" dirty="0">
                <a:latin typeface="Huawei Sans" panose="020C0503030203020204" pitchFamily="34" charset="0"/>
                <a:ea typeface="方正兰亭黑简体" panose="02000000000000000000" pitchFamily="2" charset="-122"/>
              </a:endParaRPr>
            </a:p>
          </p:txBody>
        </p:sp>
        <p:sp>
          <p:nvSpPr>
            <p:cNvPr id="42" name="文本框 41"/>
            <p:cNvSpPr txBox="1"/>
            <p:nvPr userDrawn="1"/>
          </p:nvSpPr>
          <p:spPr bwMode="auto">
            <a:xfrm>
              <a:off x="12220212" y="5548589"/>
              <a:ext cx="52336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solidFill>
                    <a:schemeClr val="bg1"/>
                  </a:solidFill>
                  <a:latin typeface="Huawei Sans" panose="020C0503030203020204" pitchFamily="34" charset="0"/>
                  <a:ea typeface="方正兰亭黑简体" panose="02000000000000000000" pitchFamily="2" charset="-122"/>
                </a:rPr>
                <a:t>华为红</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43" name="文本框 42"/>
            <p:cNvSpPr txBox="1"/>
            <p:nvPr userDrawn="1"/>
          </p:nvSpPr>
          <p:spPr bwMode="auto">
            <a:xfrm>
              <a:off x="12162528" y="58366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文字底色</a:t>
              </a:r>
              <a:endParaRPr lang="zh-CN" altLang="en-US" sz="900" dirty="0">
                <a:latin typeface="Huawei Sans" panose="020C0503030203020204" pitchFamily="34" charset="0"/>
                <a:ea typeface="方正兰亭黑简体" panose="02000000000000000000" pitchFamily="2" charset="-122"/>
              </a:endParaRPr>
            </a:p>
          </p:txBody>
        </p:sp>
        <p:sp>
          <p:nvSpPr>
            <p:cNvPr id="44" name="文本框 43"/>
            <p:cNvSpPr txBox="1"/>
            <p:nvPr userDrawn="1"/>
          </p:nvSpPr>
          <p:spPr bwMode="auto">
            <a:xfrm>
              <a:off x="12162528" y="6124791"/>
              <a:ext cx="638734" cy="227159"/>
            </a:xfrm>
            <a:prstGeom prst="rect">
              <a:avLst/>
            </a:prstGeom>
            <a:noFill/>
            <a:ln w="9525" algn="ctr">
              <a:noFill/>
              <a:miter lim="800000"/>
            </a:ln>
          </p:spPr>
          <p:txBody>
            <a:bodyPr vert="horz" wrap="none" lIns="87768" tIns="43884" rIns="87768" bIns="43884" numCol="1" rtlCol="0" anchor="ctr" anchorCtr="0" compatLnSpc="1">
              <a:spAutoFit/>
            </a:bodyPr>
            <a:lstStyle/>
            <a:p>
              <a:pPr algn="ctr" fontAlgn="auto"/>
              <a:r>
                <a:rPr lang="zh-CN" altLang="en-US" sz="900" dirty="0">
                  <a:latin typeface="Huawei Sans" panose="020C0503030203020204" pitchFamily="34" charset="0"/>
                  <a:ea typeface="方正兰亭黑简体" panose="02000000000000000000" pitchFamily="2" charset="-122"/>
                </a:rPr>
                <a:t>文字边框</a:t>
              </a:r>
              <a:endParaRPr lang="zh-CN" altLang="en-US" sz="900" dirty="0">
                <a:latin typeface="Huawei Sans" panose="020C0503030203020204" pitchFamily="34" charset="0"/>
                <a:ea typeface="方正兰亭黑简体" panose="02000000000000000000" pitchFamily="2"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iming>
    <p:tnLst>
      <p:par>
        <p:cTn id="1" dur="indefinite" restart="never" nodeType="tmRoot"/>
      </p:par>
    </p:tnLst>
  </p:timing>
  <p:txStyles>
    <p:titleStyle>
      <a:lvl1pPr algn="l" defTabSz="913765" rtl="0" eaLnBrk="1" fontAlgn="ctr" latinLnBrk="0" hangingPunct="1">
        <a:lnSpc>
          <a:spcPct val="90000"/>
        </a:lnSpc>
        <a:spcBef>
          <a:spcPct val="0"/>
        </a:spcBef>
        <a:buNone/>
        <a:defRPr sz="3500" kern="1200">
          <a:solidFill>
            <a:schemeClr val="tx1"/>
          </a:solidFill>
          <a:latin typeface="Huawei Sans" panose="020C0503030203020204" pitchFamily="34" charset="0"/>
          <a:ea typeface="方正兰亭黑简体" panose="02000000000000000000" pitchFamily="2" charset="-122"/>
          <a:cs typeface="+mj-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image" Target="../media/image30.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hyperlink" Target="https://console.huaweicloud.com/dws" TargetMode="Externa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sym typeface="+mn-ea"/>
              </a:rPr>
              <a:t>第六章 数据库开发环境</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dirty="0">
                <a:latin typeface="+mn-lt"/>
              </a:rPr>
              <a:t>为什么需要</a:t>
            </a:r>
            <a:r>
              <a:rPr lang="en-US" altLang="zh-CN" dirty="0">
                <a:latin typeface="+mn-lt"/>
              </a:rPr>
              <a:t>DDM</a:t>
            </a:r>
            <a:r>
              <a:rPr lang="zh-CN" altLang="en-US" dirty="0">
                <a:latin typeface="+mn-lt"/>
              </a:rPr>
              <a:t>？</a:t>
            </a:r>
            <a:endParaRPr lang="en-US" altLang="zh-CN" dirty="0">
              <a:latin typeface="+mn-lt"/>
            </a:endParaRPr>
          </a:p>
        </p:txBody>
      </p:sp>
      <p:sp>
        <p:nvSpPr>
          <p:cNvPr id="2" name="文本占位符 1"/>
          <p:cNvSpPr>
            <a:spLocks noGrp="1"/>
          </p:cNvSpPr>
          <p:nvPr>
            <p:ph type="body" sz="quarter" idx="10"/>
          </p:nvPr>
        </p:nvSpPr>
        <p:spPr/>
        <p:txBody>
          <a:bodyPr/>
          <a:lstStyle/>
          <a:p>
            <a:r>
              <a:rPr lang="zh-CN" altLang="en-US" sz="2400" dirty="0">
                <a:latin typeface="+mn-lt"/>
              </a:rPr>
              <a:t>一个社交网站的数据库扩展路线</a:t>
            </a:r>
            <a:endParaRPr lang="zh-CN" altLang="en-US" dirty="0">
              <a:latin typeface="+mn-lt"/>
            </a:endParaRPr>
          </a:p>
        </p:txBody>
      </p:sp>
      <p:sp>
        <p:nvSpPr>
          <p:cNvPr id="6" name="文本框 5"/>
          <p:cNvSpPr txBox="1"/>
          <p:nvPr/>
        </p:nvSpPr>
        <p:spPr>
          <a:xfrm>
            <a:off x="444602" y="4607722"/>
            <a:ext cx="7685273" cy="1754326"/>
          </a:xfrm>
          <a:prstGeom prst="rect">
            <a:avLst/>
          </a:prstGeom>
          <a:noFill/>
        </p:spPr>
        <p:txBody>
          <a:bodyPr wrap="square" rtlCol="0">
            <a:spAutoFit/>
          </a:bodyPr>
          <a:lstStyle/>
          <a:p>
            <a:pPr marL="285750" indent="-285750">
              <a:lnSpc>
                <a:spcPct val="150000"/>
              </a:lnSpc>
              <a:buSzPct val="50000"/>
              <a:buFont typeface="Wingdings" panose="05000000000000000000" pitchFamily="2" charset="2"/>
              <a:buChar char="l"/>
            </a:pPr>
            <a:r>
              <a:rPr lang="zh-CN" altLang="en-US" sz="1200" dirty="0">
                <a:solidFill>
                  <a:srgbClr val="000000"/>
                </a:solidFill>
                <a:ea typeface="方正兰亭黑简体" panose="02000000000000000000" pitchFamily="2" charset="-122"/>
              </a:rPr>
              <a:t>初始阶段：所有数据放到一个数据库中</a:t>
            </a:r>
            <a:endParaRPr lang="en-US" altLang="zh-CN" sz="1200" dirty="0">
              <a:solidFill>
                <a:srgbClr val="000000"/>
              </a:solidFill>
              <a:ea typeface="方正兰亭黑简体" panose="02000000000000000000" pitchFamily="2" charset="-122"/>
            </a:endParaRPr>
          </a:p>
          <a:p>
            <a:pPr marL="742950" lvl="1" indent="-285750">
              <a:lnSpc>
                <a:spcPct val="150000"/>
              </a:lnSpc>
              <a:buSzPct val="50000"/>
              <a:buFont typeface="Wingdings" panose="05000000000000000000" pitchFamily="2" charset="2"/>
              <a:buChar char="p"/>
            </a:pPr>
            <a:r>
              <a:rPr lang="zh-CN" altLang="en-US" sz="1200" dirty="0">
                <a:solidFill>
                  <a:srgbClr val="000000"/>
                </a:solidFill>
                <a:ea typeface="方正兰亭黑简体" panose="02000000000000000000" pitchFamily="2" charset="-122"/>
              </a:rPr>
              <a:t>小规模</a:t>
            </a:r>
            <a:r>
              <a:rPr lang="en-US" altLang="zh-CN" sz="1200" dirty="0">
                <a:solidFill>
                  <a:srgbClr val="000000"/>
                </a:solidFill>
                <a:ea typeface="方正兰亭黑简体" panose="02000000000000000000" pitchFamily="2" charset="-122"/>
              </a:rPr>
              <a:t>(&lt;500QPS</a:t>
            </a:r>
            <a:r>
              <a:rPr lang="zh-CN" altLang="en-US" sz="1200" dirty="0">
                <a:solidFill>
                  <a:srgbClr val="000000"/>
                </a:solidFill>
                <a:ea typeface="方正兰亭黑简体" panose="02000000000000000000" pitchFamily="2" charset="-122"/>
              </a:rPr>
              <a:t>或</a:t>
            </a:r>
            <a:r>
              <a:rPr lang="en-US" altLang="zh-CN" sz="1200" dirty="0">
                <a:solidFill>
                  <a:srgbClr val="000000"/>
                </a:solidFill>
                <a:ea typeface="方正兰亭黑简体" panose="02000000000000000000" pitchFamily="2" charset="-122"/>
              </a:rPr>
              <a:t>100TPS</a:t>
            </a:r>
            <a:r>
              <a:rPr lang="zh-CN" altLang="en-US" sz="1200" dirty="0">
                <a:solidFill>
                  <a:srgbClr val="000000"/>
                </a:solidFill>
                <a:ea typeface="方正兰亭黑简体" panose="02000000000000000000" pitchFamily="2" charset="-122"/>
              </a:rPr>
              <a:t>，读用户</a:t>
            </a:r>
            <a:r>
              <a:rPr lang="en-US" altLang="zh-CN" sz="1200" dirty="0">
                <a:solidFill>
                  <a:srgbClr val="000000"/>
                </a:solidFill>
                <a:ea typeface="方正兰亭黑简体" panose="02000000000000000000" pitchFamily="2" charset="-122"/>
              </a:rPr>
              <a:t>&lt;100</a:t>
            </a:r>
            <a:r>
              <a:rPr lang="zh-CN" altLang="en-US" sz="1200" dirty="0">
                <a:solidFill>
                  <a:srgbClr val="000000"/>
                </a:solidFill>
                <a:ea typeface="方正兰亭黑简体" panose="02000000000000000000" pitchFamily="2" charset="-122"/>
              </a:rPr>
              <a:t>，写用户</a:t>
            </a:r>
            <a:r>
              <a:rPr lang="en-US" altLang="zh-CN" sz="1200" dirty="0">
                <a:solidFill>
                  <a:srgbClr val="000000"/>
                </a:solidFill>
                <a:ea typeface="方正兰亭黑简体" panose="02000000000000000000" pitchFamily="2" charset="-122"/>
              </a:rPr>
              <a:t>&lt;10)</a:t>
            </a:r>
            <a:r>
              <a:rPr lang="zh-CN" altLang="en-US" sz="1200" dirty="0">
                <a:solidFill>
                  <a:srgbClr val="000000"/>
                </a:solidFill>
                <a:ea typeface="方正兰亭黑简体" panose="02000000000000000000" pitchFamily="2" charset="-122"/>
              </a:rPr>
              <a:t>：在单库中通过读写分离提升并发读的性能；</a:t>
            </a:r>
            <a:endParaRPr lang="en-US" altLang="zh-CN" sz="1200" dirty="0">
              <a:solidFill>
                <a:srgbClr val="000000"/>
              </a:solidFill>
              <a:ea typeface="方正兰亭黑简体" panose="02000000000000000000" pitchFamily="2" charset="-122"/>
            </a:endParaRPr>
          </a:p>
          <a:p>
            <a:pPr marL="742950" lvl="1" indent="-285750">
              <a:lnSpc>
                <a:spcPct val="150000"/>
              </a:lnSpc>
              <a:buSzPct val="50000"/>
              <a:buFont typeface="Wingdings" panose="05000000000000000000" pitchFamily="2" charset="2"/>
              <a:buChar char="p"/>
            </a:pPr>
            <a:r>
              <a:rPr lang="zh-CN" altLang="en-US" sz="1200" dirty="0">
                <a:solidFill>
                  <a:srgbClr val="000000"/>
                </a:solidFill>
                <a:ea typeface="方正兰亭黑简体" panose="02000000000000000000" pitchFamily="2" charset="-122"/>
              </a:rPr>
              <a:t>中规格</a:t>
            </a:r>
            <a:r>
              <a:rPr lang="en-US" altLang="zh-CN" sz="1200" dirty="0">
                <a:solidFill>
                  <a:srgbClr val="000000"/>
                </a:solidFill>
                <a:ea typeface="方正兰亭黑简体" panose="02000000000000000000" pitchFamily="2" charset="-122"/>
              </a:rPr>
              <a:t>(&lt;5000QPS</a:t>
            </a:r>
            <a:r>
              <a:rPr lang="zh-CN" altLang="en-US" sz="1200" dirty="0">
                <a:solidFill>
                  <a:srgbClr val="000000"/>
                </a:solidFill>
                <a:ea typeface="方正兰亭黑简体" panose="02000000000000000000" pitchFamily="2" charset="-122"/>
              </a:rPr>
              <a:t>或</a:t>
            </a:r>
            <a:r>
              <a:rPr lang="en-US" altLang="zh-CN" sz="1200" dirty="0">
                <a:solidFill>
                  <a:srgbClr val="000000"/>
                </a:solidFill>
                <a:ea typeface="方正兰亭黑简体" panose="02000000000000000000" pitchFamily="2" charset="-122"/>
              </a:rPr>
              <a:t>1000TPS, </a:t>
            </a:r>
            <a:r>
              <a:rPr lang="zh-CN" altLang="en-US" sz="1200" dirty="0">
                <a:solidFill>
                  <a:srgbClr val="000000"/>
                </a:solidFill>
                <a:ea typeface="方正兰亭黑简体" panose="02000000000000000000" pitchFamily="2" charset="-122"/>
              </a:rPr>
              <a:t>读用户</a:t>
            </a:r>
            <a:r>
              <a:rPr lang="en-US" altLang="zh-CN" sz="1200" dirty="0">
                <a:solidFill>
                  <a:srgbClr val="000000"/>
                </a:solidFill>
                <a:ea typeface="方正兰亭黑简体" panose="02000000000000000000" pitchFamily="2" charset="-122"/>
              </a:rPr>
              <a:t>&lt;5000</a:t>
            </a:r>
            <a:r>
              <a:rPr lang="zh-CN" altLang="en-US" sz="1200" dirty="0">
                <a:solidFill>
                  <a:srgbClr val="000000"/>
                </a:solidFill>
                <a:ea typeface="方正兰亭黑简体" panose="02000000000000000000" pitchFamily="2" charset="-122"/>
              </a:rPr>
              <a:t>，写用户</a:t>
            </a:r>
            <a:r>
              <a:rPr lang="en-US" altLang="zh-CN" sz="1200" dirty="0">
                <a:solidFill>
                  <a:srgbClr val="000000"/>
                </a:solidFill>
                <a:ea typeface="方正兰亭黑简体" panose="02000000000000000000" pitchFamily="2" charset="-122"/>
              </a:rPr>
              <a:t>&lt;100)</a:t>
            </a:r>
            <a:r>
              <a:rPr lang="zh-CN" altLang="en-US" sz="1200" dirty="0">
                <a:solidFill>
                  <a:srgbClr val="000000"/>
                </a:solidFill>
                <a:ea typeface="方正兰亭黑简体" panose="02000000000000000000" pitchFamily="2" charset="-122"/>
              </a:rPr>
              <a:t>：垂直分库，将不同的业务分布到不同的数据库；</a:t>
            </a:r>
            <a:endParaRPr lang="en-US" altLang="zh-CN" sz="1200" dirty="0">
              <a:solidFill>
                <a:srgbClr val="000000"/>
              </a:solidFill>
              <a:ea typeface="方正兰亭黑简体" panose="02000000000000000000" pitchFamily="2" charset="-122"/>
            </a:endParaRPr>
          </a:p>
          <a:p>
            <a:pPr marL="742950" lvl="1" indent="-285750">
              <a:lnSpc>
                <a:spcPct val="150000"/>
              </a:lnSpc>
              <a:buSzPct val="50000"/>
              <a:buFont typeface="Wingdings" panose="05000000000000000000" pitchFamily="2" charset="2"/>
              <a:buChar char="p"/>
            </a:pPr>
            <a:r>
              <a:rPr lang="zh-CN" altLang="en-US" sz="1200" dirty="0">
                <a:solidFill>
                  <a:srgbClr val="000000"/>
                </a:solidFill>
                <a:ea typeface="方正兰亭黑简体" panose="02000000000000000000" pitchFamily="2" charset="-122"/>
              </a:rPr>
              <a:t>大规模以上</a:t>
            </a:r>
            <a:r>
              <a:rPr lang="en-US" altLang="zh-CN" sz="1200" dirty="0">
                <a:solidFill>
                  <a:srgbClr val="000000"/>
                </a:solidFill>
                <a:ea typeface="方正兰亭黑简体" panose="02000000000000000000" pitchFamily="2" charset="-122"/>
              </a:rPr>
              <a:t>(10K+QPS</a:t>
            </a:r>
            <a:r>
              <a:rPr lang="zh-CN" altLang="en-US" sz="1200" dirty="0">
                <a:solidFill>
                  <a:srgbClr val="000000"/>
                </a:solidFill>
                <a:ea typeface="方正兰亭黑简体" panose="02000000000000000000" pitchFamily="2" charset="-122"/>
              </a:rPr>
              <a:t>，</a:t>
            </a:r>
            <a:r>
              <a:rPr lang="en-US" altLang="zh-CN" sz="1200" dirty="0">
                <a:solidFill>
                  <a:srgbClr val="000000"/>
                </a:solidFill>
                <a:ea typeface="方正兰亭黑简体" panose="02000000000000000000" pitchFamily="2" charset="-122"/>
              </a:rPr>
              <a:t>10K+TPS </a:t>
            </a:r>
            <a:r>
              <a:rPr lang="zh-CN" altLang="en-US" sz="1200" dirty="0">
                <a:solidFill>
                  <a:srgbClr val="000000"/>
                </a:solidFill>
                <a:ea typeface="方正兰亭黑简体" panose="02000000000000000000" pitchFamily="2" charset="-122"/>
              </a:rPr>
              <a:t>读用户</a:t>
            </a:r>
            <a:r>
              <a:rPr lang="en-US" altLang="zh-CN" sz="1200" dirty="0">
                <a:solidFill>
                  <a:srgbClr val="000000"/>
                </a:solidFill>
                <a:ea typeface="方正兰亭黑简体" panose="02000000000000000000" pitchFamily="2" charset="-122"/>
              </a:rPr>
              <a:t>10K+</a:t>
            </a:r>
            <a:r>
              <a:rPr lang="zh-CN" altLang="en-US" sz="1200" dirty="0">
                <a:solidFill>
                  <a:srgbClr val="000000"/>
                </a:solidFill>
                <a:ea typeface="方正兰亭黑简体" panose="02000000000000000000" pitchFamily="2" charset="-122"/>
              </a:rPr>
              <a:t>，写用户</a:t>
            </a:r>
            <a:r>
              <a:rPr lang="en-US" altLang="zh-CN" sz="1200" dirty="0">
                <a:solidFill>
                  <a:srgbClr val="000000"/>
                </a:solidFill>
                <a:ea typeface="方正兰亭黑简体" panose="02000000000000000000" pitchFamily="2" charset="-122"/>
              </a:rPr>
              <a:t>1K+)</a:t>
            </a:r>
            <a:r>
              <a:rPr lang="zh-CN" altLang="en-US" sz="1200" dirty="0">
                <a:solidFill>
                  <a:srgbClr val="000000"/>
                </a:solidFill>
                <a:ea typeface="方正兰亭黑简体" panose="02000000000000000000" pitchFamily="2" charset="-122"/>
              </a:rPr>
              <a:t>：数据分片，将数据表分到不同的数据库中。</a:t>
            </a:r>
            <a:endParaRPr lang="en-US" altLang="zh-CN" sz="1200" dirty="0">
              <a:solidFill>
                <a:srgbClr val="000000"/>
              </a:solidFill>
              <a:ea typeface="方正兰亭黑简体" panose="02000000000000000000" pitchFamily="2" charset="-122"/>
            </a:endParaRPr>
          </a:p>
        </p:txBody>
      </p:sp>
      <p:sp>
        <p:nvSpPr>
          <p:cNvPr id="7" name="爆炸形 1 6"/>
          <p:cNvSpPr/>
          <p:nvPr/>
        </p:nvSpPr>
        <p:spPr bwMode="auto">
          <a:xfrm>
            <a:off x="8024294" y="5005791"/>
            <a:ext cx="3368070" cy="1119628"/>
          </a:xfrm>
          <a:prstGeom prst="irregularSeal1">
            <a:avLst/>
          </a:prstGeom>
          <a:noFill/>
          <a:ln w="9525" cap="flat" cmpd="sng" algn="ctr">
            <a:solidFill>
              <a:srgbClr val="0071C6"/>
            </a:solid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noAutofit/>
          </a:bodyPr>
          <a:lstStyle/>
          <a:p>
            <a:pPr defTabSz="914400" fontAlgn="base">
              <a:buClr>
                <a:srgbClr val="CC9900"/>
              </a:buClr>
              <a:buFont typeface="Wingdings" panose="05000000000000000000" pitchFamily="2" charset="2"/>
              <a:buChar char="n"/>
            </a:pPr>
            <a:endParaRPr lang="en-US" sz="1800" b="1">
              <a:solidFill>
                <a:schemeClr val="accent1">
                  <a:lumMod val="50000"/>
                </a:schemeClr>
              </a:solidFill>
              <a:ea typeface="方正兰亭黑简体" panose="02000000000000000000" pitchFamily="2" charset="-122"/>
            </a:endParaRPr>
          </a:p>
        </p:txBody>
      </p:sp>
      <p:sp>
        <p:nvSpPr>
          <p:cNvPr id="8" name="文本框 7"/>
          <p:cNvSpPr txBox="1"/>
          <p:nvPr/>
        </p:nvSpPr>
        <p:spPr>
          <a:xfrm>
            <a:off x="8810001" y="5283934"/>
            <a:ext cx="1812907" cy="584775"/>
          </a:xfrm>
          <a:prstGeom prst="rect">
            <a:avLst/>
          </a:prstGeom>
          <a:noFill/>
          <a:ln>
            <a:noFill/>
          </a:ln>
        </p:spPr>
        <p:txBody>
          <a:bodyPr wrap="square" rtlCol="0">
            <a:spAutoFit/>
          </a:bodyPr>
          <a:lstStyle/>
          <a:p>
            <a:pPr algn="ctr">
              <a:buNone/>
            </a:pPr>
            <a:r>
              <a:rPr lang="zh-CN" altLang="en-US" sz="1600" dirty="0">
                <a:solidFill>
                  <a:srgbClr val="0071C6"/>
                </a:solidFill>
                <a:ea typeface="方正兰亭黑简体" panose="02000000000000000000" pitchFamily="2" charset="-122"/>
              </a:rPr>
              <a:t>用数据分片来解决数据库扩展的瓶颈</a:t>
            </a:r>
            <a:endParaRPr lang="en-US" sz="1600" dirty="0" err="1">
              <a:solidFill>
                <a:srgbClr val="0071C6"/>
              </a:solidFill>
              <a:ea typeface="方正兰亭黑简体" panose="02000000000000000000" pitchFamily="2" charset="-122"/>
            </a:endParaRPr>
          </a:p>
        </p:txBody>
      </p:sp>
      <p:sp>
        <p:nvSpPr>
          <p:cNvPr id="101" name="圆角矩形 100"/>
          <p:cNvSpPr/>
          <p:nvPr/>
        </p:nvSpPr>
        <p:spPr bwMode="auto">
          <a:xfrm>
            <a:off x="1010866" y="2546531"/>
            <a:ext cx="761340" cy="955529"/>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defTabSz="914400" fontAlgn="base">
              <a:buClr>
                <a:srgbClr val="CC9900"/>
              </a:buClr>
              <a:buFont typeface="Wingdings" panose="05000000000000000000" pitchFamily="2" charset="2"/>
              <a:buChar char="n"/>
            </a:pPr>
            <a:endParaRPr lang="en-US" sz="1600" b="1">
              <a:ea typeface="方正兰亭黑简体" panose="02000000000000000000" pitchFamily="2" charset="-122"/>
            </a:endParaRPr>
          </a:p>
        </p:txBody>
      </p:sp>
      <p:sp>
        <p:nvSpPr>
          <p:cNvPr id="102" name="文本框 101"/>
          <p:cNvSpPr txBox="1"/>
          <p:nvPr/>
        </p:nvSpPr>
        <p:spPr>
          <a:xfrm>
            <a:off x="971198" y="2755957"/>
            <a:ext cx="847662" cy="338554"/>
          </a:xfrm>
          <a:prstGeom prst="rect">
            <a:avLst/>
          </a:prstGeom>
          <a:noFill/>
        </p:spPr>
        <p:txBody>
          <a:bodyPr wrap="square" rtlCol="0">
            <a:spAutoFit/>
          </a:bodyPr>
          <a:lstStyle/>
          <a:p>
            <a:pPr>
              <a:buNone/>
            </a:pPr>
            <a:r>
              <a:rPr lang="en-US" altLang="zh-CN" sz="1600" dirty="0">
                <a:solidFill>
                  <a:schemeClr val="bg1"/>
                </a:solidFill>
                <a:ea typeface="方正兰亭黑简体" panose="02000000000000000000" pitchFamily="2" charset="-122"/>
              </a:rPr>
              <a:t>Master</a:t>
            </a:r>
            <a:endParaRPr lang="en-US" sz="1600" dirty="0">
              <a:solidFill>
                <a:schemeClr val="bg1"/>
              </a:solidFill>
              <a:ea typeface="方正兰亭黑简体" panose="02000000000000000000" pitchFamily="2" charset="-122"/>
            </a:endParaRPr>
          </a:p>
        </p:txBody>
      </p:sp>
      <p:sp>
        <p:nvSpPr>
          <p:cNvPr id="103" name="文本框 102"/>
          <p:cNvSpPr txBox="1"/>
          <p:nvPr/>
        </p:nvSpPr>
        <p:spPr>
          <a:xfrm>
            <a:off x="1067922" y="3113049"/>
            <a:ext cx="624726" cy="338554"/>
          </a:xfrm>
          <a:prstGeom prst="rect">
            <a:avLst/>
          </a:prstGeom>
          <a:noFill/>
        </p:spPr>
        <p:txBody>
          <a:bodyPr wrap="square" rtlCol="0">
            <a:spAutoFit/>
          </a:bodyPr>
          <a:lstStyle/>
          <a:p>
            <a:pPr>
              <a:buNone/>
            </a:pPr>
            <a:r>
              <a:rPr lang="en-US" sz="1600" dirty="0">
                <a:solidFill>
                  <a:schemeClr val="bg1"/>
                </a:solidFill>
                <a:ea typeface="方正兰亭黑简体" panose="02000000000000000000" pitchFamily="2" charset="-122"/>
              </a:rPr>
              <a:t>r/w</a:t>
            </a:r>
            <a:endParaRPr lang="en-US" sz="1600" dirty="0">
              <a:solidFill>
                <a:schemeClr val="bg1"/>
              </a:solidFill>
              <a:ea typeface="方正兰亭黑简体" panose="02000000000000000000" pitchFamily="2" charset="-122"/>
            </a:endParaRPr>
          </a:p>
        </p:txBody>
      </p:sp>
      <p:sp>
        <p:nvSpPr>
          <p:cNvPr id="11" name="圆角矩形 10"/>
          <p:cNvSpPr/>
          <p:nvPr/>
        </p:nvSpPr>
        <p:spPr bwMode="auto">
          <a:xfrm>
            <a:off x="2660175" y="2068012"/>
            <a:ext cx="782169" cy="938178"/>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12" name="文本框 11"/>
          <p:cNvSpPr txBox="1"/>
          <p:nvPr/>
        </p:nvSpPr>
        <p:spPr>
          <a:xfrm>
            <a:off x="2599841" y="2257127"/>
            <a:ext cx="904450" cy="338554"/>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Master</a:t>
            </a:r>
            <a:endParaRPr lang="en-US" sz="1600" dirty="0">
              <a:solidFill>
                <a:schemeClr val="bg1"/>
              </a:solidFill>
              <a:ea typeface="方正兰亭黑简体" panose="02000000000000000000" pitchFamily="2" charset="-122"/>
            </a:endParaRPr>
          </a:p>
        </p:txBody>
      </p:sp>
      <p:sp>
        <p:nvSpPr>
          <p:cNvPr id="13" name="文本框 12"/>
          <p:cNvSpPr txBox="1"/>
          <p:nvPr/>
        </p:nvSpPr>
        <p:spPr>
          <a:xfrm>
            <a:off x="2852757" y="2456892"/>
            <a:ext cx="424285" cy="584775"/>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  w</a:t>
            </a:r>
            <a:endParaRPr lang="en-US" sz="1600" dirty="0">
              <a:solidFill>
                <a:schemeClr val="bg1"/>
              </a:solidFill>
              <a:ea typeface="方正兰亭黑简体" panose="02000000000000000000" pitchFamily="2" charset="-122"/>
            </a:endParaRPr>
          </a:p>
        </p:txBody>
      </p:sp>
      <p:sp>
        <p:nvSpPr>
          <p:cNvPr id="98" name="圆角矩形 97"/>
          <p:cNvSpPr/>
          <p:nvPr/>
        </p:nvSpPr>
        <p:spPr bwMode="auto">
          <a:xfrm>
            <a:off x="2295103" y="3554443"/>
            <a:ext cx="566299" cy="632573"/>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99" name="文本框 98"/>
          <p:cNvSpPr txBox="1"/>
          <p:nvPr/>
        </p:nvSpPr>
        <p:spPr>
          <a:xfrm>
            <a:off x="2180884" y="3671028"/>
            <a:ext cx="783347"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100" name="文本框 99"/>
          <p:cNvSpPr txBox="1"/>
          <p:nvPr/>
        </p:nvSpPr>
        <p:spPr>
          <a:xfrm>
            <a:off x="2382226" y="3936583"/>
            <a:ext cx="377533"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sp>
        <p:nvSpPr>
          <p:cNvPr id="95" name="圆角矩形 94"/>
          <p:cNvSpPr/>
          <p:nvPr/>
        </p:nvSpPr>
        <p:spPr bwMode="auto">
          <a:xfrm>
            <a:off x="3152420" y="3552799"/>
            <a:ext cx="579850" cy="634743"/>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96" name="文本框 95"/>
          <p:cNvSpPr txBox="1"/>
          <p:nvPr/>
        </p:nvSpPr>
        <p:spPr>
          <a:xfrm>
            <a:off x="3081406" y="3669385"/>
            <a:ext cx="710338" cy="338554"/>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97" name="文本框 96"/>
          <p:cNvSpPr txBox="1"/>
          <p:nvPr/>
        </p:nvSpPr>
        <p:spPr>
          <a:xfrm>
            <a:off x="3241627" y="3934940"/>
            <a:ext cx="386567"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cxnSp>
        <p:nvCxnSpPr>
          <p:cNvPr id="16" name="直接连接符 15"/>
          <p:cNvCxnSpPr>
            <a:endCxn id="98" idx="0"/>
          </p:cNvCxnSpPr>
          <p:nvPr/>
        </p:nvCxnSpPr>
        <p:spPr bwMode="auto">
          <a:xfrm flipH="1">
            <a:off x="2578253" y="2967448"/>
            <a:ext cx="504301" cy="586995"/>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7" name="直接连接符 16"/>
          <p:cNvCxnSpPr>
            <a:endCxn id="95" idx="0"/>
          </p:cNvCxnSpPr>
          <p:nvPr/>
        </p:nvCxnSpPr>
        <p:spPr bwMode="auto">
          <a:xfrm>
            <a:off x="3100759" y="2995103"/>
            <a:ext cx="341586" cy="557696"/>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18" name="圆角矩形 17"/>
          <p:cNvSpPr/>
          <p:nvPr/>
        </p:nvSpPr>
        <p:spPr bwMode="auto">
          <a:xfrm>
            <a:off x="5114149" y="2080146"/>
            <a:ext cx="780005" cy="938178"/>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19" name="文本框 18"/>
          <p:cNvSpPr txBox="1"/>
          <p:nvPr/>
        </p:nvSpPr>
        <p:spPr>
          <a:xfrm>
            <a:off x="5093111" y="2204864"/>
            <a:ext cx="859438" cy="584775"/>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Web</a:t>
            </a:r>
            <a:endParaRPr lang="en-US" altLang="zh-CN" sz="1600" dirty="0">
              <a:solidFill>
                <a:schemeClr val="bg1"/>
              </a:solidFill>
              <a:ea typeface="方正兰亭黑简体" panose="02000000000000000000" pitchFamily="2" charset="-122"/>
            </a:endParaRPr>
          </a:p>
          <a:p>
            <a:pPr algn="ctr">
              <a:buNone/>
            </a:pPr>
            <a:r>
              <a:rPr lang="en-US" altLang="zh-CN" sz="1600" dirty="0">
                <a:solidFill>
                  <a:schemeClr val="bg1"/>
                </a:solidFill>
                <a:ea typeface="方正兰亭黑简体" panose="02000000000000000000" pitchFamily="2" charset="-122"/>
              </a:rPr>
              <a:t>Master</a:t>
            </a:r>
            <a:endParaRPr lang="en-US" sz="1600" dirty="0">
              <a:solidFill>
                <a:schemeClr val="bg1"/>
              </a:solidFill>
              <a:ea typeface="方正兰亭黑简体" panose="02000000000000000000" pitchFamily="2" charset="-122"/>
            </a:endParaRPr>
          </a:p>
        </p:txBody>
      </p:sp>
      <p:sp>
        <p:nvSpPr>
          <p:cNvPr id="20" name="文本框 19"/>
          <p:cNvSpPr txBox="1"/>
          <p:nvPr/>
        </p:nvSpPr>
        <p:spPr>
          <a:xfrm>
            <a:off x="5307704" y="2473732"/>
            <a:ext cx="431566" cy="584775"/>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  w</a:t>
            </a:r>
            <a:endParaRPr lang="en-US" sz="1600" dirty="0">
              <a:solidFill>
                <a:schemeClr val="bg1"/>
              </a:solidFill>
              <a:ea typeface="方正兰亭黑简体" panose="02000000000000000000" pitchFamily="2" charset="-122"/>
            </a:endParaRPr>
          </a:p>
        </p:txBody>
      </p:sp>
      <p:cxnSp>
        <p:nvCxnSpPr>
          <p:cNvPr id="21" name="直接连接符 20"/>
          <p:cNvCxnSpPr>
            <a:stCxn id="18" idx="2"/>
            <a:endCxn id="87" idx="0"/>
          </p:cNvCxnSpPr>
          <p:nvPr/>
        </p:nvCxnSpPr>
        <p:spPr bwMode="auto">
          <a:xfrm flipH="1">
            <a:off x="5056734" y="3018324"/>
            <a:ext cx="447418" cy="528004"/>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22" name="直接连接符 21"/>
          <p:cNvCxnSpPr>
            <a:stCxn id="18" idx="2"/>
            <a:endCxn id="83" idx="0"/>
          </p:cNvCxnSpPr>
          <p:nvPr/>
        </p:nvCxnSpPr>
        <p:spPr bwMode="auto">
          <a:xfrm>
            <a:off x="5504152" y="3018324"/>
            <a:ext cx="530788" cy="516040"/>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23" name="直接连接符 22"/>
          <p:cNvCxnSpPr>
            <a:stCxn id="19" idx="3"/>
          </p:cNvCxnSpPr>
          <p:nvPr/>
        </p:nvCxnSpPr>
        <p:spPr bwMode="auto">
          <a:xfrm>
            <a:off x="5952549" y="2497252"/>
            <a:ext cx="301314" cy="280598"/>
          </a:xfrm>
          <a:prstGeom prst="line">
            <a:avLst/>
          </a:prstGeom>
          <a:noFill/>
          <a:ln w="9525" cap="flat" cmpd="sng" algn="ctr">
            <a:noFill/>
            <a:prstDash val="solid"/>
            <a:round/>
            <a:headEnd type="none" w="med" len="med"/>
            <a:tailEnd type="none" w="med" len="med"/>
          </a:ln>
          <a:effectLst/>
        </p:spPr>
      </p:cxnSp>
      <p:sp>
        <p:nvSpPr>
          <p:cNvPr id="92" name="圆角矩形 91"/>
          <p:cNvSpPr/>
          <p:nvPr/>
        </p:nvSpPr>
        <p:spPr bwMode="auto">
          <a:xfrm>
            <a:off x="6070930" y="2404412"/>
            <a:ext cx="823869" cy="955529"/>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93" name="文本框 92"/>
          <p:cNvSpPr txBox="1"/>
          <p:nvPr/>
        </p:nvSpPr>
        <p:spPr>
          <a:xfrm>
            <a:off x="6093885" y="2579920"/>
            <a:ext cx="866211" cy="338554"/>
          </a:xfrm>
          <a:prstGeom prst="rect">
            <a:avLst/>
          </a:prstGeom>
          <a:noFill/>
        </p:spPr>
        <p:txBody>
          <a:bodyPr wrap="square" rtlCol="0">
            <a:spAutoFit/>
          </a:bodyPr>
          <a:lstStyle/>
          <a:p>
            <a:pPr>
              <a:buNone/>
            </a:pPr>
            <a:r>
              <a:rPr lang="en-US" sz="1600" dirty="0">
                <a:solidFill>
                  <a:schemeClr val="bg1"/>
                </a:solidFill>
                <a:ea typeface="方正兰亭黑简体" panose="02000000000000000000" pitchFamily="2" charset="-122"/>
              </a:rPr>
              <a:t>Friends</a:t>
            </a:r>
            <a:endParaRPr lang="en-US" sz="1600" dirty="0">
              <a:solidFill>
                <a:schemeClr val="bg1"/>
              </a:solidFill>
              <a:ea typeface="方正兰亭黑简体" panose="02000000000000000000" pitchFamily="2" charset="-122"/>
            </a:endParaRPr>
          </a:p>
        </p:txBody>
      </p:sp>
      <p:sp>
        <p:nvSpPr>
          <p:cNvPr id="94" name="文本框 93"/>
          <p:cNvSpPr txBox="1"/>
          <p:nvPr/>
        </p:nvSpPr>
        <p:spPr>
          <a:xfrm>
            <a:off x="6237901" y="2979679"/>
            <a:ext cx="545900" cy="338554"/>
          </a:xfrm>
          <a:prstGeom prst="rect">
            <a:avLst/>
          </a:prstGeom>
          <a:noFill/>
        </p:spPr>
        <p:txBody>
          <a:bodyPr wrap="square" rtlCol="0">
            <a:spAutoFit/>
          </a:bodyPr>
          <a:lstStyle/>
          <a:p>
            <a:pPr>
              <a:buNone/>
            </a:pPr>
            <a:r>
              <a:rPr lang="en-US" sz="1600" dirty="0">
                <a:solidFill>
                  <a:schemeClr val="bg1"/>
                </a:solidFill>
                <a:ea typeface="方正兰亭黑简体" panose="02000000000000000000" pitchFamily="2" charset="-122"/>
              </a:rPr>
              <a:t>r/w</a:t>
            </a:r>
            <a:endParaRPr lang="en-US" sz="1600" dirty="0">
              <a:solidFill>
                <a:schemeClr val="bg1"/>
              </a:solidFill>
              <a:ea typeface="方正兰亭黑简体" panose="02000000000000000000" pitchFamily="2" charset="-122"/>
            </a:endParaRPr>
          </a:p>
        </p:txBody>
      </p:sp>
      <p:sp>
        <p:nvSpPr>
          <p:cNvPr id="89" name="圆角矩形 88"/>
          <p:cNvSpPr/>
          <p:nvPr/>
        </p:nvSpPr>
        <p:spPr bwMode="auto">
          <a:xfrm>
            <a:off x="4143860" y="2430923"/>
            <a:ext cx="877222" cy="955529"/>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90" name="文本框 89"/>
          <p:cNvSpPr txBox="1"/>
          <p:nvPr/>
        </p:nvSpPr>
        <p:spPr>
          <a:xfrm>
            <a:off x="4077661" y="2606431"/>
            <a:ext cx="1039347" cy="338554"/>
          </a:xfrm>
          <a:prstGeom prst="rect">
            <a:avLst/>
          </a:prstGeom>
          <a:noFill/>
        </p:spPr>
        <p:txBody>
          <a:bodyPr wrap="square" rtlCol="0">
            <a:spAutoFit/>
          </a:bodyPr>
          <a:lstStyle/>
          <a:p>
            <a:pPr>
              <a:buNone/>
            </a:pPr>
            <a:r>
              <a:rPr lang="en-US" sz="1600" dirty="0">
                <a:solidFill>
                  <a:schemeClr val="bg1"/>
                </a:solidFill>
                <a:ea typeface="方正兰亭黑简体" panose="02000000000000000000" pitchFamily="2" charset="-122"/>
              </a:rPr>
              <a:t>Message</a:t>
            </a:r>
            <a:endParaRPr lang="en-US" sz="1600" dirty="0">
              <a:solidFill>
                <a:schemeClr val="bg1"/>
              </a:solidFill>
              <a:ea typeface="方正兰亭黑简体" panose="02000000000000000000" pitchFamily="2" charset="-122"/>
            </a:endParaRPr>
          </a:p>
        </p:txBody>
      </p:sp>
      <p:sp>
        <p:nvSpPr>
          <p:cNvPr id="91" name="文本框 90"/>
          <p:cNvSpPr txBox="1"/>
          <p:nvPr/>
        </p:nvSpPr>
        <p:spPr>
          <a:xfrm>
            <a:off x="4304627" y="2960948"/>
            <a:ext cx="601126" cy="338554"/>
          </a:xfrm>
          <a:prstGeom prst="rect">
            <a:avLst/>
          </a:prstGeom>
          <a:noFill/>
        </p:spPr>
        <p:txBody>
          <a:bodyPr wrap="square" rtlCol="0">
            <a:spAutoFit/>
          </a:bodyPr>
          <a:lstStyle/>
          <a:p>
            <a:pPr>
              <a:buNone/>
            </a:pPr>
            <a:r>
              <a:rPr lang="en-US" sz="1600" dirty="0">
                <a:solidFill>
                  <a:schemeClr val="bg1"/>
                </a:solidFill>
                <a:ea typeface="方正兰亭黑简体" panose="02000000000000000000" pitchFamily="2" charset="-122"/>
              </a:rPr>
              <a:t>r/w</a:t>
            </a:r>
            <a:endParaRPr lang="en-US" sz="1600" dirty="0">
              <a:solidFill>
                <a:schemeClr val="bg1"/>
              </a:solidFill>
              <a:ea typeface="方正兰亭黑简体" panose="02000000000000000000" pitchFamily="2" charset="-122"/>
            </a:endParaRPr>
          </a:p>
        </p:txBody>
      </p:sp>
      <p:sp>
        <p:nvSpPr>
          <p:cNvPr id="86" name="圆角矩形 85"/>
          <p:cNvSpPr/>
          <p:nvPr/>
        </p:nvSpPr>
        <p:spPr bwMode="auto">
          <a:xfrm>
            <a:off x="4771109" y="3559012"/>
            <a:ext cx="566299" cy="634742"/>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87" name="文本框 86"/>
          <p:cNvSpPr txBox="1"/>
          <p:nvPr/>
        </p:nvSpPr>
        <p:spPr>
          <a:xfrm>
            <a:off x="4703659" y="3546328"/>
            <a:ext cx="706150" cy="584775"/>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Web</a:t>
            </a:r>
            <a:endParaRPr lang="en-US" sz="1600" dirty="0">
              <a:solidFill>
                <a:schemeClr val="bg1"/>
              </a:solidFill>
              <a:ea typeface="方正兰亭黑简体" panose="02000000000000000000" pitchFamily="2" charset="-122"/>
            </a:endParaRPr>
          </a:p>
          <a:p>
            <a:pPr algn="ctr">
              <a:buNone/>
            </a:pPr>
            <a:r>
              <a:rPr lang="en-US"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88" name="文本框 87"/>
          <p:cNvSpPr txBox="1"/>
          <p:nvPr/>
        </p:nvSpPr>
        <p:spPr>
          <a:xfrm>
            <a:off x="4858232" y="3941153"/>
            <a:ext cx="377534"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sp>
        <p:nvSpPr>
          <p:cNvPr id="83" name="圆角矩形 82"/>
          <p:cNvSpPr/>
          <p:nvPr/>
        </p:nvSpPr>
        <p:spPr bwMode="auto">
          <a:xfrm>
            <a:off x="5751790" y="3534364"/>
            <a:ext cx="566299" cy="634742"/>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84" name="文本框 83"/>
          <p:cNvSpPr txBox="1"/>
          <p:nvPr/>
        </p:nvSpPr>
        <p:spPr>
          <a:xfrm>
            <a:off x="5661837" y="3553852"/>
            <a:ext cx="714987" cy="584775"/>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Web</a:t>
            </a:r>
            <a:endParaRPr lang="en-US" sz="1600" dirty="0">
              <a:solidFill>
                <a:schemeClr val="bg1"/>
              </a:solidFill>
              <a:ea typeface="方正兰亭黑简体" panose="02000000000000000000" pitchFamily="2" charset="-122"/>
            </a:endParaRPr>
          </a:p>
          <a:p>
            <a:pPr algn="ctr">
              <a:buNone/>
            </a:pPr>
            <a:r>
              <a:rPr lang="en-US"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85" name="文本框 84"/>
          <p:cNvSpPr txBox="1"/>
          <p:nvPr/>
        </p:nvSpPr>
        <p:spPr>
          <a:xfrm>
            <a:off x="5848146" y="3925738"/>
            <a:ext cx="377534"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sp>
        <p:nvSpPr>
          <p:cNvPr id="28" name="右箭头 27"/>
          <p:cNvSpPr/>
          <p:nvPr/>
        </p:nvSpPr>
        <p:spPr bwMode="auto">
          <a:xfrm>
            <a:off x="1895281" y="2863897"/>
            <a:ext cx="655611" cy="196261"/>
          </a:xfrm>
          <a:prstGeom prst="rightArrow">
            <a:avLst/>
          </a:prstGeom>
          <a:solidFill>
            <a:srgbClr val="C48300"/>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defTabSz="914400" fontAlgn="base">
              <a:buClr>
                <a:srgbClr val="CC9900"/>
              </a:buClr>
              <a:buFont typeface="Wingdings" panose="05000000000000000000" pitchFamily="2" charset="2"/>
              <a:buChar char="n"/>
            </a:pPr>
            <a:endParaRPr lang="en-US" sz="1600" b="1">
              <a:ea typeface="方正兰亭黑简体" panose="02000000000000000000" pitchFamily="2" charset="-122"/>
            </a:endParaRPr>
          </a:p>
        </p:txBody>
      </p:sp>
      <p:sp>
        <p:nvSpPr>
          <p:cNvPr id="29" name="右箭头 28"/>
          <p:cNvSpPr/>
          <p:nvPr/>
        </p:nvSpPr>
        <p:spPr bwMode="auto">
          <a:xfrm>
            <a:off x="3496173" y="2872699"/>
            <a:ext cx="655611" cy="196261"/>
          </a:xfrm>
          <a:prstGeom prst="rightArrow">
            <a:avLst/>
          </a:prstGeom>
          <a:solidFill>
            <a:srgbClr val="C48300"/>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30" name="右箭头 29"/>
          <p:cNvSpPr/>
          <p:nvPr/>
        </p:nvSpPr>
        <p:spPr bwMode="auto">
          <a:xfrm>
            <a:off x="6952557" y="2872699"/>
            <a:ext cx="655611" cy="196261"/>
          </a:xfrm>
          <a:prstGeom prst="rightArrow">
            <a:avLst/>
          </a:prstGeom>
          <a:solidFill>
            <a:srgbClr val="C48300"/>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31" name="圆角矩形 30"/>
          <p:cNvSpPr/>
          <p:nvPr/>
        </p:nvSpPr>
        <p:spPr bwMode="auto">
          <a:xfrm>
            <a:off x="8985222" y="1479037"/>
            <a:ext cx="724851" cy="938178"/>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32" name="文本框 31"/>
          <p:cNvSpPr txBox="1"/>
          <p:nvPr/>
        </p:nvSpPr>
        <p:spPr>
          <a:xfrm>
            <a:off x="8883129" y="1484784"/>
            <a:ext cx="931578" cy="830997"/>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Web</a:t>
            </a:r>
            <a:endParaRPr lang="en-US" altLang="zh-CN" sz="1600" dirty="0">
              <a:solidFill>
                <a:schemeClr val="bg1"/>
              </a:solidFill>
              <a:ea typeface="方正兰亭黑简体" panose="02000000000000000000" pitchFamily="2" charset="-122"/>
            </a:endParaRPr>
          </a:p>
          <a:p>
            <a:pPr algn="ctr">
              <a:buNone/>
            </a:pPr>
            <a:r>
              <a:rPr lang="en-US" altLang="zh-CN" sz="1600" dirty="0">
                <a:solidFill>
                  <a:schemeClr val="bg1"/>
                </a:solidFill>
                <a:ea typeface="方正兰亭黑简体" panose="02000000000000000000" pitchFamily="2" charset="-122"/>
              </a:rPr>
              <a:t>Master2</a:t>
            </a:r>
            <a:endParaRPr lang="en-US" sz="1600" dirty="0">
              <a:solidFill>
                <a:schemeClr val="bg1"/>
              </a:solidFill>
              <a:ea typeface="方正兰亭黑简体" panose="02000000000000000000" pitchFamily="2" charset="-122"/>
            </a:endParaRPr>
          </a:p>
        </p:txBody>
      </p:sp>
      <p:sp>
        <p:nvSpPr>
          <p:cNvPr id="33" name="文本框 32"/>
          <p:cNvSpPr txBox="1"/>
          <p:nvPr/>
        </p:nvSpPr>
        <p:spPr>
          <a:xfrm>
            <a:off x="9120818" y="1916832"/>
            <a:ext cx="431566" cy="584775"/>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  w</a:t>
            </a:r>
            <a:endParaRPr lang="en-US" sz="1600" dirty="0">
              <a:solidFill>
                <a:schemeClr val="bg1"/>
              </a:solidFill>
              <a:ea typeface="方正兰亭黑简体" panose="02000000000000000000" pitchFamily="2" charset="-122"/>
            </a:endParaRPr>
          </a:p>
        </p:txBody>
      </p:sp>
      <p:cxnSp>
        <p:nvCxnSpPr>
          <p:cNvPr id="34" name="直接连接符 33"/>
          <p:cNvCxnSpPr>
            <a:endCxn id="75" idx="0"/>
          </p:cNvCxnSpPr>
          <p:nvPr/>
        </p:nvCxnSpPr>
        <p:spPr bwMode="auto">
          <a:xfrm flipH="1">
            <a:off x="8985222" y="2328497"/>
            <a:ext cx="371292" cy="489152"/>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35" name="直接连接符 34"/>
          <p:cNvCxnSpPr>
            <a:endCxn id="72" idx="0"/>
          </p:cNvCxnSpPr>
          <p:nvPr/>
        </p:nvCxnSpPr>
        <p:spPr bwMode="auto">
          <a:xfrm>
            <a:off x="9337834" y="2321771"/>
            <a:ext cx="448305" cy="513400"/>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36" name="直接连接符 35"/>
          <p:cNvCxnSpPr>
            <a:stCxn id="32" idx="3"/>
          </p:cNvCxnSpPr>
          <p:nvPr/>
        </p:nvCxnSpPr>
        <p:spPr bwMode="auto">
          <a:xfrm>
            <a:off x="9814707" y="1900283"/>
            <a:ext cx="262385" cy="157486"/>
          </a:xfrm>
          <a:prstGeom prst="line">
            <a:avLst/>
          </a:prstGeom>
          <a:noFill/>
          <a:ln w="9525" cap="flat" cmpd="sng" algn="ctr">
            <a:noFill/>
            <a:prstDash val="solid"/>
            <a:round/>
            <a:headEnd type="none" w="med" len="med"/>
            <a:tailEnd type="none" w="med" len="med"/>
          </a:ln>
          <a:effectLst/>
        </p:spPr>
      </p:cxnSp>
      <p:sp>
        <p:nvSpPr>
          <p:cNvPr id="80" name="圆角矩形 79"/>
          <p:cNvSpPr/>
          <p:nvPr/>
        </p:nvSpPr>
        <p:spPr bwMode="auto">
          <a:xfrm>
            <a:off x="10189287" y="1874718"/>
            <a:ext cx="839261" cy="955529"/>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81" name="文本框 80"/>
          <p:cNvSpPr txBox="1"/>
          <p:nvPr/>
        </p:nvSpPr>
        <p:spPr>
          <a:xfrm>
            <a:off x="10092444" y="1880828"/>
            <a:ext cx="1004050" cy="861774"/>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Web</a:t>
            </a:r>
            <a:endParaRPr lang="en-US" altLang="zh-CN" sz="1600" dirty="0">
              <a:solidFill>
                <a:schemeClr val="bg1"/>
              </a:solidFill>
              <a:ea typeface="方正兰亭黑简体" panose="02000000000000000000" pitchFamily="2" charset="-122"/>
            </a:endParaRPr>
          </a:p>
          <a:p>
            <a:pPr algn="ctr">
              <a:buNone/>
            </a:pPr>
            <a:r>
              <a:rPr lang="en-US" altLang="zh-CN" sz="1600" dirty="0" smtClean="0">
                <a:solidFill>
                  <a:schemeClr val="bg1"/>
                </a:solidFill>
                <a:ea typeface="方正兰亭黑简体" panose="02000000000000000000" pitchFamily="2" charset="-122"/>
              </a:rPr>
              <a:t>Master</a:t>
            </a:r>
            <a:endParaRPr lang="en-US" altLang="zh-CN" sz="1600" dirty="0" smtClean="0">
              <a:solidFill>
                <a:schemeClr val="bg1"/>
              </a:solidFill>
              <a:ea typeface="方正兰亭黑简体" panose="02000000000000000000" pitchFamily="2" charset="-122"/>
            </a:endParaRPr>
          </a:p>
          <a:p>
            <a:pPr algn="ctr">
              <a:buNone/>
            </a:pPr>
            <a:r>
              <a:rPr lang="en-US" altLang="zh-CN" sz="1600" dirty="0" smtClean="0">
                <a:solidFill>
                  <a:schemeClr val="bg1"/>
                </a:solidFill>
                <a:ea typeface="方正兰亭黑简体" panose="02000000000000000000" pitchFamily="2" charset="-122"/>
              </a:rPr>
              <a:t>3</a:t>
            </a:r>
            <a:endParaRPr lang="en-US" sz="1600" dirty="0">
              <a:solidFill>
                <a:schemeClr val="bg1"/>
              </a:solidFill>
              <a:ea typeface="方正兰亭黑简体" panose="02000000000000000000" pitchFamily="2" charset="-122"/>
            </a:endParaRPr>
          </a:p>
        </p:txBody>
      </p:sp>
      <p:sp>
        <p:nvSpPr>
          <p:cNvPr id="82" name="文本框 81"/>
          <p:cNvSpPr txBox="1"/>
          <p:nvPr/>
        </p:nvSpPr>
        <p:spPr>
          <a:xfrm>
            <a:off x="10418425" y="2509155"/>
            <a:ext cx="430103"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w</a:t>
            </a:r>
            <a:endParaRPr lang="en-US" sz="1600" dirty="0">
              <a:solidFill>
                <a:schemeClr val="bg1"/>
              </a:solidFill>
              <a:ea typeface="方正兰亭黑简体" panose="02000000000000000000" pitchFamily="2" charset="-122"/>
            </a:endParaRPr>
          </a:p>
        </p:txBody>
      </p:sp>
      <p:sp>
        <p:nvSpPr>
          <p:cNvPr id="77" name="圆角矩形 76"/>
          <p:cNvSpPr/>
          <p:nvPr/>
        </p:nvSpPr>
        <p:spPr bwMode="auto">
          <a:xfrm>
            <a:off x="7663809" y="1924372"/>
            <a:ext cx="740106" cy="955529"/>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78" name="文本框 77"/>
          <p:cNvSpPr txBox="1"/>
          <p:nvPr/>
        </p:nvSpPr>
        <p:spPr>
          <a:xfrm>
            <a:off x="7500048" y="1916832"/>
            <a:ext cx="1003392" cy="861774"/>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Web</a:t>
            </a:r>
            <a:endParaRPr lang="en-US" altLang="zh-CN" sz="1600" dirty="0">
              <a:solidFill>
                <a:schemeClr val="bg1"/>
              </a:solidFill>
              <a:ea typeface="方正兰亭黑简体" panose="02000000000000000000" pitchFamily="2" charset="-122"/>
            </a:endParaRPr>
          </a:p>
          <a:p>
            <a:pPr algn="ctr">
              <a:buNone/>
            </a:pPr>
            <a:r>
              <a:rPr lang="en-US" altLang="zh-CN" sz="1600" dirty="0" smtClean="0">
                <a:solidFill>
                  <a:schemeClr val="bg1"/>
                </a:solidFill>
                <a:ea typeface="方正兰亭黑简体" panose="02000000000000000000" pitchFamily="2" charset="-122"/>
              </a:rPr>
              <a:t>Master</a:t>
            </a:r>
            <a:endParaRPr lang="en-US" altLang="zh-CN" sz="1600" dirty="0" smtClean="0">
              <a:solidFill>
                <a:schemeClr val="bg1"/>
              </a:solidFill>
              <a:ea typeface="方正兰亭黑简体" panose="02000000000000000000" pitchFamily="2" charset="-122"/>
            </a:endParaRPr>
          </a:p>
          <a:p>
            <a:pPr algn="ctr">
              <a:buNone/>
            </a:pPr>
            <a:r>
              <a:rPr lang="en-US" altLang="zh-CN" sz="1600" dirty="0" smtClean="0">
                <a:solidFill>
                  <a:schemeClr val="bg1"/>
                </a:solidFill>
                <a:ea typeface="方正兰亭黑简体" panose="02000000000000000000" pitchFamily="2" charset="-122"/>
              </a:rPr>
              <a:t>1</a:t>
            </a:r>
            <a:endParaRPr lang="en-US" sz="1600" dirty="0">
              <a:solidFill>
                <a:schemeClr val="bg1"/>
              </a:solidFill>
              <a:ea typeface="方正兰亭黑简体" panose="02000000000000000000" pitchFamily="2" charset="-122"/>
            </a:endParaRPr>
          </a:p>
        </p:txBody>
      </p:sp>
      <p:sp>
        <p:nvSpPr>
          <p:cNvPr id="79" name="文本框 78"/>
          <p:cNvSpPr txBox="1"/>
          <p:nvPr/>
        </p:nvSpPr>
        <p:spPr>
          <a:xfrm>
            <a:off x="7824192" y="2545159"/>
            <a:ext cx="430103"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w</a:t>
            </a:r>
            <a:endParaRPr lang="en-US" sz="1600" dirty="0">
              <a:solidFill>
                <a:schemeClr val="bg1"/>
              </a:solidFill>
              <a:ea typeface="方正兰亭黑简体" panose="02000000000000000000" pitchFamily="2" charset="-122"/>
            </a:endParaRPr>
          </a:p>
        </p:txBody>
      </p:sp>
      <p:sp>
        <p:nvSpPr>
          <p:cNvPr id="74" name="圆角矩形 73"/>
          <p:cNvSpPr/>
          <p:nvPr/>
        </p:nvSpPr>
        <p:spPr bwMode="auto">
          <a:xfrm>
            <a:off x="8695697" y="2829326"/>
            <a:ext cx="566299" cy="724466"/>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75" name="文本框 74"/>
          <p:cNvSpPr txBox="1"/>
          <p:nvPr/>
        </p:nvSpPr>
        <p:spPr>
          <a:xfrm>
            <a:off x="8634083" y="2817649"/>
            <a:ext cx="702277" cy="584775"/>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Web</a:t>
            </a:r>
            <a:endParaRPr lang="en-US" sz="1600" dirty="0">
              <a:solidFill>
                <a:schemeClr val="bg1"/>
              </a:solidFill>
              <a:ea typeface="方正兰亭黑简体" panose="02000000000000000000" pitchFamily="2" charset="-122"/>
            </a:endParaRPr>
          </a:p>
          <a:p>
            <a:pPr algn="ctr">
              <a:buNone/>
            </a:pPr>
            <a:r>
              <a:rPr lang="en-US"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76" name="文本框 75"/>
          <p:cNvSpPr txBox="1"/>
          <p:nvPr/>
        </p:nvSpPr>
        <p:spPr>
          <a:xfrm>
            <a:off x="8782819" y="3301191"/>
            <a:ext cx="377534"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sp>
        <p:nvSpPr>
          <p:cNvPr id="71" name="圆角矩形 70"/>
          <p:cNvSpPr/>
          <p:nvPr/>
        </p:nvSpPr>
        <p:spPr bwMode="auto">
          <a:xfrm>
            <a:off x="9506462" y="2829326"/>
            <a:ext cx="566299" cy="711781"/>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72" name="文本框 71"/>
          <p:cNvSpPr txBox="1"/>
          <p:nvPr/>
        </p:nvSpPr>
        <p:spPr>
          <a:xfrm>
            <a:off x="9443830" y="2835171"/>
            <a:ext cx="684618" cy="584775"/>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Web</a:t>
            </a:r>
            <a:endParaRPr lang="en-US" sz="1600" dirty="0">
              <a:solidFill>
                <a:schemeClr val="bg1"/>
              </a:solidFill>
              <a:ea typeface="方正兰亭黑简体" panose="02000000000000000000" pitchFamily="2" charset="-122"/>
            </a:endParaRPr>
          </a:p>
          <a:p>
            <a:pPr algn="ctr">
              <a:buNone/>
            </a:pPr>
            <a:r>
              <a:rPr lang="en-US"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73" name="文本框 72"/>
          <p:cNvSpPr txBox="1"/>
          <p:nvPr/>
        </p:nvSpPr>
        <p:spPr>
          <a:xfrm>
            <a:off x="9602818" y="3297740"/>
            <a:ext cx="377534"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cxnSp>
        <p:nvCxnSpPr>
          <p:cNvPr id="41" name="直接连接符 40"/>
          <p:cNvCxnSpPr>
            <a:stCxn id="77" idx="2"/>
            <a:endCxn id="69" idx="0"/>
          </p:cNvCxnSpPr>
          <p:nvPr/>
        </p:nvCxnSpPr>
        <p:spPr bwMode="auto">
          <a:xfrm flipH="1">
            <a:off x="7651705" y="2879901"/>
            <a:ext cx="382157" cy="822229"/>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42" name="直接连接符 41"/>
          <p:cNvCxnSpPr>
            <a:stCxn id="77" idx="2"/>
            <a:endCxn id="66" idx="0"/>
          </p:cNvCxnSpPr>
          <p:nvPr/>
        </p:nvCxnSpPr>
        <p:spPr bwMode="auto">
          <a:xfrm>
            <a:off x="8033862" y="2879901"/>
            <a:ext cx="411408" cy="846479"/>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68" name="圆角矩形 67"/>
          <p:cNvSpPr/>
          <p:nvPr/>
        </p:nvSpPr>
        <p:spPr bwMode="auto">
          <a:xfrm>
            <a:off x="7366139" y="3714815"/>
            <a:ext cx="566299" cy="756360"/>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69" name="文本框 68"/>
          <p:cNvSpPr txBox="1"/>
          <p:nvPr/>
        </p:nvSpPr>
        <p:spPr>
          <a:xfrm>
            <a:off x="7299198" y="3702130"/>
            <a:ext cx="705014" cy="584775"/>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Web</a:t>
            </a:r>
            <a:endParaRPr lang="en-US" altLang="zh-CN" sz="1600" dirty="0">
              <a:solidFill>
                <a:schemeClr val="bg1"/>
              </a:solidFill>
              <a:ea typeface="方正兰亭黑简体" panose="02000000000000000000" pitchFamily="2" charset="-122"/>
            </a:endParaRPr>
          </a:p>
          <a:p>
            <a:pPr algn="ctr">
              <a:buNone/>
            </a:pPr>
            <a:r>
              <a:rPr lang="en-US"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70" name="文本框 69"/>
          <p:cNvSpPr txBox="1"/>
          <p:nvPr/>
        </p:nvSpPr>
        <p:spPr>
          <a:xfrm>
            <a:off x="7470020" y="4196705"/>
            <a:ext cx="377534"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sp>
        <p:nvSpPr>
          <p:cNvPr id="65" name="圆角矩形 64"/>
          <p:cNvSpPr/>
          <p:nvPr/>
        </p:nvSpPr>
        <p:spPr bwMode="auto">
          <a:xfrm>
            <a:off x="8176904" y="3724251"/>
            <a:ext cx="566299" cy="754513"/>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66" name="文本框 65"/>
          <p:cNvSpPr txBox="1"/>
          <p:nvPr/>
        </p:nvSpPr>
        <p:spPr>
          <a:xfrm>
            <a:off x="8094239" y="3726380"/>
            <a:ext cx="702061" cy="584775"/>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Web</a:t>
            </a:r>
            <a:endParaRPr lang="en-US" altLang="zh-CN" sz="1600" dirty="0">
              <a:solidFill>
                <a:schemeClr val="bg1"/>
              </a:solidFill>
              <a:ea typeface="方正兰亭黑简体" panose="02000000000000000000" pitchFamily="2" charset="-122"/>
            </a:endParaRPr>
          </a:p>
          <a:p>
            <a:pPr algn="ctr">
              <a:buNone/>
            </a:pPr>
            <a:r>
              <a:rPr lang="en-US"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67" name="文本框 66"/>
          <p:cNvSpPr txBox="1"/>
          <p:nvPr/>
        </p:nvSpPr>
        <p:spPr>
          <a:xfrm>
            <a:off x="8240113" y="4193254"/>
            <a:ext cx="377534"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cxnSp>
        <p:nvCxnSpPr>
          <p:cNvPr id="45" name="直接连接符 44"/>
          <p:cNvCxnSpPr>
            <a:stCxn id="80" idx="2"/>
            <a:endCxn id="63" idx="0"/>
          </p:cNvCxnSpPr>
          <p:nvPr/>
        </p:nvCxnSpPr>
        <p:spPr bwMode="auto">
          <a:xfrm flipH="1">
            <a:off x="10317498" y="2830247"/>
            <a:ext cx="291420" cy="918044"/>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46" name="直接连接符 45"/>
          <p:cNvCxnSpPr>
            <a:stCxn id="80" idx="2"/>
            <a:endCxn id="60" idx="0"/>
          </p:cNvCxnSpPr>
          <p:nvPr/>
        </p:nvCxnSpPr>
        <p:spPr bwMode="auto">
          <a:xfrm>
            <a:off x="10608918" y="2830247"/>
            <a:ext cx="666958" cy="908852"/>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62" name="圆角矩形 61"/>
          <p:cNvSpPr/>
          <p:nvPr/>
        </p:nvSpPr>
        <p:spPr bwMode="auto">
          <a:xfrm>
            <a:off x="10024460" y="3731479"/>
            <a:ext cx="566299" cy="816597"/>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63" name="文本框 62"/>
          <p:cNvSpPr txBox="1"/>
          <p:nvPr/>
        </p:nvSpPr>
        <p:spPr>
          <a:xfrm>
            <a:off x="9966488" y="3748291"/>
            <a:ext cx="702020" cy="584775"/>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Web</a:t>
            </a:r>
            <a:endParaRPr lang="en-US" altLang="zh-CN" sz="1600" dirty="0">
              <a:solidFill>
                <a:schemeClr val="bg1"/>
              </a:solidFill>
              <a:ea typeface="方正兰亭黑简体" panose="02000000000000000000" pitchFamily="2" charset="-122"/>
            </a:endParaRPr>
          </a:p>
          <a:p>
            <a:pPr algn="ctr">
              <a:buNone/>
            </a:pPr>
            <a:r>
              <a:rPr lang="en-US"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64" name="文本框 63"/>
          <p:cNvSpPr txBox="1"/>
          <p:nvPr/>
        </p:nvSpPr>
        <p:spPr>
          <a:xfrm>
            <a:off x="10135715" y="4242866"/>
            <a:ext cx="377534"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sp>
        <p:nvSpPr>
          <p:cNvPr id="59" name="圆角矩形 58"/>
          <p:cNvSpPr/>
          <p:nvPr/>
        </p:nvSpPr>
        <p:spPr bwMode="auto">
          <a:xfrm>
            <a:off x="10934976" y="3724292"/>
            <a:ext cx="706990" cy="786968"/>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600">
              <a:ea typeface="方正兰亭黑简体" panose="02000000000000000000" pitchFamily="2" charset="-122"/>
            </a:endParaRPr>
          </a:p>
        </p:txBody>
      </p:sp>
      <p:sp>
        <p:nvSpPr>
          <p:cNvPr id="60" name="文本框 59"/>
          <p:cNvSpPr txBox="1"/>
          <p:nvPr/>
        </p:nvSpPr>
        <p:spPr>
          <a:xfrm>
            <a:off x="10840679" y="3739099"/>
            <a:ext cx="870394" cy="584775"/>
          </a:xfrm>
          <a:prstGeom prst="rect">
            <a:avLst/>
          </a:prstGeom>
          <a:noFill/>
        </p:spPr>
        <p:txBody>
          <a:bodyPr wrap="square" rtlCol="0">
            <a:spAutoFit/>
          </a:bodyPr>
          <a:lstStyle/>
          <a:p>
            <a:pPr algn="ctr">
              <a:buNone/>
            </a:pPr>
            <a:r>
              <a:rPr lang="en-US" altLang="zh-CN" sz="1600" dirty="0">
                <a:solidFill>
                  <a:schemeClr val="bg1"/>
                </a:solidFill>
                <a:ea typeface="方正兰亭黑简体" panose="02000000000000000000" pitchFamily="2" charset="-122"/>
              </a:rPr>
              <a:t>Web</a:t>
            </a:r>
            <a:endParaRPr lang="en-US" altLang="zh-CN" sz="1600" dirty="0">
              <a:solidFill>
                <a:schemeClr val="bg1"/>
              </a:solidFill>
              <a:ea typeface="方正兰亭黑简体" panose="02000000000000000000" pitchFamily="2" charset="-122"/>
            </a:endParaRPr>
          </a:p>
          <a:p>
            <a:pPr algn="ctr">
              <a:buNone/>
            </a:pPr>
            <a:r>
              <a:rPr lang="en-US" sz="1600" dirty="0">
                <a:solidFill>
                  <a:schemeClr val="bg1"/>
                </a:solidFill>
                <a:ea typeface="方正兰亭黑简体" panose="02000000000000000000" pitchFamily="2" charset="-122"/>
              </a:rPr>
              <a:t>Slave</a:t>
            </a:r>
            <a:endParaRPr lang="en-US" sz="1600" dirty="0">
              <a:solidFill>
                <a:schemeClr val="bg1"/>
              </a:solidFill>
              <a:ea typeface="方正兰亭黑简体" panose="02000000000000000000" pitchFamily="2" charset="-122"/>
            </a:endParaRPr>
          </a:p>
        </p:txBody>
      </p:sp>
      <p:sp>
        <p:nvSpPr>
          <p:cNvPr id="61" name="文本框 60"/>
          <p:cNvSpPr txBox="1"/>
          <p:nvPr/>
        </p:nvSpPr>
        <p:spPr>
          <a:xfrm>
            <a:off x="11073698" y="4239415"/>
            <a:ext cx="377534" cy="338554"/>
          </a:xfrm>
          <a:prstGeom prst="rect">
            <a:avLst/>
          </a:prstGeom>
          <a:noFill/>
        </p:spPr>
        <p:txBody>
          <a:bodyPr wrap="square" rtlCol="0">
            <a:spAutoFit/>
          </a:bodyPr>
          <a:lstStyle/>
          <a:p>
            <a:pPr algn="ctr">
              <a:buNone/>
            </a:pPr>
            <a:r>
              <a:rPr lang="en-US" sz="1600" dirty="0">
                <a:solidFill>
                  <a:schemeClr val="bg1"/>
                </a:solidFill>
                <a:ea typeface="方正兰亭黑简体" panose="02000000000000000000" pitchFamily="2" charset="-122"/>
              </a:rPr>
              <a:t>r</a:t>
            </a:r>
            <a:endParaRPr lang="en-US" sz="1600" dirty="0">
              <a:solidFill>
                <a:schemeClr val="bg1"/>
              </a:solidFill>
              <a:ea typeface="方正兰亭黑简体" panose="02000000000000000000" pitchFamily="2" charset="-122"/>
            </a:endParaRPr>
          </a:p>
        </p:txBody>
      </p:sp>
      <p:sp>
        <p:nvSpPr>
          <p:cNvPr id="49" name="弧形 48"/>
          <p:cNvSpPr/>
          <p:nvPr/>
        </p:nvSpPr>
        <p:spPr bwMode="auto">
          <a:xfrm>
            <a:off x="2387517" y="1804976"/>
            <a:ext cx="45707" cy="263037"/>
          </a:xfrm>
          <a:prstGeom prst="arc">
            <a:avLst/>
          </a:prstGeom>
          <a:no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defTabSz="914400" fontAlgn="base">
              <a:buClr>
                <a:srgbClr val="CC9900"/>
              </a:buClr>
              <a:buFont typeface="Wingdings" panose="05000000000000000000" pitchFamily="2" charset="2"/>
              <a:buChar char="n"/>
            </a:pPr>
            <a:endParaRPr lang="en-US" sz="1600" b="1">
              <a:ea typeface="方正兰亭黑简体" panose="02000000000000000000" pitchFamily="2" charset="-122"/>
            </a:endParaRPr>
          </a:p>
        </p:txBody>
      </p:sp>
      <p:grpSp>
        <p:nvGrpSpPr>
          <p:cNvPr id="50" name="组合 49"/>
          <p:cNvGrpSpPr/>
          <p:nvPr/>
        </p:nvGrpSpPr>
        <p:grpSpPr>
          <a:xfrm>
            <a:off x="7841886" y="4558684"/>
            <a:ext cx="881905" cy="367188"/>
            <a:chOff x="6884275" y="1135254"/>
            <a:chExt cx="882135" cy="367283"/>
          </a:xfrm>
        </p:grpSpPr>
        <p:sp>
          <p:nvSpPr>
            <p:cNvPr id="57" name="流程图: 资料带 56"/>
            <p:cNvSpPr/>
            <p:nvPr/>
          </p:nvSpPr>
          <p:spPr bwMode="auto">
            <a:xfrm>
              <a:off x="6884275" y="1135254"/>
              <a:ext cx="704194" cy="338554"/>
            </a:xfrm>
            <a:prstGeom prst="flowChartPunchedTape">
              <a:avLst/>
            </a:prstGeom>
            <a:noFill/>
            <a:ln w="9525" cap="flat" cmpd="sng" algn="ctr">
              <a:solidFill>
                <a:srgbClr val="002050"/>
              </a:solidFill>
              <a:prstDash val="solid"/>
              <a:round/>
              <a:headEnd type="none" w="med" len="med"/>
              <a:tailEnd type="none" w="med" len="med"/>
            </a:ln>
            <a:effectLst/>
          </p:spPr>
          <p:txBody>
            <a:bodyPr vert="horz" wrap="square" lIns="91416" tIns="45708" rIns="91416" bIns="45708" numCol="1" rtlCol="0" anchor="t" anchorCtr="0" compatLnSpc="1"/>
            <a:lstStyle/>
            <a:p>
              <a:pPr defTabSz="914400" fontAlgn="base">
                <a:buClr>
                  <a:srgbClr val="CC9900"/>
                </a:buClr>
                <a:buFont typeface="Wingdings" panose="05000000000000000000" pitchFamily="2" charset="2"/>
                <a:buChar char="n"/>
              </a:pPr>
              <a:endParaRPr lang="en-US" sz="1600" b="1">
                <a:ea typeface="方正兰亭黑简体" panose="02000000000000000000" pitchFamily="2" charset="-122"/>
              </a:endParaRPr>
            </a:p>
          </p:txBody>
        </p:sp>
        <p:sp>
          <p:nvSpPr>
            <p:cNvPr id="58" name="文本框 57"/>
            <p:cNvSpPr txBox="1"/>
            <p:nvPr/>
          </p:nvSpPr>
          <p:spPr>
            <a:xfrm>
              <a:off x="6884275" y="1163895"/>
              <a:ext cx="882135" cy="338642"/>
            </a:xfrm>
            <a:prstGeom prst="rect">
              <a:avLst/>
            </a:prstGeom>
            <a:noFill/>
          </p:spPr>
          <p:txBody>
            <a:bodyPr wrap="square" rtlCol="0">
              <a:spAutoFit/>
            </a:bodyPr>
            <a:lstStyle/>
            <a:p>
              <a:pPr>
                <a:buNone/>
              </a:pPr>
              <a:r>
                <a:rPr lang="zh-CN" altLang="en-US" sz="1600" dirty="0">
                  <a:ea typeface="方正兰亭黑简体" panose="02000000000000000000" pitchFamily="2" charset="-122"/>
                </a:rPr>
                <a:t>分片</a:t>
              </a:r>
              <a:r>
                <a:rPr lang="en-US" altLang="zh-CN" sz="1600" dirty="0">
                  <a:ea typeface="方正兰亭黑简体" panose="02000000000000000000" pitchFamily="2" charset="-122"/>
                </a:rPr>
                <a:t>1</a:t>
              </a:r>
              <a:endParaRPr lang="en-US" sz="1600" dirty="0">
                <a:ea typeface="方正兰亭黑简体" panose="02000000000000000000" pitchFamily="2" charset="-122"/>
              </a:endParaRPr>
            </a:p>
          </p:txBody>
        </p:sp>
      </p:grpSp>
      <p:grpSp>
        <p:nvGrpSpPr>
          <p:cNvPr id="51" name="组合 50"/>
          <p:cNvGrpSpPr/>
          <p:nvPr/>
        </p:nvGrpSpPr>
        <p:grpSpPr>
          <a:xfrm>
            <a:off x="9046450" y="3611120"/>
            <a:ext cx="881905" cy="367188"/>
            <a:chOff x="6884275" y="1135254"/>
            <a:chExt cx="882135" cy="367283"/>
          </a:xfrm>
        </p:grpSpPr>
        <p:sp>
          <p:nvSpPr>
            <p:cNvPr id="55" name="流程图: 资料带 54"/>
            <p:cNvSpPr/>
            <p:nvPr/>
          </p:nvSpPr>
          <p:spPr bwMode="auto">
            <a:xfrm>
              <a:off x="6884275" y="1135254"/>
              <a:ext cx="704194" cy="338554"/>
            </a:xfrm>
            <a:prstGeom prst="flowChartPunchedTape">
              <a:avLst/>
            </a:prstGeom>
            <a:noFill/>
            <a:ln w="9525" cap="flat" cmpd="sng" algn="ctr">
              <a:solidFill>
                <a:srgbClr val="002050"/>
              </a:solidFill>
              <a:prstDash val="solid"/>
              <a:round/>
              <a:headEnd type="none" w="med" len="med"/>
              <a:tailEnd type="none" w="med" len="med"/>
            </a:ln>
            <a:effectLst/>
          </p:spPr>
          <p:txBody>
            <a:bodyPr vert="horz" wrap="square" lIns="91416" tIns="45708" rIns="91416" bIns="45708" numCol="1" rtlCol="0" anchor="t" anchorCtr="0" compatLnSpc="1"/>
            <a:lstStyle/>
            <a:p>
              <a:pPr defTabSz="914400" fontAlgn="base">
                <a:buClr>
                  <a:srgbClr val="CC9900"/>
                </a:buClr>
                <a:buFont typeface="Wingdings" panose="05000000000000000000" pitchFamily="2" charset="2"/>
                <a:buChar char="n"/>
              </a:pPr>
              <a:endParaRPr lang="en-US" sz="1600" b="1">
                <a:ea typeface="方正兰亭黑简体" panose="02000000000000000000" pitchFamily="2" charset="-122"/>
              </a:endParaRPr>
            </a:p>
          </p:txBody>
        </p:sp>
        <p:sp>
          <p:nvSpPr>
            <p:cNvPr id="56" name="文本框 55"/>
            <p:cNvSpPr txBox="1"/>
            <p:nvPr/>
          </p:nvSpPr>
          <p:spPr>
            <a:xfrm>
              <a:off x="6884275" y="1163895"/>
              <a:ext cx="882135" cy="338642"/>
            </a:xfrm>
            <a:prstGeom prst="rect">
              <a:avLst/>
            </a:prstGeom>
            <a:noFill/>
          </p:spPr>
          <p:txBody>
            <a:bodyPr wrap="square" rtlCol="0">
              <a:spAutoFit/>
            </a:bodyPr>
            <a:lstStyle/>
            <a:p>
              <a:pPr>
                <a:buNone/>
              </a:pPr>
              <a:r>
                <a:rPr lang="zh-CN" altLang="en-US" sz="1600" dirty="0">
                  <a:ea typeface="方正兰亭黑简体" panose="02000000000000000000" pitchFamily="2" charset="-122"/>
                </a:rPr>
                <a:t>分片</a:t>
              </a:r>
              <a:r>
                <a:rPr lang="en-US" altLang="zh-CN" sz="1600" dirty="0">
                  <a:ea typeface="方正兰亭黑简体" panose="02000000000000000000" pitchFamily="2" charset="-122"/>
                </a:rPr>
                <a:t>2</a:t>
              </a:r>
              <a:endParaRPr lang="en-US" sz="1600" dirty="0">
                <a:ea typeface="方正兰亭黑简体" panose="02000000000000000000" pitchFamily="2" charset="-122"/>
              </a:endParaRPr>
            </a:p>
          </p:txBody>
        </p:sp>
      </p:grpSp>
      <p:grpSp>
        <p:nvGrpSpPr>
          <p:cNvPr id="52" name="组合 51"/>
          <p:cNvGrpSpPr/>
          <p:nvPr/>
        </p:nvGrpSpPr>
        <p:grpSpPr>
          <a:xfrm>
            <a:off x="10564863" y="4586970"/>
            <a:ext cx="881905" cy="367188"/>
            <a:chOff x="6884275" y="1135254"/>
            <a:chExt cx="882135" cy="367283"/>
          </a:xfrm>
        </p:grpSpPr>
        <p:sp>
          <p:nvSpPr>
            <p:cNvPr id="53" name="流程图: 资料带 52"/>
            <p:cNvSpPr/>
            <p:nvPr/>
          </p:nvSpPr>
          <p:spPr bwMode="auto">
            <a:xfrm>
              <a:off x="6884275" y="1135254"/>
              <a:ext cx="704194" cy="338554"/>
            </a:xfrm>
            <a:prstGeom prst="flowChartPunchedTape">
              <a:avLst/>
            </a:prstGeom>
            <a:noFill/>
            <a:ln w="9525" cap="flat" cmpd="sng" algn="ctr">
              <a:solidFill>
                <a:srgbClr val="002050"/>
              </a:solidFill>
              <a:prstDash val="solid"/>
              <a:round/>
              <a:headEnd type="none" w="med" len="med"/>
              <a:tailEnd type="none" w="med" len="med"/>
            </a:ln>
            <a:effectLst/>
          </p:spPr>
          <p:txBody>
            <a:bodyPr vert="horz" wrap="square" lIns="91416" tIns="45708" rIns="91416" bIns="45708" numCol="1" rtlCol="0" anchor="t" anchorCtr="0" compatLnSpc="1"/>
            <a:lstStyle/>
            <a:p>
              <a:pPr defTabSz="914400" fontAlgn="base">
                <a:buClr>
                  <a:srgbClr val="CC9900"/>
                </a:buClr>
                <a:buFont typeface="Wingdings" panose="05000000000000000000" pitchFamily="2" charset="2"/>
                <a:buChar char="n"/>
              </a:pPr>
              <a:endParaRPr lang="en-US" sz="1600" b="1">
                <a:ea typeface="方正兰亭黑简体" panose="02000000000000000000" pitchFamily="2" charset="-122"/>
              </a:endParaRPr>
            </a:p>
          </p:txBody>
        </p:sp>
        <p:sp>
          <p:nvSpPr>
            <p:cNvPr id="54" name="文本框 53"/>
            <p:cNvSpPr txBox="1"/>
            <p:nvPr/>
          </p:nvSpPr>
          <p:spPr>
            <a:xfrm>
              <a:off x="6884275" y="1163895"/>
              <a:ext cx="882135" cy="338642"/>
            </a:xfrm>
            <a:prstGeom prst="rect">
              <a:avLst/>
            </a:prstGeom>
            <a:noFill/>
          </p:spPr>
          <p:txBody>
            <a:bodyPr wrap="square" rtlCol="0">
              <a:spAutoFit/>
            </a:bodyPr>
            <a:lstStyle/>
            <a:p>
              <a:pPr>
                <a:buNone/>
              </a:pPr>
              <a:r>
                <a:rPr lang="zh-CN" altLang="en-US" sz="1600" dirty="0">
                  <a:ea typeface="方正兰亭黑简体" panose="02000000000000000000" pitchFamily="2" charset="-122"/>
                </a:rPr>
                <a:t>分片</a:t>
              </a:r>
              <a:r>
                <a:rPr lang="en-US" altLang="zh-CN" sz="1600" dirty="0">
                  <a:ea typeface="方正兰亭黑简体" panose="02000000000000000000" pitchFamily="2" charset="-122"/>
                </a:rPr>
                <a:t>3</a:t>
              </a:r>
              <a:endParaRPr lang="en-US" sz="1600" dirty="0">
                <a:ea typeface="方正兰亭黑简体" panose="02000000000000000000" pitchFamily="2" charset="-122"/>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6514407" y="1434614"/>
            <a:ext cx="4844016" cy="3440909"/>
          </a:xfrm>
          <a:prstGeom prst="roundRect">
            <a:avLst>
              <a:gd name="adj" fmla="val 2502"/>
            </a:avLst>
          </a:prstGeom>
          <a:solidFill>
            <a:schemeClr val="bg1"/>
          </a:solidFill>
          <a:ln w="19050" cap="flat" cmpd="sng" algn="ctr">
            <a:solidFill>
              <a:srgbClr val="2BC4F3"/>
            </a:solidFill>
            <a:prstDash val="solid"/>
            <a:round/>
            <a:headEnd type="none" w="med" len="med"/>
            <a:tailEnd type="none" w="med" len="med"/>
          </a:ln>
          <a:effectLst/>
        </p:spPr>
        <p:txBody>
          <a:bodyPr vert="horz" wrap="square" lIns="91416" tIns="45708" rIns="91416" bIns="45708" numCol="1" rtlCol="0" anchor="t" anchorCtr="0" compatLnSpc="1"/>
          <a:lstStyle/>
          <a:p>
            <a:pPr>
              <a:buFont typeface="Wingdings" panose="05000000000000000000" pitchFamily="2" charset="2"/>
              <a:buNone/>
            </a:pPr>
            <a:endParaRPr lang="zh-CN" altLang="en-US">
              <a:solidFill>
                <a:srgbClr val="000000"/>
              </a:solidFill>
              <a:ea typeface="方正兰亭黑简体" panose="02000000000000000000" pitchFamily="2" charset="-122"/>
            </a:endParaRPr>
          </a:p>
        </p:txBody>
      </p:sp>
      <p:sp>
        <p:nvSpPr>
          <p:cNvPr id="4" name="Rectangle 3"/>
          <p:cNvSpPr/>
          <p:nvPr/>
        </p:nvSpPr>
        <p:spPr bwMode="auto">
          <a:xfrm>
            <a:off x="6492184" y="1261637"/>
            <a:ext cx="4865627" cy="369332"/>
          </a:xfrm>
          <a:prstGeom prst="rect">
            <a:avLst/>
          </a:prstGeom>
          <a:solidFill>
            <a:srgbClr val="00B0F0"/>
          </a:solidFill>
        </p:spPr>
        <p:txBody>
          <a:bodyPr wrap="square" rtlCol="0">
            <a:spAutoFit/>
          </a:bodyPr>
          <a:lstStyle/>
          <a:p>
            <a:pPr algn="ctr">
              <a:buNone/>
            </a:pPr>
            <a:endParaRPr lang="en-US" sz="1800" dirty="0">
              <a:solidFill>
                <a:prstClr val="white"/>
              </a:solidFill>
              <a:ea typeface="方正兰亭黑简体" panose="02000000000000000000" pitchFamily="2" charset="-122"/>
            </a:endParaRPr>
          </a:p>
        </p:txBody>
      </p:sp>
      <p:sp>
        <p:nvSpPr>
          <p:cNvPr id="5" name="圆角矩形 4"/>
          <p:cNvSpPr/>
          <p:nvPr/>
        </p:nvSpPr>
        <p:spPr bwMode="auto">
          <a:xfrm>
            <a:off x="527157" y="1434614"/>
            <a:ext cx="4844016" cy="3433943"/>
          </a:xfrm>
          <a:prstGeom prst="roundRect">
            <a:avLst>
              <a:gd name="adj" fmla="val 2502"/>
            </a:avLst>
          </a:prstGeom>
          <a:solidFill>
            <a:schemeClr val="bg1"/>
          </a:solidFill>
          <a:ln w="19050" cap="flat" cmpd="sng" algn="ctr">
            <a:solidFill>
              <a:srgbClr val="2BC4F3"/>
            </a:solidFill>
            <a:prstDash val="solid"/>
            <a:round/>
            <a:headEnd type="none" w="med" len="med"/>
            <a:tailEnd type="none" w="med" len="med"/>
          </a:ln>
          <a:effectLst/>
        </p:spPr>
        <p:txBody>
          <a:bodyPr vert="horz" wrap="square" lIns="91416" tIns="45708" rIns="91416" bIns="45708" numCol="1" rtlCol="0" anchor="t" anchorCtr="0" compatLnSpc="1"/>
          <a:lstStyle/>
          <a:p>
            <a:pPr>
              <a:buFont typeface="Wingdings" panose="05000000000000000000" pitchFamily="2" charset="2"/>
              <a:buNone/>
            </a:pPr>
            <a:endParaRPr lang="zh-CN" altLang="en-US">
              <a:solidFill>
                <a:srgbClr val="000000"/>
              </a:solidFill>
              <a:ea typeface="方正兰亭黑简体" panose="02000000000000000000" pitchFamily="2" charset="-122"/>
            </a:endParaRPr>
          </a:p>
        </p:txBody>
      </p:sp>
      <p:sp>
        <p:nvSpPr>
          <p:cNvPr id="6" name="Rectangle 3"/>
          <p:cNvSpPr/>
          <p:nvPr/>
        </p:nvSpPr>
        <p:spPr bwMode="auto">
          <a:xfrm>
            <a:off x="515861" y="1261637"/>
            <a:ext cx="4874398" cy="369332"/>
          </a:xfrm>
          <a:prstGeom prst="rect">
            <a:avLst/>
          </a:prstGeom>
          <a:solidFill>
            <a:srgbClr val="00B0F0"/>
          </a:solidFill>
        </p:spPr>
        <p:txBody>
          <a:bodyPr wrap="square" rtlCol="0">
            <a:spAutoFit/>
          </a:bodyPr>
          <a:lstStyle/>
          <a:p>
            <a:pPr algn="ctr">
              <a:buNone/>
            </a:pPr>
            <a:endParaRPr lang="en-US" sz="1800" dirty="0">
              <a:solidFill>
                <a:prstClr val="white"/>
              </a:solidFill>
              <a:ea typeface="方正兰亭黑简体" panose="02000000000000000000" pitchFamily="2" charset="-122"/>
            </a:endParaRPr>
          </a:p>
        </p:txBody>
      </p:sp>
      <p:sp>
        <p:nvSpPr>
          <p:cNvPr id="7" name="标题 1"/>
          <p:cNvSpPr>
            <a:spLocks noGrp="1"/>
          </p:cNvSpPr>
          <p:nvPr>
            <p:ph type="title"/>
          </p:nvPr>
        </p:nvSpPr>
        <p:spPr/>
        <p:txBody>
          <a:bodyPr/>
          <a:lstStyle/>
          <a:p>
            <a:r>
              <a:rPr lang="zh-CN" altLang="en-US" dirty="0">
                <a:latin typeface="+mn-lt"/>
                <a:ea typeface="方正兰亭黑简体" panose="02000000000000000000" pitchFamily="2" charset="-122"/>
              </a:rPr>
              <a:t>常用的数据分片解决方案</a:t>
            </a:r>
            <a:endParaRPr lang="en-US" altLang="zh-CN" dirty="0" smtClean="0">
              <a:latin typeface="+mn-lt"/>
              <a:ea typeface="方正兰亭黑简体" panose="02000000000000000000" pitchFamily="2" charset="-122"/>
            </a:endParaRPr>
          </a:p>
        </p:txBody>
      </p:sp>
      <p:sp>
        <p:nvSpPr>
          <p:cNvPr id="8" name="文本框 7"/>
          <p:cNvSpPr txBox="1"/>
          <p:nvPr/>
        </p:nvSpPr>
        <p:spPr>
          <a:xfrm>
            <a:off x="515860" y="4905164"/>
            <a:ext cx="5162214" cy="307697"/>
          </a:xfrm>
          <a:prstGeom prst="rect">
            <a:avLst/>
          </a:prstGeom>
          <a:noFill/>
        </p:spPr>
        <p:txBody>
          <a:bodyPr wrap="square" rtlCol="0">
            <a:spAutoFit/>
          </a:bodyPr>
          <a:lstStyle/>
          <a:p>
            <a:pPr>
              <a:buNone/>
            </a:pPr>
            <a:r>
              <a:rPr lang="zh-CN" altLang="en-US" sz="1400" dirty="0">
                <a:ea typeface="方正兰亭黑简体" panose="02000000000000000000" pitchFamily="2" charset="-122"/>
              </a:rPr>
              <a:t>如当当的</a:t>
            </a:r>
            <a:r>
              <a:rPr lang="en-US" altLang="zh-CN" sz="1400" dirty="0" err="1">
                <a:ea typeface="方正兰亭黑简体" panose="02000000000000000000" pitchFamily="2" charset="-122"/>
              </a:rPr>
              <a:t>Sharding</a:t>
            </a:r>
            <a:r>
              <a:rPr lang="en-US" altLang="zh-CN" sz="1400" dirty="0">
                <a:ea typeface="方正兰亭黑简体" panose="02000000000000000000" pitchFamily="2" charset="-122"/>
              </a:rPr>
              <a:t>-JDBC</a:t>
            </a:r>
            <a:r>
              <a:rPr lang="zh-CN" altLang="en-US" sz="1400" dirty="0">
                <a:ea typeface="方正兰亭黑简体" panose="02000000000000000000" pitchFamily="2" charset="-122"/>
              </a:rPr>
              <a:t>，淘宝的</a:t>
            </a:r>
            <a:r>
              <a:rPr lang="en-US" altLang="zh-CN" sz="1400" dirty="0">
                <a:ea typeface="方正兰亭黑简体" panose="02000000000000000000" pitchFamily="2" charset="-122"/>
              </a:rPr>
              <a:t>TDDL</a:t>
            </a:r>
            <a:r>
              <a:rPr lang="zh-CN" altLang="en-US" sz="1400" dirty="0">
                <a:ea typeface="方正兰亭黑简体" panose="02000000000000000000" pitchFamily="2" charset="-122"/>
              </a:rPr>
              <a:t>等</a:t>
            </a:r>
            <a:endParaRPr lang="en-US" sz="1400" dirty="0">
              <a:ea typeface="方正兰亭黑简体" panose="02000000000000000000" pitchFamily="2" charset="-122"/>
            </a:endParaRPr>
          </a:p>
        </p:txBody>
      </p:sp>
      <p:sp>
        <p:nvSpPr>
          <p:cNvPr id="9" name="文本框 8"/>
          <p:cNvSpPr txBox="1"/>
          <p:nvPr/>
        </p:nvSpPr>
        <p:spPr>
          <a:xfrm>
            <a:off x="517453" y="5157192"/>
            <a:ext cx="5124616"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ea typeface="方正兰亭黑简体" panose="02000000000000000000" pitchFamily="2" charset="-122"/>
              </a:rPr>
              <a:t>优势：直连数据库，额外开销</a:t>
            </a:r>
            <a:r>
              <a:rPr lang="zh-CN" altLang="en-US" sz="1400" dirty="0" smtClean="0">
                <a:ea typeface="方正兰亭黑简体" panose="02000000000000000000" pitchFamily="2" charset="-122"/>
              </a:rPr>
              <a:t>少。</a:t>
            </a:r>
            <a:endParaRPr lang="en-US" altLang="zh-CN" sz="1400" dirty="0">
              <a:ea typeface="方正兰亭黑简体" panose="02000000000000000000" pitchFamily="2" charset="-122"/>
            </a:endParaRPr>
          </a:p>
          <a:p>
            <a:pPr marL="285750" indent="-285750">
              <a:buFont typeface="Arial" panose="020B0604020202020204" pitchFamily="34" charset="0"/>
              <a:buChar char="•"/>
            </a:pPr>
            <a:r>
              <a:rPr lang="zh-CN" altLang="en-US" sz="1400" dirty="0">
                <a:ea typeface="方正兰亭黑简体" panose="02000000000000000000" pitchFamily="2" charset="-122"/>
              </a:rPr>
              <a:t>劣势：</a:t>
            </a:r>
            <a:endParaRPr lang="en-US" altLang="zh-CN" sz="1400" dirty="0">
              <a:ea typeface="方正兰亭黑简体" panose="02000000000000000000" pitchFamily="2" charset="-122"/>
            </a:endParaRPr>
          </a:p>
          <a:p>
            <a:pPr marL="742950" lvl="1" indent="-285750">
              <a:buSzPct val="50000"/>
              <a:buFont typeface="Wingdings" panose="05000000000000000000" pitchFamily="2" charset="2"/>
              <a:buChar char="p"/>
            </a:pPr>
            <a:r>
              <a:rPr lang="zh-CN" altLang="en-US" sz="1200" dirty="0">
                <a:solidFill>
                  <a:prstClr val="black"/>
                </a:solidFill>
                <a:ea typeface="方正兰亭黑简体" panose="02000000000000000000" pitchFamily="2" charset="-122"/>
              </a:rPr>
              <a:t>无法实现连接数收敛；</a:t>
            </a:r>
            <a:endParaRPr lang="en-US" altLang="zh-CN" sz="1200" dirty="0">
              <a:solidFill>
                <a:prstClr val="black"/>
              </a:solidFill>
              <a:ea typeface="方正兰亭黑简体" panose="02000000000000000000" pitchFamily="2" charset="-122"/>
            </a:endParaRPr>
          </a:p>
          <a:p>
            <a:pPr marL="742950" lvl="1" indent="-285750">
              <a:buSzPct val="50000"/>
              <a:buFont typeface="Wingdings" panose="05000000000000000000" pitchFamily="2" charset="2"/>
              <a:buChar char="p"/>
            </a:pPr>
            <a:r>
              <a:rPr lang="zh-CN" altLang="en-US" sz="1200" dirty="0">
                <a:solidFill>
                  <a:prstClr val="black"/>
                </a:solidFill>
                <a:ea typeface="方正兰亭黑简体" panose="02000000000000000000" pitchFamily="2" charset="-122"/>
              </a:rPr>
              <a:t>应用侵入方式，后续升级更新数量庞大，运维成本高；</a:t>
            </a:r>
            <a:endParaRPr lang="en-US" altLang="zh-CN" sz="1200" dirty="0">
              <a:solidFill>
                <a:prstClr val="black"/>
              </a:solidFill>
              <a:ea typeface="方正兰亭黑简体" panose="02000000000000000000" pitchFamily="2" charset="-122"/>
            </a:endParaRPr>
          </a:p>
          <a:p>
            <a:pPr marL="742950" lvl="1" indent="-285750">
              <a:buSzPct val="50000"/>
              <a:buFont typeface="Wingdings" panose="05000000000000000000" pitchFamily="2" charset="2"/>
              <a:buChar char="p"/>
            </a:pPr>
            <a:r>
              <a:rPr lang="zh-CN" altLang="en-US" sz="1200" dirty="0">
                <a:solidFill>
                  <a:prstClr val="black"/>
                </a:solidFill>
                <a:ea typeface="方正兰亭黑简体" panose="02000000000000000000" pitchFamily="2" charset="-122"/>
              </a:rPr>
              <a:t>多数只支持</a:t>
            </a:r>
            <a:r>
              <a:rPr lang="en-US" altLang="zh-CN" sz="1200" dirty="0">
                <a:solidFill>
                  <a:prstClr val="black"/>
                </a:solidFill>
                <a:ea typeface="方正兰亭黑简体" panose="02000000000000000000" pitchFamily="2" charset="-122"/>
              </a:rPr>
              <a:t>Java</a:t>
            </a:r>
            <a:r>
              <a:rPr lang="zh-CN" altLang="en-US" sz="1200" dirty="0">
                <a:solidFill>
                  <a:prstClr val="black"/>
                </a:solidFill>
                <a:ea typeface="方正兰亭黑简体" panose="02000000000000000000" pitchFamily="2" charset="-122"/>
              </a:rPr>
              <a:t>语言。</a:t>
            </a:r>
            <a:endParaRPr lang="en-US" sz="1200" dirty="0">
              <a:solidFill>
                <a:prstClr val="black"/>
              </a:solidFill>
              <a:ea typeface="方正兰亭黑简体" panose="02000000000000000000" pitchFamily="2" charset="-122"/>
            </a:endParaRPr>
          </a:p>
        </p:txBody>
      </p:sp>
      <p:sp>
        <p:nvSpPr>
          <p:cNvPr id="11" name="圆角矩形 10"/>
          <p:cNvSpPr/>
          <p:nvPr/>
        </p:nvSpPr>
        <p:spPr bwMode="auto">
          <a:xfrm>
            <a:off x="780217" y="3095592"/>
            <a:ext cx="1055614" cy="478920"/>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12" name="文本框 11"/>
          <p:cNvSpPr txBox="1"/>
          <p:nvPr/>
        </p:nvSpPr>
        <p:spPr>
          <a:xfrm>
            <a:off x="860427" y="3216251"/>
            <a:ext cx="1169370" cy="307777"/>
          </a:xfrm>
          <a:prstGeom prst="rect">
            <a:avLst/>
          </a:prstGeom>
          <a:noFill/>
        </p:spPr>
        <p:txBody>
          <a:bodyPr wrap="square" rtlCol="0">
            <a:spAutoFit/>
          </a:bodyPr>
          <a:lstStyle/>
          <a:p>
            <a:pPr>
              <a:buNone/>
            </a:pPr>
            <a:r>
              <a:rPr lang="en-US" sz="1400" dirty="0">
                <a:solidFill>
                  <a:schemeClr val="bg1"/>
                </a:solidFill>
                <a:ea typeface="方正兰亭黑简体" panose="02000000000000000000" pitchFamily="2" charset="-122"/>
              </a:rPr>
              <a:t>Message</a:t>
            </a:r>
            <a:endParaRPr lang="en-US" sz="1400" dirty="0">
              <a:solidFill>
                <a:schemeClr val="bg1"/>
              </a:solidFill>
              <a:ea typeface="方正兰亭黑简体" panose="02000000000000000000" pitchFamily="2" charset="-122"/>
            </a:endParaRPr>
          </a:p>
        </p:txBody>
      </p:sp>
      <p:cxnSp>
        <p:nvCxnSpPr>
          <p:cNvPr id="14" name="直接连接符 13"/>
          <p:cNvCxnSpPr>
            <a:stCxn id="11" idx="2"/>
            <a:endCxn id="17" idx="0"/>
          </p:cNvCxnSpPr>
          <p:nvPr/>
        </p:nvCxnSpPr>
        <p:spPr bwMode="auto">
          <a:xfrm flipH="1">
            <a:off x="1065703" y="3574512"/>
            <a:ext cx="242321" cy="266389"/>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15" name="直接连接符 14"/>
          <p:cNvCxnSpPr>
            <a:stCxn id="11" idx="2"/>
            <a:endCxn id="21" idx="0"/>
          </p:cNvCxnSpPr>
          <p:nvPr/>
        </p:nvCxnSpPr>
        <p:spPr bwMode="auto">
          <a:xfrm>
            <a:off x="1308024" y="3574512"/>
            <a:ext cx="388074" cy="266389"/>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17" name="圆角矩形 16"/>
          <p:cNvSpPr/>
          <p:nvPr/>
        </p:nvSpPr>
        <p:spPr bwMode="auto">
          <a:xfrm>
            <a:off x="780216" y="3840901"/>
            <a:ext cx="570973" cy="556433"/>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18" name="文本框 17"/>
          <p:cNvSpPr txBox="1"/>
          <p:nvPr/>
        </p:nvSpPr>
        <p:spPr>
          <a:xfrm>
            <a:off x="671230" y="3821868"/>
            <a:ext cx="746651"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21" name="圆角矩形 20"/>
          <p:cNvSpPr/>
          <p:nvPr/>
        </p:nvSpPr>
        <p:spPr bwMode="auto">
          <a:xfrm>
            <a:off x="1417881" y="3840901"/>
            <a:ext cx="556434" cy="563270"/>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22" name="文本框 21"/>
          <p:cNvSpPr txBox="1"/>
          <p:nvPr/>
        </p:nvSpPr>
        <p:spPr>
          <a:xfrm>
            <a:off x="1324351" y="3812896"/>
            <a:ext cx="734699"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24" name="椭圆 23"/>
          <p:cNvSpPr/>
          <p:nvPr/>
        </p:nvSpPr>
        <p:spPr bwMode="auto">
          <a:xfrm>
            <a:off x="1996379" y="1767508"/>
            <a:ext cx="559756" cy="53939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lgn="ctr" defTabSz="914400" fontAlgn="base">
              <a:buClr>
                <a:srgbClr val="CC9900"/>
              </a:buClr>
            </a:pPr>
            <a:r>
              <a:rPr lang="en-US" altLang="zh-CN" sz="1600" b="1" dirty="0">
                <a:ea typeface="方正兰亭黑简体" panose="02000000000000000000" pitchFamily="2" charset="-122"/>
              </a:rPr>
              <a:t>APP</a:t>
            </a:r>
            <a:endParaRPr lang="en-US" sz="1600" b="1" dirty="0">
              <a:ea typeface="方正兰亭黑简体" panose="02000000000000000000" pitchFamily="2" charset="-122"/>
            </a:endParaRPr>
          </a:p>
        </p:txBody>
      </p:sp>
      <p:sp>
        <p:nvSpPr>
          <p:cNvPr id="26" name="圆角矩形 25"/>
          <p:cNvSpPr/>
          <p:nvPr/>
        </p:nvSpPr>
        <p:spPr bwMode="auto">
          <a:xfrm>
            <a:off x="2463229" y="3095592"/>
            <a:ext cx="937175" cy="462271"/>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27" name="文本框 26"/>
          <p:cNvSpPr txBox="1"/>
          <p:nvPr/>
        </p:nvSpPr>
        <p:spPr>
          <a:xfrm>
            <a:off x="2500043" y="3208938"/>
            <a:ext cx="911207" cy="307777"/>
          </a:xfrm>
          <a:prstGeom prst="rect">
            <a:avLst/>
          </a:prstGeom>
          <a:noFill/>
        </p:spPr>
        <p:txBody>
          <a:bodyPr wrap="square" rtlCol="0">
            <a:spAutoFit/>
          </a:bodyPr>
          <a:lstStyle/>
          <a:p>
            <a:pPr>
              <a:buNone/>
            </a:pPr>
            <a:r>
              <a:rPr lang="en-US" sz="1400" dirty="0">
                <a:solidFill>
                  <a:schemeClr val="bg1"/>
                </a:solidFill>
                <a:ea typeface="方正兰亭黑简体" panose="02000000000000000000" pitchFamily="2" charset="-122"/>
              </a:rPr>
              <a:t>Message</a:t>
            </a:r>
            <a:endParaRPr lang="en-US" sz="1400" dirty="0">
              <a:solidFill>
                <a:schemeClr val="bg1"/>
              </a:solidFill>
              <a:ea typeface="方正兰亭黑简体" panose="02000000000000000000" pitchFamily="2" charset="-122"/>
            </a:endParaRPr>
          </a:p>
        </p:txBody>
      </p:sp>
      <p:cxnSp>
        <p:nvCxnSpPr>
          <p:cNvPr id="29" name="直接连接符 28"/>
          <p:cNvCxnSpPr>
            <a:stCxn id="26" idx="2"/>
            <a:endCxn id="32" idx="0"/>
          </p:cNvCxnSpPr>
          <p:nvPr/>
        </p:nvCxnSpPr>
        <p:spPr bwMode="auto">
          <a:xfrm flipH="1">
            <a:off x="2567665" y="3557863"/>
            <a:ext cx="364152" cy="264005"/>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30" name="直接连接符 29"/>
          <p:cNvCxnSpPr>
            <a:stCxn id="26" idx="2"/>
            <a:endCxn id="36" idx="0"/>
          </p:cNvCxnSpPr>
          <p:nvPr/>
        </p:nvCxnSpPr>
        <p:spPr bwMode="auto">
          <a:xfrm>
            <a:off x="2931817" y="3557863"/>
            <a:ext cx="320629" cy="256308"/>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32" name="圆角矩形 31"/>
          <p:cNvSpPr/>
          <p:nvPr/>
        </p:nvSpPr>
        <p:spPr bwMode="auto">
          <a:xfrm>
            <a:off x="2320152" y="3821868"/>
            <a:ext cx="495026" cy="580047"/>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33" name="文本框 32"/>
          <p:cNvSpPr txBox="1"/>
          <p:nvPr/>
        </p:nvSpPr>
        <p:spPr>
          <a:xfrm>
            <a:off x="2215924" y="3814171"/>
            <a:ext cx="713758"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36" name="圆角矩形 35"/>
          <p:cNvSpPr/>
          <p:nvPr/>
        </p:nvSpPr>
        <p:spPr bwMode="auto">
          <a:xfrm>
            <a:off x="3004933" y="3814171"/>
            <a:ext cx="495026" cy="587744"/>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37" name="文本框 36"/>
          <p:cNvSpPr txBox="1"/>
          <p:nvPr/>
        </p:nvSpPr>
        <p:spPr>
          <a:xfrm>
            <a:off x="2942076" y="3821867"/>
            <a:ext cx="636819"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40" name="圆角矩形 39"/>
          <p:cNvSpPr/>
          <p:nvPr/>
        </p:nvSpPr>
        <p:spPr bwMode="auto">
          <a:xfrm>
            <a:off x="4023264" y="3095592"/>
            <a:ext cx="911604" cy="444033"/>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41" name="文本框 40"/>
          <p:cNvSpPr txBox="1"/>
          <p:nvPr/>
        </p:nvSpPr>
        <p:spPr>
          <a:xfrm>
            <a:off x="4052425" y="3199872"/>
            <a:ext cx="898485" cy="307777"/>
          </a:xfrm>
          <a:prstGeom prst="rect">
            <a:avLst/>
          </a:prstGeom>
          <a:noFill/>
        </p:spPr>
        <p:txBody>
          <a:bodyPr wrap="square" rtlCol="0">
            <a:spAutoFit/>
          </a:bodyPr>
          <a:lstStyle/>
          <a:p>
            <a:pPr>
              <a:buNone/>
            </a:pPr>
            <a:r>
              <a:rPr lang="en-US" sz="1400" dirty="0">
                <a:solidFill>
                  <a:schemeClr val="bg1"/>
                </a:solidFill>
                <a:ea typeface="方正兰亭黑简体" panose="02000000000000000000" pitchFamily="2" charset="-122"/>
              </a:rPr>
              <a:t>Message</a:t>
            </a:r>
            <a:endParaRPr lang="en-US" sz="1400" dirty="0">
              <a:solidFill>
                <a:schemeClr val="bg1"/>
              </a:solidFill>
              <a:ea typeface="方正兰亭黑简体" panose="02000000000000000000" pitchFamily="2" charset="-122"/>
            </a:endParaRPr>
          </a:p>
        </p:txBody>
      </p:sp>
      <p:cxnSp>
        <p:nvCxnSpPr>
          <p:cNvPr id="43" name="直接连接符 42"/>
          <p:cNvCxnSpPr>
            <a:stCxn id="40" idx="2"/>
            <a:endCxn id="46" idx="0"/>
          </p:cNvCxnSpPr>
          <p:nvPr/>
        </p:nvCxnSpPr>
        <p:spPr bwMode="auto">
          <a:xfrm flipH="1">
            <a:off x="4087537" y="3539625"/>
            <a:ext cx="391529" cy="274546"/>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44" name="直接连接符 43"/>
          <p:cNvCxnSpPr>
            <a:stCxn id="40" idx="2"/>
            <a:endCxn id="50" idx="0"/>
          </p:cNvCxnSpPr>
          <p:nvPr/>
        </p:nvCxnSpPr>
        <p:spPr bwMode="auto">
          <a:xfrm>
            <a:off x="4479066" y="3539625"/>
            <a:ext cx="317196" cy="274546"/>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46" name="圆角矩形 45"/>
          <p:cNvSpPr/>
          <p:nvPr/>
        </p:nvSpPr>
        <p:spPr bwMode="auto">
          <a:xfrm>
            <a:off x="3840024" y="3814171"/>
            <a:ext cx="495026" cy="584939"/>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47" name="文本框 46"/>
          <p:cNvSpPr txBox="1"/>
          <p:nvPr/>
        </p:nvSpPr>
        <p:spPr>
          <a:xfrm>
            <a:off x="3722251" y="3788511"/>
            <a:ext cx="774450"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50" name="圆角矩形 49"/>
          <p:cNvSpPr/>
          <p:nvPr/>
        </p:nvSpPr>
        <p:spPr bwMode="auto">
          <a:xfrm>
            <a:off x="4548749" y="3814171"/>
            <a:ext cx="495026" cy="576298"/>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51" name="文本框 50"/>
          <p:cNvSpPr txBox="1"/>
          <p:nvPr/>
        </p:nvSpPr>
        <p:spPr>
          <a:xfrm>
            <a:off x="4506404" y="3787620"/>
            <a:ext cx="634563"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cxnSp>
        <p:nvCxnSpPr>
          <p:cNvPr id="53" name="直接连接符 52"/>
          <p:cNvCxnSpPr>
            <a:stCxn id="24" idx="4"/>
            <a:endCxn id="11" idx="0"/>
          </p:cNvCxnSpPr>
          <p:nvPr/>
        </p:nvCxnSpPr>
        <p:spPr bwMode="auto">
          <a:xfrm flipH="1">
            <a:off x="1308024" y="2306900"/>
            <a:ext cx="968233" cy="788692"/>
          </a:xfrm>
          <a:prstGeom prst="line">
            <a:avLst/>
          </a:prstGeom>
          <a:noFill/>
          <a:ln w="9525" cap="flat" cmpd="sng" algn="ctr">
            <a:solidFill>
              <a:schemeClr val="tx1"/>
            </a:solidFill>
            <a:prstDash val="solid"/>
            <a:round/>
            <a:headEnd type="none" w="med" len="med"/>
            <a:tailEnd type="none" w="med" len="med"/>
          </a:ln>
          <a:effectLst/>
        </p:spPr>
      </p:cxnSp>
      <p:cxnSp>
        <p:nvCxnSpPr>
          <p:cNvPr id="54" name="直接连接符 53"/>
          <p:cNvCxnSpPr>
            <a:stCxn id="24" idx="4"/>
            <a:endCxn id="26" idx="0"/>
          </p:cNvCxnSpPr>
          <p:nvPr/>
        </p:nvCxnSpPr>
        <p:spPr bwMode="auto">
          <a:xfrm>
            <a:off x="2276257" y="2306900"/>
            <a:ext cx="655560" cy="788692"/>
          </a:xfrm>
          <a:prstGeom prst="line">
            <a:avLst/>
          </a:prstGeom>
          <a:noFill/>
          <a:ln w="9525" cap="flat" cmpd="sng" algn="ctr">
            <a:solidFill>
              <a:schemeClr val="tx1"/>
            </a:solidFill>
            <a:prstDash val="solid"/>
            <a:round/>
            <a:headEnd type="none" w="med" len="med"/>
            <a:tailEnd type="none" w="med" len="med"/>
          </a:ln>
          <a:effectLst/>
        </p:spPr>
      </p:cxnSp>
      <p:cxnSp>
        <p:nvCxnSpPr>
          <p:cNvPr id="55" name="直接连接符 54"/>
          <p:cNvCxnSpPr>
            <a:stCxn id="24" idx="4"/>
            <a:endCxn id="40" idx="0"/>
          </p:cNvCxnSpPr>
          <p:nvPr/>
        </p:nvCxnSpPr>
        <p:spPr bwMode="auto">
          <a:xfrm>
            <a:off x="2276257" y="2306900"/>
            <a:ext cx="2202809" cy="788692"/>
          </a:xfrm>
          <a:prstGeom prst="line">
            <a:avLst/>
          </a:prstGeom>
          <a:noFill/>
          <a:ln w="9525" cap="flat" cmpd="sng" algn="ctr">
            <a:solidFill>
              <a:schemeClr val="tx1"/>
            </a:solidFill>
            <a:prstDash val="solid"/>
            <a:round/>
            <a:headEnd type="none" w="med" len="med"/>
            <a:tailEnd type="none" w="med" len="med"/>
          </a:ln>
          <a:effectLst/>
        </p:spPr>
      </p:cxnSp>
      <p:sp>
        <p:nvSpPr>
          <p:cNvPr id="56" name="圆柱形 55"/>
          <p:cNvSpPr/>
          <p:nvPr/>
        </p:nvSpPr>
        <p:spPr bwMode="auto">
          <a:xfrm>
            <a:off x="724438" y="2926418"/>
            <a:ext cx="1316686" cy="1610194"/>
          </a:xfrm>
          <a:prstGeom prst="can">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noAutofit/>
          </a:bodyPr>
          <a:lstStyle/>
          <a:p>
            <a:pPr defTabSz="914400" fontAlgn="base">
              <a:buClr>
                <a:srgbClr val="CC9900"/>
              </a:buClr>
              <a:buFont typeface="Wingdings" panose="05000000000000000000" pitchFamily="2" charset="2"/>
              <a:buChar char="n"/>
            </a:pPr>
            <a:endParaRPr lang="en-US" sz="1400" b="1">
              <a:ea typeface="方正兰亭黑简体" panose="02000000000000000000" pitchFamily="2" charset="-122"/>
            </a:endParaRPr>
          </a:p>
        </p:txBody>
      </p:sp>
      <p:sp>
        <p:nvSpPr>
          <p:cNvPr id="57" name="圆柱形 56"/>
          <p:cNvSpPr/>
          <p:nvPr/>
        </p:nvSpPr>
        <p:spPr bwMode="auto">
          <a:xfrm>
            <a:off x="3805218" y="2926417"/>
            <a:ext cx="1322106" cy="1610195"/>
          </a:xfrm>
          <a:prstGeom prst="can">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noAutofit/>
          </a:bodyPr>
          <a:lstStyle/>
          <a:p>
            <a:pPr defTabSz="914400" fontAlgn="base">
              <a:buClr>
                <a:srgbClr val="CC9900"/>
              </a:buClr>
              <a:buFont typeface="Wingdings" panose="05000000000000000000" pitchFamily="2" charset="2"/>
              <a:buChar char="n"/>
            </a:pPr>
            <a:endParaRPr lang="en-US" sz="1400" b="1">
              <a:ea typeface="方正兰亭黑简体" panose="02000000000000000000" pitchFamily="2" charset="-122"/>
            </a:endParaRPr>
          </a:p>
        </p:txBody>
      </p:sp>
      <p:sp>
        <p:nvSpPr>
          <p:cNvPr id="58" name="圆柱形 57"/>
          <p:cNvSpPr/>
          <p:nvPr/>
        </p:nvSpPr>
        <p:spPr bwMode="auto">
          <a:xfrm>
            <a:off x="2256032" y="2926417"/>
            <a:ext cx="1296533" cy="1610195"/>
          </a:xfrm>
          <a:prstGeom prst="can">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noAutofit/>
          </a:bodyPr>
          <a:lstStyle/>
          <a:p>
            <a:pPr defTabSz="914400" fontAlgn="base">
              <a:buClr>
                <a:srgbClr val="CC9900"/>
              </a:buClr>
              <a:buFont typeface="Wingdings" panose="05000000000000000000" pitchFamily="2" charset="2"/>
              <a:buChar char="n"/>
            </a:pPr>
            <a:endParaRPr lang="en-US" sz="1400" b="1">
              <a:ea typeface="方正兰亭黑简体" panose="02000000000000000000" pitchFamily="2" charset="-122"/>
            </a:endParaRPr>
          </a:p>
        </p:txBody>
      </p:sp>
      <p:sp>
        <p:nvSpPr>
          <p:cNvPr id="59" name="文本框 58"/>
          <p:cNvSpPr txBox="1"/>
          <p:nvPr/>
        </p:nvSpPr>
        <p:spPr>
          <a:xfrm>
            <a:off x="1103393" y="4528072"/>
            <a:ext cx="961494" cy="338554"/>
          </a:xfrm>
          <a:prstGeom prst="rect">
            <a:avLst/>
          </a:prstGeom>
          <a:noFill/>
        </p:spPr>
        <p:txBody>
          <a:bodyPr wrap="square" rtlCol="0">
            <a:spAutoFit/>
          </a:bodyPr>
          <a:lstStyle/>
          <a:p>
            <a:pPr>
              <a:buNone/>
            </a:pPr>
            <a:r>
              <a:rPr lang="en-US" altLang="zh-CN" sz="1600" dirty="0">
                <a:ea typeface="方正兰亭黑简体" panose="02000000000000000000" pitchFamily="2" charset="-122"/>
              </a:rPr>
              <a:t>DB1</a:t>
            </a:r>
            <a:endParaRPr lang="en-US" sz="1600" dirty="0">
              <a:ea typeface="方正兰亭黑简体" panose="02000000000000000000" pitchFamily="2" charset="-122"/>
            </a:endParaRPr>
          </a:p>
        </p:txBody>
      </p:sp>
      <p:sp>
        <p:nvSpPr>
          <p:cNvPr id="60" name="文本框 59"/>
          <p:cNvSpPr txBox="1"/>
          <p:nvPr/>
        </p:nvSpPr>
        <p:spPr>
          <a:xfrm>
            <a:off x="2617191" y="4527245"/>
            <a:ext cx="961494" cy="338554"/>
          </a:xfrm>
          <a:prstGeom prst="rect">
            <a:avLst/>
          </a:prstGeom>
          <a:noFill/>
        </p:spPr>
        <p:txBody>
          <a:bodyPr wrap="square" rtlCol="0">
            <a:spAutoFit/>
          </a:bodyPr>
          <a:lstStyle/>
          <a:p>
            <a:pPr>
              <a:buNone/>
            </a:pPr>
            <a:r>
              <a:rPr lang="en-US" altLang="zh-CN" sz="1600" dirty="0">
                <a:ea typeface="方正兰亭黑简体" panose="02000000000000000000" pitchFamily="2" charset="-122"/>
              </a:rPr>
              <a:t>DB2</a:t>
            </a:r>
            <a:endParaRPr lang="en-US" sz="1600" dirty="0">
              <a:ea typeface="方正兰亭黑简体" panose="02000000000000000000" pitchFamily="2" charset="-122"/>
            </a:endParaRPr>
          </a:p>
        </p:txBody>
      </p:sp>
      <p:sp>
        <p:nvSpPr>
          <p:cNvPr id="61" name="文本框 60"/>
          <p:cNvSpPr txBox="1"/>
          <p:nvPr/>
        </p:nvSpPr>
        <p:spPr>
          <a:xfrm>
            <a:off x="4270882" y="4514122"/>
            <a:ext cx="961494" cy="338554"/>
          </a:xfrm>
          <a:prstGeom prst="rect">
            <a:avLst/>
          </a:prstGeom>
          <a:noFill/>
        </p:spPr>
        <p:txBody>
          <a:bodyPr wrap="square" rtlCol="0">
            <a:spAutoFit/>
          </a:bodyPr>
          <a:lstStyle/>
          <a:p>
            <a:pPr>
              <a:buNone/>
            </a:pPr>
            <a:r>
              <a:rPr lang="en-US" altLang="zh-CN" sz="1600" dirty="0">
                <a:ea typeface="方正兰亭黑简体" panose="02000000000000000000" pitchFamily="2" charset="-122"/>
              </a:rPr>
              <a:t>DB3</a:t>
            </a:r>
            <a:endParaRPr lang="en-US" sz="1600" dirty="0">
              <a:ea typeface="方正兰亭黑简体" panose="02000000000000000000" pitchFamily="2" charset="-122"/>
            </a:endParaRPr>
          </a:p>
        </p:txBody>
      </p:sp>
      <p:sp>
        <p:nvSpPr>
          <p:cNvPr id="62" name="椭圆 61"/>
          <p:cNvSpPr/>
          <p:nvPr/>
        </p:nvSpPr>
        <p:spPr bwMode="auto">
          <a:xfrm>
            <a:off x="3349400" y="1764397"/>
            <a:ext cx="559756" cy="53939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lgn="ctr" defTabSz="914400" fontAlgn="base">
              <a:buClr>
                <a:srgbClr val="CC9900"/>
              </a:buClr>
            </a:pPr>
            <a:r>
              <a:rPr lang="en-US" altLang="zh-CN" sz="1600" b="1" dirty="0">
                <a:ea typeface="方正兰亭黑简体" panose="02000000000000000000" pitchFamily="2" charset="-122"/>
              </a:rPr>
              <a:t>APP</a:t>
            </a:r>
            <a:endParaRPr lang="en-US" sz="1600" b="1" dirty="0">
              <a:ea typeface="方正兰亭黑简体" panose="02000000000000000000" pitchFamily="2" charset="-122"/>
            </a:endParaRPr>
          </a:p>
        </p:txBody>
      </p:sp>
      <p:sp>
        <p:nvSpPr>
          <p:cNvPr id="63" name="椭圆 62"/>
          <p:cNvSpPr/>
          <p:nvPr/>
        </p:nvSpPr>
        <p:spPr bwMode="auto">
          <a:xfrm>
            <a:off x="4669555" y="1779236"/>
            <a:ext cx="559756" cy="53939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lgn="ctr" defTabSz="914400" fontAlgn="base">
              <a:buClr>
                <a:srgbClr val="CC9900"/>
              </a:buClr>
            </a:pPr>
            <a:r>
              <a:rPr lang="en-US" altLang="zh-CN" sz="1600" b="1" dirty="0">
                <a:ea typeface="方正兰亭黑简体" panose="02000000000000000000" pitchFamily="2" charset="-122"/>
              </a:rPr>
              <a:t>APP</a:t>
            </a:r>
            <a:endParaRPr lang="en-US" sz="1600" b="1" dirty="0">
              <a:ea typeface="方正兰亭黑简体" panose="02000000000000000000" pitchFamily="2" charset="-122"/>
            </a:endParaRPr>
          </a:p>
        </p:txBody>
      </p:sp>
      <p:sp>
        <p:nvSpPr>
          <p:cNvPr id="64" name="椭圆 63"/>
          <p:cNvSpPr/>
          <p:nvPr/>
        </p:nvSpPr>
        <p:spPr bwMode="auto">
          <a:xfrm>
            <a:off x="763313" y="1764397"/>
            <a:ext cx="559756" cy="53939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lgn="ctr" defTabSz="914400" fontAlgn="base">
              <a:buClr>
                <a:srgbClr val="CC9900"/>
              </a:buClr>
            </a:pPr>
            <a:r>
              <a:rPr lang="en-US" altLang="zh-CN" sz="1600" b="1" dirty="0">
                <a:ea typeface="方正兰亭黑简体" panose="02000000000000000000" pitchFamily="2" charset="-122"/>
              </a:rPr>
              <a:t>APP</a:t>
            </a:r>
            <a:endParaRPr lang="en-US" sz="1600" b="1" dirty="0">
              <a:ea typeface="方正兰亭黑简体" panose="02000000000000000000" pitchFamily="2" charset="-122"/>
            </a:endParaRPr>
          </a:p>
        </p:txBody>
      </p:sp>
      <p:sp>
        <p:nvSpPr>
          <p:cNvPr id="66" name="圆角矩形 65"/>
          <p:cNvSpPr/>
          <p:nvPr/>
        </p:nvSpPr>
        <p:spPr bwMode="auto">
          <a:xfrm>
            <a:off x="7031475" y="3143489"/>
            <a:ext cx="898268" cy="439148"/>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67" name="文本框 66"/>
          <p:cNvSpPr txBox="1"/>
          <p:nvPr/>
        </p:nvSpPr>
        <p:spPr>
          <a:xfrm>
            <a:off x="7036107" y="3275546"/>
            <a:ext cx="925720" cy="307777"/>
          </a:xfrm>
          <a:prstGeom prst="rect">
            <a:avLst/>
          </a:prstGeom>
          <a:noFill/>
        </p:spPr>
        <p:txBody>
          <a:bodyPr wrap="square" rtlCol="0">
            <a:spAutoFit/>
          </a:bodyPr>
          <a:lstStyle/>
          <a:p>
            <a:pPr>
              <a:buNone/>
            </a:pPr>
            <a:r>
              <a:rPr lang="en-US" sz="1400" dirty="0">
                <a:solidFill>
                  <a:schemeClr val="bg1"/>
                </a:solidFill>
                <a:ea typeface="方正兰亭黑简体" panose="02000000000000000000" pitchFamily="2" charset="-122"/>
              </a:rPr>
              <a:t>Message</a:t>
            </a:r>
            <a:endParaRPr lang="en-US" sz="1400" dirty="0">
              <a:solidFill>
                <a:schemeClr val="bg1"/>
              </a:solidFill>
              <a:ea typeface="方正兰亭黑简体" panose="02000000000000000000" pitchFamily="2" charset="-122"/>
            </a:endParaRPr>
          </a:p>
        </p:txBody>
      </p:sp>
      <p:cxnSp>
        <p:nvCxnSpPr>
          <p:cNvPr id="69" name="直接连接符 68"/>
          <p:cNvCxnSpPr>
            <a:stCxn id="66" idx="2"/>
          </p:cNvCxnSpPr>
          <p:nvPr/>
        </p:nvCxnSpPr>
        <p:spPr bwMode="auto">
          <a:xfrm flipH="1">
            <a:off x="7124121" y="3582637"/>
            <a:ext cx="356488" cy="532169"/>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70" name="直接连接符 69"/>
          <p:cNvCxnSpPr>
            <a:stCxn id="66" idx="2"/>
            <a:endCxn id="77" idx="0"/>
          </p:cNvCxnSpPr>
          <p:nvPr/>
        </p:nvCxnSpPr>
        <p:spPr bwMode="auto">
          <a:xfrm>
            <a:off x="7480609" y="3582637"/>
            <a:ext cx="352235" cy="428559"/>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77" name="文本框 76"/>
          <p:cNvSpPr txBox="1"/>
          <p:nvPr/>
        </p:nvSpPr>
        <p:spPr>
          <a:xfrm>
            <a:off x="7572638" y="4011196"/>
            <a:ext cx="520411" cy="954107"/>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79" name="椭圆 78"/>
          <p:cNvSpPr/>
          <p:nvPr/>
        </p:nvSpPr>
        <p:spPr bwMode="auto">
          <a:xfrm>
            <a:off x="7969676" y="1676489"/>
            <a:ext cx="559756" cy="53939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lgn="ctr" defTabSz="914400" fontAlgn="base">
              <a:buClr>
                <a:srgbClr val="CC9900"/>
              </a:buClr>
            </a:pPr>
            <a:r>
              <a:rPr lang="en-US" altLang="zh-CN" sz="1600" b="1" dirty="0">
                <a:ea typeface="方正兰亭黑简体" panose="02000000000000000000" pitchFamily="2" charset="-122"/>
              </a:rPr>
              <a:t>APP</a:t>
            </a:r>
            <a:endParaRPr lang="en-US" sz="1600" b="1" dirty="0">
              <a:ea typeface="方正兰亭黑简体" panose="02000000000000000000" pitchFamily="2" charset="-122"/>
            </a:endParaRPr>
          </a:p>
        </p:txBody>
      </p:sp>
      <p:sp>
        <p:nvSpPr>
          <p:cNvPr id="81" name="圆角矩形 80"/>
          <p:cNvSpPr/>
          <p:nvPr/>
        </p:nvSpPr>
        <p:spPr bwMode="auto">
          <a:xfrm>
            <a:off x="8652284" y="3143489"/>
            <a:ext cx="759619" cy="435958"/>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82" name="文本框 81"/>
          <p:cNvSpPr txBox="1"/>
          <p:nvPr/>
        </p:nvSpPr>
        <p:spPr>
          <a:xfrm>
            <a:off x="8616280" y="3267390"/>
            <a:ext cx="925720" cy="307777"/>
          </a:xfrm>
          <a:prstGeom prst="rect">
            <a:avLst/>
          </a:prstGeom>
          <a:noFill/>
        </p:spPr>
        <p:txBody>
          <a:bodyPr wrap="square" rtlCol="0">
            <a:spAutoFit/>
          </a:bodyPr>
          <a:lstStyle/>
          <a:p>
            <a:pPr>
              <a:buNone/>
            </a:pPr>
            <a:r>
              <a:rPr lang="en-US" sz="1400" dirty="0">
                <a:solidFill>
                  <a:schemeClr val="bg1"/>
                </a:solidFill>
                <a:ea typeface="方正兰亭黑简体" panose="02000000000000000000" pitchFamily="2" charset="-122"/>
              </a:rPr>
              <a:t>Message</a:t>
            </a:r>
            <a:endParaRPr lang="en-US" sz="1400" dirty="0">
              <a:solidFill>
                <a:schemeClr val="bg1"/>
              </a:solidFill>
              <a:ea typeface="方正兰亭黑简体" panose="02000000000000000000" pitchFamily="2" charset="-122"/>
            </a:endParaRPr>
          </a:p>
        </p:txBody>
      </p:sp>
      <p:cxnSp>
        <p:nvCxnSpPr>
          <p:cNvPr id="84" name="直接连接符 83"/>
          <p:cNvCxnSpPr>
            <a:stCxn id="81" idx="2"/>
          </p:cNvCxnSpPr>
          <p:nvPr/>
        </p:nvCxnSpPr>
        <p:spPr bwMode="auto">
          <a:xfrm flipH="1">
            <a:off x="8657569" y="3579447"/>
            <a:ext cx="374525" cy="545022"/>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85" name="直接连接符 84"/>
          <p:cNvCxnSpPr>
            <a:stCxn id="81" idx="2"/>
            <a:endCxn id="92" idx="0"/>
          </p:cNvCxnSpPr>
          <p:nvPr/>
        </p:nvCxnSpPr>
        <p:spPr bwMode="auto">
          <a:xfrm>
            <a:off x="9032094" y="3579447"/>
            <a:ext cx="334199" cy="441413"/>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92" name="文本框 91"/>
          <p:cNvSpPr txBox="1"/>
          <p:nvPr/>
        </p:nvSpPr>
        <p:spPr>
          <a:xfrm>
            <a:off x="9106087" y="4020860"/>
            <a:ext cx="520411" cy="954107"/>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95" name="圆角矩形 94"/>
          <p:cNvSpPr/>
          <p:nvPr/>
        </p:nvSpPr>
        <p:spPr bwMode="auto">
          <a:xfrm>
            <a:off x="10147850" y="3143489"/>
            <a:ext cx="881013" cy="435958"/>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96" name="文本框 95"/>
          <p:cNvSpPr txBox="1"/>
          <p:nvPr/>
        </p:nvSpPr>
        <p:spPr>
          <a:xfrm>
            <a:off x="10164452" y="3278377"/>
            <a:ext cx="925720" cy="307777"/>
          </a:xfrm>
          <a:prstGeom prst="rect">
            <a:avLst/>
          </a:prstGeom>
          <a:noFill/>
        </p:spPr>
        <p:txBody>
          <a:bodyPr wrap="square" rtlCol="0">
            <a:spAutoFit/>
          </a:bodyPr>
          <a:lstStyle/>
          <a:p>
            <a:pPr>
              <a:buNone/>
            </a:pPr>
            <a:r>
              <a:rPr lang="en-US" sz="1400" dirty="0">
                <a:solidFill>
                  <a:schemeClr val="bg1"/>
                </a:solidFill>
                <a:ea typeface="方正兰亭黑简体" panose="02000000000000000000" pitchFamily="2" charset="-122"/>
              </a:rPr>
              <a:t>Message</a:t>
            </a:r>
            <a:endParaRPr lang="en-US" sz="1400" dirty="0">
              <a:solidFill>
                <a:schemeClr val="bg1"/>
              </a:solidFill>
              <a:ea typeface="方正兰亭黑简体" panose="02000000000000000000" pitchFamily="2" charset="-122"/>
            </a:endParaRPr>
          </a:p>
        </p:txBody>
      </p:sp>
      <p:cxnSp>
        <p:nvCxnSpPr>
          <p:cNvPr id="98" name="直接连接符 97"/>
          <p:cNvCxnSpPr>
            <a:stCxn id="95" idx="2"/>
            <a:endCxn id="102" idx="0"/>
          </p:cNvCxnSpPr>
          <p:nvPr/>
        </p:nvCxnSpPr>
        <p:spPr bwMode="auto">
          <a:xfrm flipH="1">
            <a:off x="10193579" y="3579447"/>
            <a:ext cx="394778" cy="434551"/>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99" name="直接连接符 98"/>
          <p:cNvCxnSpPr>
            <a:stCxn id="95" idx="2"/>
            <a:endCxn id="106" idx="0"/>
          </p:cNvCxnSpPr>
          <p:nvPr/>
        </p:nvCxnSpPr>
        <p:spPr bwMode="auto">
          <a:xfrm>
            <a:off x="10588357" y="3579447"/>
            <a:ext cx="313946" cy="451075"/>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102" name="文本框 101"/>
          <p:cNvSpPr txBox="1"/>
          <p:nvPr/>
        </p:nvSpPr>
        <p:spPr>
          <a:xfrm>
            <a:off x="9933373" y="4013998"/>
            <a:ext cx="520411" cy="954107"/>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106" name="文本框 105"/>
          <p:cNvSpPr txBox="1"/>
          <p:nvPr/>
        </p:nvSpPr>
        <p:spPr>
          <a:xfrm>
            <a:off x="10642097" y="4030522"/>
            <a:ext cx="520411" cy="954107"/>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108" name="圆柱形 107"/>
          <p:cNvSpPr/>
          <p:nvPr/>
        </p:nvSpPr>
        <p:spPr bwMode="auto">
          <a:xfrm>
            <a:off x="6808540" y="2996716"/>
            <a:ext cx="1316686" cy="1558832"/>
          </a:xfrm>
          <a:prstGeom prst="can">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noAutofit/>
          </a:bodyPr>
          <a:lstStyle/>
          <a:p>
            <a:pPr defTabSz="914400" fontAlgn="base">
              <a:buClr>
                <a:srgbClr val="CC9900"/>
              </a:buClr>
              <a:buFont typeface="Wingdings" panose="05000000000000000000" pitchFamily="2" charset="2"/>
              <a:buChar char="n"/>
            </a:pPr>
            <a:endParaRPr lang="en-US" sz="1400" b="1">
              <a:ea typeface="方正兰亭黑简体" panose="02000000000000000000" pitchFamily="2" charset="-122"/>
            </a:endParaRPr>
          </a:p>
        </p:txBody>
      </p:sp>
      <p:sp>
        <p:nvSpPr>
          <p:cNvPr id="109" name="圆柱形 108"/>
          <p:cNvSpPr/>
          <p:nvPr/>
        </p:nvSpPr>
        <p:spPr bwMode="auto">
          <a:xfrm>
            <a:off x="9889320" y="2996715"/>
            <a:ext cx="1322106" cy="1558833"/>
          </a:xfrm>
          <a:prstGeom prst="can">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noAutofit/>
          </a:bodyPr>
          <a:lstStyle/>
          <a:p>
            <a:pPr defTabSz="914400" fontAlgn="base">
              <a:buClr>
                <a:srgbClr val="CC9900"/>
              </a:buClr>
              <a:buFont typeface="Wingdings" panose="05000000000000000000" pitchFamily="2" charset="2"/>
              <a:buChar char="n"/>
            </a:pPr>
            <a:endParaRPr lang="en-US" sz="1400" b="1">
              <a:ea typeface="方正兰亭黑简体" panose="02000000000000000000" pitchFamily="2" charset="-122"/>
            </a:endParaRPr>
          </a:p>
        </p:txBody>
      </p:sp>
      <p:sp>
        <p:nvSpPr>
          <p:cNvPr id="110" name="圆柱形 109"/>
          <p:cNvSpPr/>
          <p:nvPr/>
        </p:nvSpPr>
        <p:spPr bwMode="auto">
          <a:xfrm>
            <a:off x="8324093" y="2996715"/>
            <a:ext cx="1296533" cy="1558833"/>
          </a:xfrm>
          <a:prstGeom prst="can">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noAutofit/>
          </a:bodyPr>
          <a:lstStyle/>
          <a:p>
            <a:pPr defTabSz="914400" fontAlgn="base">
              <a:buClr>
                <a:srgbClr val="CC9900"/>
              </a:buClr>
              <a:buFont typeface="Wingdings" panose="05000000000000000000" pitchFamily="2" charset="2"/>
              <a:buChar char="n"/>
            </a:pPr>
            <a:endParaRPr lang="en-US" sz="1400" b="1">
              <a:ea typeface="方正兰亭黑简体" panose="02000000000000000000" pitchFamily="2" charset="-122"/>
            </a:endParaRPr>
          </a:p>
        </p:txBody>
      </p:sp>
      <p:sp>
        <p:nvSpPr>
          <p:cNvPr id="111" name="文本框 110"/>
          <p:cNvSpPr txBox="1"/>
          <p:nvPr/>
        </p:nvSpPr>
        <p:spPr>
          <a:xfrm>
            <a:off x="6930824" y="4561687"/>
            <a:ext cx="961494" cy="307697"/>
          </a:xfrm>
          <a:prstGeom prst="rect">
            <a:avLst/>
          </a:prstGeom>
          <a:noFill/>
        </p:spPr>
        <p:txBody>
          <a:bodyPr wrap="square" rtlCol="0">
            <a:spAutoFit/>
          </a:bodyPr>
          <a:lstStyle/>
          <a:p>
            <a:pPr>
              <a:buNone/>
            </a:pPr>
            <a:r>
              <a:rPr lang="en-US" altLang="zh-CN" sz="1400" dirty="0">
                <a:ea typeface="方正兰亭黑简体" panose="02000000000000000000" pitchFamily="2" charset="-122"/>
              </a:rPr>
              <a:t>DB1</a:t>
            </a:r>
            <a:endParaRPr lang="en-US" sz="1400" dirty="0">
              <a:ea typeface="方正兰亭黑简体" panose="02000000000000000000" pitchFamily="2" charset="-122"/>
            </a:endParaRPr>
          </a:p>
        </p:txBody>
      </p:sp>
      <p:sp>
        <p:nvSpPr>
          <p:cNvPr id="112" name="文本框 111"/>
          <p:cNvSpPr txBox="1"/>
          <p:nvPr/>
        </p:nvSpPr>
        <p:spPr>
          <a:xfrm>
            <a:off x="8540874" y="4560860"/>
            <a:ext cx="961494" cy="307697"/>
          </a:xfrm>
          <a:prstGeom prst="rect">
            <a:avLst/>
          </a:prstGeom>
          <a:noFill/>
        </p:spPr>
        <p:txBody>
          <a:bodyPr wrap="square" rtlCol="0">
            <a:spAutoFit/>
          </a:bodyPr>
          <a:lstStyle/>
          <a:p>
            <a:pPr>
              <a:buNone/>
            </a:pPr>
            <a:r>
              <a:rPr lang="en-US" altLang="zh-CN" sz="1400" dirty="0">
                <a:ea typeface="方正兰亭黑简体" panose="02000000000000000000" pitchFamily="2" charset="-122"/>
              </a:rPr>
              <a:t>DB2</a:t>
            </a:r>
            <a:endParaRPr lang="en-US" sz="1400" dirty="0">
              <a:ea typeface="方正兰亭黑简体" panose="02000000000000000000" pitchFamily="2" charset="-122"/>
            </a:endParaRPr>
          </a:p>
        </p:txBody>
      </p:sp>
      <p:sp>
        <p:nvSpPr>
          <p:cNvPr id="113" name="文本框 112"/>
          <p:cNvSpPr txBox="1"/>
          <p:nvPr/>
        </p:nvSpPr>
        <p:spPr>
          <a:xfrm>
            <a:off x="10419152" y="4547737"/>
            <a:ext cx="961494" cy="307697"/>
          </a:xfrm>
          <a:prstGeom prst="rect">
            <a:avLst/>
          </a:prstGeom>
          <a:noFill/>
        </p:spPr>
        <p:txBody>
          <a:bodyPr wrap="square" rtlCol="0">
            <a:spAutoFit/>
          </a:bodyPr>
          <a:lstStyle/>
          <a:p>
            <a:pPr>
              <a:buNone/>
            </a:pPr>
            <a:r>
              <a:rPr lang="en-US" altLang="zh-CN" sz="1400" dirty="0">
                <a:ea typeface="方正兰亭黑简体" panose="02000000000000000000" pitchFamily="2" charset="-122"/>
              </a:rPr>
              <a:t>DB3</a:t>
            </a:r>
            <a:endParaRPr lang="en-US" sz="1400" dirty="0">
              <a:ea typeface="方正兰亭黑简体" panose="02000000000000000000" pitchFamily="2" charset="-122"/>
            </a:endParaRPr>
          </a:p>
        </p:txBody>
      </p:sp>
      <p:sp>
        <p:nvSpPr>
          <p:cNvPr id="114" name="椭圆 113"/>
          <p:cNvSpPr/>
          <p:nvPr/>
        </p:nvSpPr>
        <p:spPr bwMode="auto">
          <a:xfrm>
            <a:off x="9322696" y="1673378"/>
            <a:ext cx="559756" cy="53939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lgn="ctr" defTabSz="914400" fontAlgn="base">
              <a:buClr>
                <a:srgbClr val="CC9900"/>
              </a:buClr>
            </a:pPr>
            <a:r>
              <a:rPr lang="en-US" altLang="zh-CN" sz="1600" b="1" dirty="0">
                <a:ea typeface="方正兰亭黑简体" panose="02000000000000000000" pitchFamily="2" charset="-122"/>
              </a:rPr>
              <a:t>APP</a:t>
            </a:r>
            <a:endParaRPr lang="en-US" sz="1600" b="1" dirty="0">
              <a:ea typeface="方正兰亭黑简体" panose="02000000000000000000" pitchFamily="2" charset="-122"/>
            </a:endParaRPr>
          </a:p>
        </p:txBody>
      </p:sp>
      <p:sp>
        <p:nvSpPr>
          <p:cNvPr id="115" name="椭圆 114"/>
          <p:cNvSpPr/>
          <p:nvPr/>
        </p:nvSpPr>
        <p:spPr bwMode="auto">
          <a:xfrm>
            <a:off x="10642852" y="1688217"/>
            <a:ext cx="559756" cy="53939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lgn="ctr" defTabSz="914400" fontAlgn="base">
              <a:buClr>
                <a:srgbClr val="CC9900"/>
              </a:buClr>
            </a:pPr>
            <a:r>
              <a:rPr lang="en-US" altLang="zh-CN" sz="1600" b="1" dirty="0">
                <a:ea typeface="方正兰亭黑简体" panose="02000000000000000000" pitchFamily="2" charset="-122"/>
              </a:rPr>
              <a:t>APP</a:t>
            </a:r>
            <a:endParaRPr lang="en-US" sz="1600" b="1" dirty="0">
              <a:ea typeface="方正兰亭黑简体" panose="02000000000000000000" pitchFamily="2" charset="-122"/>
            </a:endParaRPr>
          </a:p>
        </p:txBody>
      </p:sp>
      <p:sp>
        <p:nvSpPr>
          <p:cNvPr id="116" name="椭圆 115"/>
          <p:cNvSpPr/>
          <p:nvPr/>
        </p:nvSpPr>
        <p:spPr bwMode="auto">
          <a:xfrm>
            <a:off x="6736610" y="1673378"/>
            <a:ext cx="559756" cy="539392"/>
          </a:xfrm>
          <a:prstGeom prst="ellips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lgn="ctr" defTabSz="914400" fontAlgn="base">
              <a:buClr>
                <a:srgbClr val="CC9900"/>
              </a:buClr>
            </a:pPr>
            <a:r>
              <a:rPr lang="en-US" altLang="zh-CN" sz="1600" b="1" dirty="0">
                <a:ea typeface="方正兰亭黑简体" panose="02000000000000000000" pitchFamily="2" charset="-122"/>
              </a:rPr>
              <a:t>APP</a:t>
            </a:r>
            <a:endParaRPr lang="en-US" sz="1600" b="1" dirty="0">
              <a:ea typeface="方正兰亭黑简体" panose="02000000000000000000" pitchFamily="2" charset="-122"/>
            </a:endParaRPr>
          </a:p>
        </p:txBody>
      </p:sp>
      <p:sp>
        <p:nvSpPr>
          <p:cNvPr id="117" name="文本框 116"/>
          <p:cNvSpPr txBox="1"/>
          <p:nvPr/>
        </p:nvSpPr>
        <p:spPr>
          <a:xfrm>
            <a:off x="1893536" y="1268825"/>
            <a:ext cx="2215940" cy="369332"/>
          </a:xfrm>
          <a:prstGeom prst="rect">
            <a:avLst/>
          </a:prstGeom>
          <a:noFill/>
        </p:spPr>
        <p:txBody>
          <a:bodyPr wrap="square" rtlCol="0">
            <a:spAutoFit/>
          </a:bodyPr>
          <a:lstStyle/>
          <a:p>
            <a:pPr>
              <a:buNone/>
            </a:pPr>
            <a:r>
              <a:rPr lang="zh-CN" altLang="en-US" sz="1800" dirty="0">
                <a:solidFill>
                  <a:schemeClr val="bg1"/>
                </a:solidFill>
                <a:ea typeface="方正兰亭黑简体" panose="02000000000000000000" pitchFamily="2" charset="-122"/>
              </a:rPr>
              <a:t>应用层分片方案</a:t>
            </a:r>
            <a:endParaRPr lang="en-US" sz="1800" dirty="0" err="1">
              <a:solidFill>
                <a:schemeClr val="bg1"/>
              </a:solidFill>
              <a:ea typeface="方正兰亭黑简体" panose="02000000000000000000" pitchFamily="2" charset="-122"/>
            </a:endParaRPr>
          </a:p>
        </p:txBody>
      </p:sp>
      <p:sp>
        <p:nvSpPr>
          <p:cNvPr id="118" name="流程图: 资料带 117"/>
          <p:cNvSpPr/>
          <p:nvPr/>
        </p:nvSpPr>
        <p:spPr bwMode="auto">
          <a:xfrm>
            <a:off x="1037632" y="2423501"/>
            <a:ext cx="644214" cy="312066"/>
          </a:xfrm>
          <a:prstGeom prst="flowChartPunchedTape">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defTabSz="914400" fontAlgn="base">
              <a:buClr>
                <a:srgbClr val="CC9900"/>
              </a:buClr>
            </a:pPr>
            <a:r>
              <a:rPr lang="zh-CN" altLang="en-US" sz="1050" dirty="0">
                <a:ea typeface="方正兰亭黑简体" panose="02000000000000000000" pitchFamily="2" charset="-122"/>
              </a:rPr>
              <a:t>数据分片</a:t>
            </a:r>
            <a:r>
              <a:rPr lang="en-US" altLang="zh-CN" sz="1050" dirty="0">
                <a:ea typeface="方正兰亭黑简体" panose="02000000000000000000" pitchFamily="2" charset="-122"/>
              </a:rPr>
              <a:t>1</a:t>
            </a:r>
            <a:endParaRPr lang="en-US" sz="1050" dirty="0">
              <a:ea typeface="方正兰亭黑简体" panose="02000000000000000000" pitchFamily="2" charset="-122"/>
            </a:endParaRPr>
          </a:p>
        </p:txBody>
      </p:sp>
      <p:sp>
        <p:nvSpPr>
          <p:cNvPr id="119" name="文本框 118"/>
          <p:cNvSpPr txBox="1"/>
          <p:nvPr/>
        </p:nvSpPr>
        <p:spPr>
          <a:xfrm>
            <a:off x="8258322" y="1262081"/>
            <a:ext cx="2215940" cy="369332"/>
          </a:xfrm>
          <a:prstGeom prst="rect">
            <a:avLst/>
          </a:prstGeom>
          <a:noFill/>
        </p:spPr>
        <p:txBody>
          <a:bodyPr wrap="square" rtlCol="0">
            <a:spAutoFit/>
          </a:bodyPr>
          <a:lstStyle/>
          <a:p>
            <a:pPr>
              <a:buNone/>
            </a:pPr>
            <a:r>
              <a:rPr lang="zh-CN" altLang="en-US" sz="1800" dirty="0">
                <a:solidFill>
                  <a:schemeClr val="bg1"/>
                </a:solidFill>
                <a:ea typeface="方正兰亭黑简体" panose="02000000000000000000" pitchFamily="2" charset="-122"/>
              </a:rPr>
              <a:t>中间件分片方案</a:t>
            </a:r>
            <a:endParaRPr lang="en-US" sz="1800" dirty="0" err="1">
              <a:solidFill>
                <a:schemeClr val="bg1"/>
              </a:solidFill>
              <a:ea typeface="方正兰亭黑简体" panose="02000000000000000000" pitchFamily="2" charset="-122"/>
            </a:endParaRPr>
          </a:p>
        </p:txBody>
      </p:sp>
      <p:cxnSp>
        <p:nvCxnSpPr>
          <p:cNvPr id="120" name="直接连接符 119"/>
          <p:cNvCxnSpPr>
            <a:stCxn id="114" idx="3"/>
            <a:endCxn id="125" idx="0"/>
          </p:cNvCxnSpPr>
          <p:nvPr/>
        </p:nvCxnSpPr>
        <p:spPr bwMode="auto">
          <a:xfrm flipH="1">
            <a:off x="8936301" y="2133778"/>
            <a:ext cx="468369" cy="268302"/>
          </a:xfrm>
          <a:prstGeom prst="line">
            <a:avLst/>
          </a:prstGeom>
          <a:noFill/>
          <a:ln w="9525" cap="flat" cmpd="sng" algn="ctr">
            <a:solidFill>
              <a:schemeClr val="tx1"/>
            </a:solidFill>
            <a:prstDash val="solid"/>
            <a:round/>
            <a:headEnd type="none" w="med" len="med"/>
            <a:tailEnd type="none" w="med" len="med"/>
          </a:ln>
          <a:effectLst/>
        </p:spPr>
      </p:cxnSp>
      <p:cxnSp>
        <p:nvCxnSpPr>
          <p:cNvPr id="121" name="直接连接符 120"/>
          <p:cNvCxnSpPr/>
          <p:nvPr/>
        </p:nvCxnSpPr>
        <p:spPr bwMode="auto">
          <a:xfrm flipH="1">
            <a:off x="8727755" y="2180976"/>
            <a:ext cx="2053829" cy="213814"/>
          </a:xfrm>
          <a:prstGeom prst="line">
            <a:avLst/>
          </a:prstGeom>
          <a:noFill/>
          <a:ln w="9525" cap="flat" cmpd="sng" algn="ctr">
            <a:solidFill>
              <a:schemeClr val="tx1"/>
            </a:solidFill>
            <a:prstDash val="solid"/>
            <a:round/>
            <a:headEnd type="none" w="med" len="med"/>
            <a:tailEnd type="none" w="med" len="med"/>
          </a:ln>
          <a:effectLst/>
        </p:spPr>
      </p:cxnSp>
      <p:cxnSp>
        <p:nvCxnSpPr>
          <p:cNvPr id="122" name="直接连接符 121"/>
          <p:cNvCxnSpPr>
            <a:stCxn id="125" idx="2"/>
            <a:endCxn id="108" idx="1"/>
          </p:cNvCxnSpPr>
          <p:nvPr/>
        </p:nvCxnSpPr>
        <p:spPr bwMode="auto">
          <a:xfrm flipH="1">
            <a:off x="7466883" y="2750566"/>
            <a:ext cx="1469418" cy="246150"/>
          </a:xfrm>
          <a:prstGeom prst="line">
            <a:avLst/>
          </a:prstGeom>
          <a:noFill/>
          <a:ln w="9525" cap="flat" cmpd="sng" algn="ctr">
            <a:solidFill>
              <a:schemeClr val="tx1"/>
            </a:solidFill>
            <a:prstDash val="solid"/>
            <a:round/>
            <a:headEnd type="none" w="med" len="med"/>
            <a:tailEnd type="none" w="med" len="med"/>
          </a:ln>
          <a:effectLst/>
        </p:spPr>
      </p:cxnSp>
      <p:cxnSp>
        <p:nvCxnSpPr>
          <p:cNvPr id="123" name="直接连接符 122"/>
          <p:cNvCxnSpPr>
            <a:stCxn id="110" idx="1"/>
          </p:cNvCxnSpPr>
          <p:nvPr/>
        </p:nvCxnSpPr>
        <p:spPr bwMode="auto">
          <a:xfrm flipH="1" flipV="1">
            <a:off x="8942482" y="2757856"/>
            <a:ext cx="29878" cy="238859"/>
          </a:xfrm>
          <a:prstGeom prst="line">
            <a:avLst/>
          </a:prstGeom>
          <a:noFill/>
          <a:ln w="9525" cap="flat" cmpd="sng" algn="ctr">
            <a:solidFill>
              <a:schemeClr val="tx1"/>
            </a:solidFill>
            <a:prstDash val="solid"/>
            <a:round/>
            <a:headEnd type="none" w="med" len="med"/>
            <a:tailEnd type="none" w="med" len="med"/>
          </a:ln>
          <a:effectLst/>
        </p:spPr>
      </p:cxnSp>
      <p:cxnSp>
        <p:nvCxnSpPr>
          <p:cNvPr id="124" name="直接连接符 123"/>
          <p:cNvCxnSpPr>
            <a:stCxn id="109" idx="1"/>
            <a:endCxn id="125" idx="2"/>
          </p:cNvCxnSpPr>
          <p:nvPr/>
        </p:nvCxnSpPr>
        <p:spPr bwMode="auto">
          <a:xfrm flipH="1" flipV="1">
            <a:off x="8936301" y="2750566"/>
            <a:ext cx="1614072" cy="246149"/>
          </a:xfrm>
          <a:prstGeom prst="line">
            <a:avLst/>
          </a:prstGeom>
          <a:noFill/>
          <a:ln w="9525" cap="flat" cmpd="sng" algn="ctr">
            <a:solidFill>
              <a:schemeClr val="tx1"/>
            </a:solidFill>
            <a:prstDash val="solid"/>
            <a:round/>
            <a:headEnd type="none" w="med" len="med"/>
            <a:tailEnd type="none" w="med" len="med"/>
          </a:ln>
          <a:effectLst/>
        </p:spPr>
      </p:cxnSp>
      <p:sp>
        <p:nvSpPr>
          <p:cNvPr id="127" name="文本框 126"/>
          <p:cNvSpPr txBox="1"/>
          <p:nvPr/>
        </p:nvSpPr>
        <p:spPr>
          <a:xfrm>
            <a:off x="6514406" y="4905164"/>
            <a:ext cx="5162214" cy="307697"/>
          </a:xfrm>
          <a:prstGeom prst="rect">
            <a:avLst/>
          </a:prstGeom>
          <a:noFill/>
        </p:spPr>
        <p:txBody>
          <a:bodyPr wrap="square" rtlCol="0">
            <a:spAutoFit/>
          </a:bodyPr>
          <a:lstStyle/>
          <a:p>
            <a:pPr>
              <a:buNone/>
            </a:pPr>
            <a:r>
              <a:rPr lang="zh-CN" altLang="en-US" sz="1400" dirty="0">
                <a:ea typeface="方正兰亭黑简体" panose="02000000000000000000" pitchFamily="2" charset="-122"/>
              </a:rPr>
              <a:t>如开源的</a:t>
            </a:r>
            <a:r>
              <a:rPr lang="en-US" altLang="zh-CN" sz="1400" dirty="0" err="1">
                <a:ea typeface="方正兰亭黑简体" panose="02000000000000000000" pitchFamily="2" charset="-122"/>
              </a:rPr>
              <a:t>Mycat</a:t>
            </a:r>
            <a:r>
              <a:rPr lang="zh-CN" altLang="en-US" sz="1400" dirty="0">
                <a:ea typeface="方正兰亭黑简体" panose="02000000000000000000" pitchFamily="2" charset="-122"/>
              </a:rPr>
              <a:t>，</a:t>
            </a:r>
            <a:r>
              <a:rPr lang="en-US" altLang="zh-CN" sz="1400" dirty="0" err="1">
                <a:ea typeface="方正兰亭黑简体" panose="02000000000000000000" pitchFamily="2" charset="-122"/>
              </a:rPr>
              <a:t>Cobar</a:t>
            </a:r>
            <a:r>
              <a:rPr lang="zh-CN" altLang="en-US" sz="1400" dirty="0">
                <a:ea typeface="方正兰亭黑简体" panose="02000000000000000000" pitchFamily="2" charset="-122"/>
              </a:rPr>
              <a:t>，商用软件爱可生等</a:t>
            </a:r>
            <a:endParaRPr lang="en-US" sz="1400" dirty="0">
              <a:ea typeface="方正兰亭黑简体" panose="02000000000000000000" pitchFamily="2" charset="-122"/>
            </a:endParaRPr>
          </a:p>
        </p:txBody>
      </p:sp>
      <p:sp>
        <p:nvSpPr>
          <p:cNvPr id="128" name="文本框 127"/>
          <p:cNvSpPr txBox="1"/>
          <p:nvPr/>
        </p:nvSpPr>
        <p:spPr>
          <a:xfrm>
            <a:off x="6516000" y="5157192"/>
            <a:ext cx="5124616" cy="126188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ea typeface="方正兰亭黑简体" panose="02000000000000000000" pitchFamily="2" charset="-122"/>
              </a:rPr>
              <a:t>优势：</a:t>
            </a:r>
            <a:endParaRPr lang="en-US" altLang="zh-CN" sz="1400" dirty="0">
              <a:ea typeface="方正兰亭黑简体" panose="02000000000000000000" pitchFamily="2" charset="-122"/>
            </a:endParaRPr>
          </a:p>
          <a:p>
            <a:pPr marL="742950" lvl="1" indent="-285750">
              <a:buSzPct val="50000"/>
              <a:buFont typeface="Wingdings" panose="05000000000000000000" pitchFamily="2" charset="2"/>
              <a:buChar char="p"/>
            </a:pPr>
            <a:r>
              <a:rPr lang="zh-CN" altLang="en-US" sz="1200" dirty="0">
                <a:solidFill>
                  <a:prstClr val="black"/>
                </a:solidFill>
                <a:ea typeface="方正兰亭黑简体" panose="02000000000000000000" pitchFamily="2" charset="-122"/>
              </a:rPr>
              <a:t>应用</a:t>
            </a:r>
            <a:r>
              <a:rPr lang="en-US" altLang="zh-CN" sz="1200" dirty="0">
                <a:solidFill>
                  <a:prstClr val="black"/>
                </a:solidFill>
                <a:ea typeface="方正兰亭黑简体" panose="02000000000000000000" pitchFamily="2" charset="-122"/>
              </a:rPr>
              <a:t>0</a:t>
            </a:r>
            <a:r>
              <a:rPr lang="zh-CN" altLang="en-US" sz="1200" dirty="0">
                <a:solidFill>
                  <a:prstClr val="black"/>
                </a:solidFill>
                <a:ea typeface="方正兰亭黑简体" panose="02000000000000000000" pitchFamily="2" charset="-122"/>
              </a:rPr>
              <a:t>改动，与语言无关；</a:t>
            </a:r>
            <a:endParaRPr lang="en-US" altLang="zh-CN" sz="1200" dirty="0">
              <a:solidFill>
                <a:prstClr val="black"/>
              </a:solidFill>
              <a:ea typeface="方正兰亭黑简体" panose="02000000000000000000" pitchFamily="2" charset="-122"/>
            </a:endParaRPr>
          </a:p>
          <a:p>
            <a:pPr marL="742950" lvl="1" indent="-285750">
              <a:buSzPct val="50000"/>
              <a:buFont typeface="Wingdings" panose="05000000000000000000" pitchFamily="2" charset="2"/>
              <a:buChar char="p"/>
            </a:pPr>
            <a:r>
              <a:rPr lang="zh-CN" altLang="en-US" sz="1200" dirty="0">
                <a:solidFill>
                  <a:prstClr val="black"/>
                </a:solidFill>
                <a:ea typeface="方正兰亭黑简体" panose="02000000000000000000" pitchFamily="2" charset="-122"/>
              </a:rPr>
              <a:t>对应用完全透明地进行数据库扩展；</a:t>
            </a:r>
            <a:endParaRPr lang="en-US" altLang="zh-CN" sz="1200" dirty="0">
              <a:solidFill>
                <a:prstClr val="black"/>
              </a:solidFill>
              <a:ea typeface="方正兰亭黑简体" panose="02000000000000000000" pitchFamily="2" charset="-122"/>
            </a:endParaRPr>
          </a:p>
          <a:p>
            <a:pPr marL="742950" lvl="1" indent="-285750">
              <a:buSzPct val="50000"/>
              <a:buFont typeface="Wingdings" panose="05000000000000000000" pitchFamily="2" charset="2"/>
              <a:buChar char="p"/>
            </a:pPr>
            <a:r>
              <a:rPr lang="zh-CN" altLang="en-US" sz="1200" dirty="0">
                <a:solidFill>
                  <a:prstClr val="black"/>
                </a:solidFill>
                <a:ea typeface="方正兰亭黑简体" panose="02000000000000000000" pitchFamily="2" charset="-122"/>
              </a:rPr>
              <a:t>通过连接共享有效收敛连接数。</a:t>
            </a:r>
            <a:endParaRPr lang="en-US" altLang="zh-CN" sz="1200" dirty="0">
              <a:solidFill>
                <a:prstClr val="black"/>
              </a:solidFill>
              <a:ea typeface="方正兰亭黑简体" panose="02000000000000000000" pitchFamily="2" charset="-122"/>
            </a:endParaRPr>
          </a:p>
          <a:p>
            <a:pPr marL="285750" indent="-285750">
              <a:buFont typeface="Arial" panose="020B0604020202020204" pitchFamily="34" charset="0"/>
              <a:buChar char="•"/>
            </a:pPr>
            <a:r>
              <a:rPr lang="zh-CN" altLang="en-US" sz="1400" dirty="0">
                <a:ea typeface="方正兰亭黑简体" panose="02000000000000000000" pitchFamily="2" charset="-122"/>
              </a:rPr>
              <a:t>劣势：</a:t>
            </a:r>
            <a:endParaRPr lang="en-US" altLang="zh-CN" sz="1400" dirty="0">
              <a:ea typeface="方正兰亭黑简体" panose="02000000000000000000" pitchFamily="2" charset="-122"/>
            </a:endParaRPr>
          </a:p>
          <a:p>
            <a:pPr marL="742950" lvl="1" indent="-285750">
              <a:buSzPct val="50000"/>
              <a:buFont typeface="Wingdings" panose="05000000000000000000" pitchFamily="2" charset="2"/>
              <a:buChar char="p"/>
            </a:pPr>
            <a:r>
              <a:rPr lang="zh-CN" altLang="en-US" sz="1200" dirty="0">
                <a:solidFill>
                  <a:prstClr val="black"/>
                </a:solidFill>
                <a:ea typeface="方正兰亭黑简体" panose="02000000000000000000" pitchFamily="2" charset="-122"/>
              </a:rPr>
              <a:t>可能存在额外的时延</a:t>
            </a:r>
            <a:r>
              <a:rPr lang="en-US" altLang="zh-CN" sz="1200" dirty="0">
                <a:solidFill>
                  <a:prstClr val="black"/>
                </a:solidFill>
                <a:ea typeface="方正兰亭黑简体" panose="02000000000000000000" pitchFamily="2" charset="-122"/>
              </a:rPr>
              <a:t>(&lt;4%)</a:t>
            </a:r>
            <a:r>
              <a:rPr lang="zh-CN" altLang="en-US" sz="1200" dirty="0">
                <a:solidFill>
                  <a:prstClr val="black"/>
                </a:solidFill>
                <a:ea typeface="方正兰亭黑简体" panose="02000000000000000000" pitchFamily="2" charset="-122"/>
              </a:rPr>
              <a:t>。</a:t>
            </a:r>
            <a:endParaRPr lang="en-US" sz="1200" dirty="0">
              <a:solidFill>
                <a:prstClr val="black"/>
              </a:solidFill>
              <a:ea typeface="方正兰亭黑简体" panose="02000000000000000000" pitchFamily="2" charset="-122"/>
            </a:endParaRPr>
          </a:p>
        </p:txBody>
      </p:sp>
      <p:cxnSp>
        <p:nvCxnSpPr>
          <p:cNvPr id="129" name="直接连接符 128"/>
          <p:cNvCxnSpPr>
            <a:stCxn id="116" idx="4"/>
            <a:endCxn id="125" idx="0"/>
          </p:cNvCxnSpPr>
          <p:nvPr/>
        </p:nvCxnSpPr>
        <p:spPr bwMode="auto">
          <a:xfrm>
            <a:off x="7016488" y="2212770"/>
            <a:ext cx="1919813" cy="189310"/>
          </a:xfrm>
          <a:prstGeom prst="line">
            <a:avLst/>
          </a:prstGeom>
          <a:noFill/>
          <a:ln w="9525" cap="flat" cmpd="sng" algn="ctr">
            <a:solidFill>
              <a:schemeClr val="tx1"/>
            </a:solidFill>
            <a:prstDash val="solid"/>
            <a:round/>
            <a:headEnd type="none" w="med" len="med"/>
            <a:tailEnd type="none" w="med" len="med"/>
          </a:ln>
          <a:effectLst/>
        </p:spPr>
      </p:cxnSp>
      <p:cxnSp>
        <p:nvCxnSpPr>
          <p:cNvPr id="130" name="直接连接符 129"/>
          <p:cNvCxnSpPr>
            <a:stCxn id="79" idx="4"/>
            <a:endCxn id="125" idx="0"/>
          </p:cNvCxnSpPr>
          <p:nvPr/>
        </p:nvCxnSpPr>
        <p:spPr bwMode="auto">
          <a:xfrm>
            <a:off x="8249554" y="2215881"/>
            <a:ext cx="686747" cy="186199"/>
          </a:xfrm>
          <a:prstGeom prst="line">
            <a:avLst/>
          </a:prstGeom>
          <a:noFill/>
          <a:ln w="9525" cap="flat" cmpd="sng" algn="ctr">
            <a:solidFill>
              <a:schemeClr val="tx1"/>
            </a:solidFill>
            <a:prstDash val="solid"/>
            <a:round/>
            <a:headEnd type="none" w="med" len="med"/>
            <a:tailEnd type="none" w="med" len="med"/>
          </a:ln>
          <a:effectLst/>
        </p:spPr>
      </p:cxnSp>
      <p:sp>
        <p:nvSpPr>
          <p:cNvPr id="125" name="流程图: 终止 124"/>
          <p:cNvSpPr/>
          <p:nvPr/>
        </p:nvSpPr>
        <p:spPr bwMode="auto">
          <a:xfrm>
            <a:off x="7688398" y="2402080"/>
            <a:ext cx="2495806" cy="348486"/>
          </a:xfrm>
          <a:prstGeom prst="flowChartTerminator">
            <a:avLst/>
          </a:prstGeom>
          <a:solidFill>
            <a:srgbClr val="00B050"/>
          </a:solidFill>
          <a:ln w="9525"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noAutofit/>
          </a:bodyPr>
          <a:lstStyle/>
          <a:p>
            <a:pPr algn="ctr" defTabSz="914400" fontAlgn="base">
              <a:buClr>
                <a:srgbClr val="CC9900"/>
              </a:buClr>
            </a:pPr>
            <a:endParaRPr lang="en-US" sz="1800" dirty="0">
              <a:ea typeface="方正兰亭黑简体" panose="02000000000000000000" pitchFamily="2" charset="-122"/>
            </a:endParaRPr>
          </a:p>
        </p:txBody>
      </p:sp>
      <p:sp>
        <p:nvSpPr>
          <p:cNvPr id="131" name="流程图: 资料带 130"/>
          <p:cNvSpPr/>
          <p:nvPr/>
        </p:nvSpPr>
        <p:spPr bwMode="auto">
          <a:xfrm>
            <a:off x="6757242" y="2431420"/>
            <a:ext cx="644214" cy="312066"/>
          </a:xfrm>
          <a:prstGeom prst="flowChartPunchedTape">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defTabSz="914400" fontAlgn="base">
              <a:buClr>
                <a:srgbClr val="CC9900"/>
              </a:buClr>
            </a:pPr>
            <a:r>
              <a:rPr lang="zh-CN" altLang="en-US" sz="1050" dirty="0">
                <a:ea typeface="方正兰亭黑简体" panose="02000000000000000000" pitchFamily="2" charset="-122"/>
              </a:rPr>
              <a:t>数据分片</a:t>
            </a:r>
            <a:r>
              <a:rPr lang="en-US" altLang="zh-CN" sz="1050" dirty="0">
                <a:ea typeface="方正兰亭黑简体" panose="02000000000000000000" pitchFamily="2" charset="-122"/>
              </a:rPr>
              <a:t>1</a:t>
            </a:r>
            <a:endParaRPr lang="en-US" sz="1050" dirty="0">
              <a:ea typeface="方正兰亭黑简体" panose="02000000000000000000" pitchFamily="2" charset="-122"/>
            </a:endParaRPr>
          </a:p>
        </p:txBody>
      </p:sp>
      <p:sp>
        <p:nvSpPr>
          <p:cNvPr id="126" name="矩形 125"/>
          <p:cNvSpPr/>
          <p:nvPr/>
        </p:nvSpPr>
        <p:spPr>
          <a:xfrm>
            <a:off x="8065507" y="2417680"/>
            <a:ext cx="1800024" cy="307697"/>
          </a:xfrm>
          <a:prstGeom prst="rect">
            <a:avLst/>
          </a:prstGeom>
        </p:spPr>
        <p:txBody>
          <a:bodyPr wrap="none">
            <a:spAutoFit/>
          </a:bodyPr>
          <a:lstStyle/>
          <a:p>
            <a:pPr algn="ctr">
              <a:buNone/>
            </a:pPr>
            <a:r>
              <a:rPr lang="zh-CN" altLang="en-US" sz="1400" dirty="0">
                <a:solidFill>
                  <a:schemeClr val="bg1"/>
                </a:solidFill>
                <a:ea typeface="方正兰亭黑简体" panose="02000000000000000000" pitchFamily="2" charset="-122"/>
              </a:rPr>
              <a:t>分布式数据库中间件</a:t>
            </a:r>
            <a:endParaRPr lang="en-US" sz="1400" dirty="0">
              <a:solidFill>
                <a:schemeClr val="bg1"/>
              </a:solidFill>
              <a:ea typeface="方正兰亭黑简体" panose="02000000000000000000" pitchFamily="2" charset="-122"/>
            </a:endParaRPr>
          </a:p>
        </p:txBody>
      </p:sp>
      <p:sp>
        <p:nvSpPr>
          <p:cNvPr id="193" name="圆角矩形 192"/>
          <p:cNvSpPr/>
          <p:nvPr/>
        </p:nvSpPr>
        <p:spPr bwMode="auto">
          <a:xfrm>
            <a:off x="6858424" y="3840901"/>
            <a:ext cx="495026" cy="585572"/>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194" name="文本框 193"/>
          <p:cNvSpPr txBox="1"/>
          <p:nvPr/>
        </p:nvSpPr>
        <p:spPr>
          <a:xfrm>
            <a:off x="6816080" y="3849747"/>
            <a:ext cx="632428"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196" name="圆角矩形 195"/>
          <p:cNvSpPr/>
          <p:nvPr/>
        </p:nvSpPr>
        <p:spPr bwMode="auto">
          <a:xfrm>
            <a:off x="7576002" y="3849747"/>
            <a:ext cx="495026" cy="576726"/>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197" name="文本框 196"/>
          <p:cNvSpPr txBox="1"/>
          <p:nvPr/>
        </p:nvSpPr>
        <p:spPr>
          <a:xfrm>
            <a:off x="7524413" y="3857087"/>
            <a:ext cx="665535"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199" name="圆角矩形 198"/>
          <p:cNvSpPr/>
          <p:nvPr/>
        </p:nvSpPr>
        <p:spPr bwMode="auto">
          <a:xfrm>
            <a:off x="8440098" y="3833705"/>
            <a:ext cx="495026" cy="576726"/>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200" name="文本框 199"/>
          <p:cNvSpPr txBox="1"/>
          <p:nvPr/>
        </p:nvSpPr>
        <p:spPr>
          <a:xfrm>
            <a:off x="8381368" y="3833705"/>
            <a:ext cx="618712"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202" name="圆角矩形 201"/>
          <p:cNvSpPr/>
          <p:nvPr/>
        </p:nvSpPr>
        <p:spPr bwMode="auto">
          <a:xfrm>
            <a:off x="9088170" y="3841045"/>
            <a:ext cx="495026" cy="569386"/>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203" name="文本框 202"/>
          <p:cNvSpPr txBox="1"/>
          <p:nvPr/>
        </p:nvSpPr>
        <p:spPr>
          <a:xfrm>
            <a:off x="9045826" y="3833711"/>
            <a:ext cx="649950"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205" name="圆角矩形 204"/>
          <p:cNvSpPr/>
          <p:nvPr/>
        </p:nvSpPr>
        <p:spPr bwMode="auto">
          <a:xfrm>
            <a:off x="9990772" y="3833705"/>
            <a:ext cx="495026" cy="576726"/>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206" name="文本框 205"/>
          <p:cNvSpPr txBox="1"/>
          <p:nvPr/>
        </p:nvSpPr>
        <p:spPr>
          <a:xfrm>
            <a:off x="9913592" y="3833711"/>
            <a:ext cx="666946"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
        <p:nvSpPr>
          <p:cNvPr id="208" name="圆角矩形 207"/>
          <p:cNvSpPr/>
          <p:nvPr/>
        </p:nvSpPr>
        <p:spPr bwMode="auto">
          <a:xfrm>
            <a:off x="10674848" y="3841045"/>
            <a:ext cx="495026" cy="569386"/>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sz="1400">
              <a:solidFill>
                <a:schemeClr val="bg1"/>
              </a:solidFill>
              <a:ea typeface="方正兰亭黑简体" panose="02000000000000000000" pitchFamily="2" charset="-122"/>
            </a:endParaRPr>
          </a:p>
        </p:txBody>
      </p:sp>
      <p:sp>
        <p:nvSpPr>
          <p:cNvPr id="209" name="文本框 208"/>
          <p:cNvSpPr txBox="1"/>
          <p:nvPr/>
        </p:nvSpPr>
        <p:spPr>
          <a:xfrm>
            <a:off x="10632504" y="3833709"/>
            <a:ext cx="645948" cy="523220"/>
          </a:xfrm>
          <a:prstGeom prst="rect">
            <a:avLst/>
          </a:prstGeom>
          <a:noFill/>
        </p:spPr>
        <p:txBody>
          <a:bodyPr wrap="square" rtlCol="0">
            <a:spAutoFit/>
          </a:bodyPr>
          <a:lstStyle/>
          <a:p>
            <a:pPr algn="ctr">
              <a:buNone/>
            </a:pPr>
            <a:r>
              <a:rPr lang="en-US" sz="1400" dirty="0">
                <a:solidFill>
                  <a:schemeClr val="bg1"/>
                </a:solidFill>
                <a:ea typeface="方正兰亭黑简体" panose="02000000000000000000" pitchFamily="2" charset="-122"/>
              </a:rPr>
              <a:t>Meg</a:t>
            </a:r>
            <a:endParaRPr lang="en-US" sz="1400" dirty="0">
              <a:solidFill>
                <a:schemeClr val="bg1"/>
              </a:solidFill>
              <a:ea typeface="方正兰亭黑简体" panose="02000000000000000000" pitchFamily="2" charset="-122"/>
            </a:endParaRPr>
          </a:p>
          <a:p>
            <a:pPr algn="ctr">
              <a:buNone/>
            </a:pPr>
            <a:r>
              <a:rPr lang="en-US" sz="1400" dirty="0">
                <a:solidFill>
                  <a:schemeClr val="bg1"/>
                </a:solidFill>
                <a:ea typeface="方正兰亭黑简体" panose="02000000000000000000" pitchFamily="2" charset="-122"/>
              </a:rPr>
              <a:t>Slave</a:t>
            </a:r>
            <a:endParaRPr lang="en-US" sz="1400" dirty="0">
              <a:solidFill>
                <a:schemeClr val="bg1"/>
              </a:solidFill>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00000"/>
              </a:lnSpc>
            </a:pPr>
            <a:r>
              <a:rPr lang="en-US" altLang="zh-CN" dirty="0">
                <a:latin typeface="+mn-lt"/>
                <a:cs typeface="Huawei Sans" panose="020C0503030203020204" pitchFamily="34" charset="0"/>
              </a:rPr>
              <a:t>DDM</a:t>
            </a:r>
            <a:r>
              <a:rPr lang="zh-CN" altLang="en-US" dirty="0">
                <a:latin typeface="+mn-lt"/>
              </a:rPr>
              <a:t>关键</a:t>
            </a:r>
            <a:r>
              <a:rPr lang="zh-CN" altLang="en-US" dirty="0" smtClean="0">
                <a:latin typeface="+mn-lt"/>
              </a:rPr>
              <a:t>特性 </a:t>
            </a:r>
            <a:r>
              <a:rPr lang="en-US" altLang="zh-CN" dirty="0" smtClean="0">
                <a:latin typeface="+mn-lt"/>
                <a:cs typeface="Huawei Sans" panose="020C0503030203020204" pitchFamily="34" charset="0"/>
              </a:rPr>
              <a:t>-</a:t>
            </a:r>
            <a:r>
              <a:rPr lang="en-US" altLang="zh-CN" dirty="0" smtClean="0">
                <a:latin typeface="+mn-lt"/>
              </a:rPr>
              <a:t> </a:t>
            </a:r>
            <a:r>
              <a:rPr lang="zh-CN" altLang="en-US" dirty="0" smtClean="0">
                <a:latin typeface="+mn-lt"/>
              </a:rPr>
              <a:t>读写</a:t>
            </a:r>
            <a:r>
              <a:rPr lang="zh-CN" altLang="en-US" dirty="0">
                <a:latin typeface="+mn-lt"/>
              </a:rPr>
              <a:t>分离</a:t>
            </a:r>
            <a:endParaRPr lang="en-US" altLang="zh-CN" dirty="0">
              <a:latin typeface="+mn-lt"/>
            </a:endParaRPr>
          </a:p>
        </p:txBody>
      </p:sp>
      <p:sp>
        <p:nvSpPr>
          <p:cNvPr id="5" name="矩形 4"/>
          <p:cNvSpPr/>
          <p:nvPr/>
        </p:nvSpPr>
        <p:spPr>
          <a:xfrm>
            <a:off x="419873" y="4878532"/>
            <a:ext cx="6383427" cy="1430788"/>
          </a:xfrm>
          <a:prstGeom prst="rect">
            <a:avLst/>
          </a:prstGeom>
        </p:spPr>
        <p:txBody>
          <a:bodyPr wrap="square">
            <a:spAutoFit/>
          </a:bodyPr>
          <a:lstStyle/>
          <a:p>
            <a:pPr marL="285750" indent="-285750">
              <a:lnSpc>
                <a:spcPct val="150000"/>
              </a:lnSpc>
              <a:buSzPct val="50000"/>
              <a:buFont typeface="Wingdings" panose="05000000000000000000" pitchFamily="2" charset="2"/>
              <a:buChar char="l"/>
            </a:pPr>
            <a:r>
              <a:rPr lang="zh-CN" altLang="en-US" sz="1600" dirty="0">
                <a:solidFill>
                  <a:srgbClr val="000000"/>
                </a:solidFill>
                <a:ea typeface="方正兰亭黑简体" panose="02000000000000000000" pitchFamily="2" charset="-122"/>
                <a:sym typeface="Arial" panose="020B0604020202020204" pitchFamily="34" charset="0"/>
              </a:rPr>
              <a:t>由应用自己控制读写</a:t>
            </a:r>
            <a:r>
              <a:rPr lang="zh-CN" altLang="en-US" sz="1600" dirty="0" smtClean="0">
                <a:solidFill>
                  <a:srgbClr val="000000"/>
                </a:solidFill>
                <a:ea typeface="方正兰亭黑简体" panose="02000000000000000000" pitchFamily="2" charset="-122"/>
                <a:sym typeface="Arial" panose="020B0604020202020204" pitchFamily="34" charset="0"/>
              </a:rPr>
              <a:t>分离：</a:t>
            </a:r>
            <a:endParaRPr lang="en-US" altLang="zh-CN" sz="1600" dirty="0" smtClean="0">
              <a:solidFill>
                <a:srgbClr val="000000"/>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smtClean="0">
                <a:solidFill>
                  <a:prstClr val="black"/>
                </a:solidFill>
                <a:ea typeface="方正兰亭黑简体" panose="02000000000000000000" pitchFamily="2" charset="-122"/>
                <a:sym typeface="Arial" panose="020B0604020202020204" pitchFamily="34" charset="0"/>
              </a:rPr>
              <a:t>在</a:t>
            </a:r>
            <a:r>
              <a:rPr lang="zh-CN" altLang="en-US" sz="1400" dirty="0">
                <a:solidFill>
                  <a:prstClr val="black"/>
                </a:solidFill>
                <a:ea typeface="方正兰亭黑简体" panose="02000000000000000000" pitchFamily="2" charset="-122"/>
                <a:sym typeface="Arial" panose="020B0604020202020204" pitchFamily="34" charset="0"/>
              </a:rPr>
              <a:t>客户端中配置所有</a:t>
            </a:r>
            <a:r>
              <a:rPr lang="en-US" altLang="zh-CN" sz="1400" dirty="0">
                <a:solidFill>
                  <a:prstClr val="black"/>
                </a:solidFill>
                <a:ea typeface="方正兰亭黑简体" panose="02000000000000000000" pitchFamily="2" charset="-122"/>
                <a:sym typeface="Arial" panose="020B0604020202020204" pitchFamily="34" charset="0"/>
              </a:rPr>
              <a:t>DB</a:t>
            </a:r>
            <a:r>
              <a:rPr lang="zh-CN" altLang="en-US" sz="1400" dirty="0">
                <a:solidFill>
                  <a:prstClr val="black"/>
                </a:solidFill>
                <a:ea typeface="方正兰亭黑简体" panose="02000000000000000000" pitchFamily="2" charset="-122"/>
                <a:sym typeface="Arial" panose="020B0604020202020204" pitchFamily="34" charset="0"/>
              </a:rPr>
              <a:t>信息，并实现读写</a:t>
            </a:r>
            <a:r>
              <a:rPr lang="zh-CN" altLang="en-US" sz="1400" dirty="0" smtClean="0">
                <a:solidFill>
                  <a:prstClr val="black"/>
                </a:solidFill>
                <a:ea typeface="方正兰亭黑简体" panose="02000000000000000000" pitchFamily="2" charset="-122"/>
                <a:sym typeface="Arial" panose="020B0604020202020204" pitchFamily="34" charset="0"/>
              </a:rPr>
              <a:t>分离；</a:t>
            </a:r>
            <a:endParaRPr lang="en-US" altLang="zh-CN" sz="1400" dirty="0" smtClean="0">
              <a:solidFill>
                <a:prstClr val="black"/>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en-US" altLang="zh-CN" sz="1400" dirty="0" smtClean="0">
                <a:solidFill>
                  <a:prstClr val="black"/>
                </a:solidFill>
                <a:ea typeface="方正兰亭黑简体" panose="02000000000000000000" pitchFamily="2" charset="-122"/>
                <a:sym typeface="Arial" panose="020B0604020202020204" pitchFamily="34" charset="0"/>
              </a:rPr>
              <a:t>DB</a:t>
            </a:r>
            <a:r>
              <a:rPr lang="zh-CN" altLang="en-US" sz="1400" dirty="0">
                <a:solidFill>
                  <a:prstClr val="black"/>
                </a:solidFill>
                <a:ea typeface="方正兰亭黑简体" panose="02000000000000000000" pitchFamily="2" charset="-122"/>
                <a:sym typeface="Arial" panose="020B0604020202020204" pitchFamily="34" charset="0"/>
              </a:rPr>
              <a:t>调整需要同步修改</a:t>
            </a:r>
            <a:r>
              <a:rPr lang="zh-CN" altLang="en-US" sz="1400" dirty="0" smtClean="0">
                <a:solidFill>
                  <a:prstClr val="black"/>
                </a:solidFill>
                <a:ea typeface="方正兰亭黑简体" panose="02000000000000000000" pitchFamily="2" charset="-122"/>
                <a:sym typeface="Arial" panose="020B0604020202020204" pitchFamily="34" charset="0"/>
              </a:rPr>
              <a:t>应用；</a:t>
            </a:r>
            <a:endParaRPr lang="en-US" altLang="zh-CN" sz="1400" dirty="0" smtClean="0">
              <a:solidFill>
                <a:prstClr val="black"/>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en-US" altLang="zh-CN" sz="1400" dirty="0" smtClean="0">
                <a:solidFill>
                  <a:prstClr val="black"/>
                </a:solidFill>
                <a:ea typeface="方正兰亭黑简体" panose="02000000000000000000" pitchFamily="2" charset="-122"/>
                <a:sym typeface="Arial" panose="020B0604020202020204" pitchFamily="34" charset="0"/>
              </a:rPr>
              <a:t>DB</a:t>
            </a:r>
            <a:r>
              <a:rPr lang="zh-CN" altLang="en-US" sz="1400" dirty="0">
                <a:solidFill>
                  <a:prstClr val="black"/>
                </a:solidFill>
                <a:ea typeface="方正兰亭黑简体" panose="02000000000000000000" pitchFamily="2" charset="-122"/>
                <a:sym typeface="Arial" panose="020B0604020202020204" pitchFamily="34" charset="0"/>
              </a:rPr>
              <a:t>故障需要修改应用，运维跟开发需同步调整</a:t>
            </a:r>
            <a:r>
              <a:rPr lang="zh-CN" altLang="en-US" sz="1400" dirty="0" smtClean="0">
                <a:solidFill>
                  <a:prstClr val="black"/>
                </a:solidFill>
                <a:ea typeface="方正兰亭黑简体" panose="02000000000000000000" pitchFamily="2" charset="-122"/>
                <a:sym typeface="Arial" panose="020B0604020202020204" pitchFamily="34" charset="0"/>
              </a:rPr>
              <a:t>配置。</a:t>
            </a:r>
            <a:endParaRPr lang="zh-CN" altLang="en-US" sz="1200" dirty="0">
              <a:solidFill>
                <a:prstClr val="black"/>
              </a:solidFill>
              <a:ea typeface="方正兰亭黑简体" panose="02000000000000000000" pitchFamily="2" charset="-122"/>
              <a:sym typeface="Arial" panose="020B0604020202020204" pitchFamily="34" charset="0"/>
            </a:endParaRPr>
          </a:p>
        </p:txBody>
      </p:sp>
      <p:sp>
        <p:nvSpPr>
          <p:cNvPr id="320" name="矩形 319"/>
          <p:cNvSpPr/>
          <p:nvPr/>
        </p:nvSpPr>
        <p:spPr bwMode="auto">
          <a:xfrm>
            <a:off x="537147" y="1574292"/>
            <a:ext cx="5208553" cy="3214643"/>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16" tIns="45708" rIns="91416" bIns="45708" numCol="1" rtlCol="0" anchor="t" anchorCtr="0" compatLnSpc="1"/>
          <a:lstStyle/>
          <a:p>
            <a:endParaRPr lang="en-US">
              <a:solidFill>
                <a:prstClr val="black"/>
              </a:solidFill>
              <a:ea typeface="方正兰亭黑简体" panose="02000000000000000000" pitchFamily="2" charset="-122"/>
            </a:endParaRPr>
          </a:p>
        </p:txBody>
      </p:sp>
      <p:sp>
        <p:nvSpPr>
          <p:cNvPr id="4" name="文本框 3"/>
          <p:cNvSpPr txBox="1"/>
          <p:nvPr/>
        </p:nvSpPr>
        <p:spPr>
          <a:xfrm>
            <a:off x="525174" y="1267494"/>
            <a:ext cx="5244473" cy="338554"/>
          </a:xfrm>
          <a:prstGeom prst="rect">
            <a:avLst/>
          </a:prstGeom>
          <a:solidFill>
            <a:srgbClr val="00B0F0"/>
          </a:solidFill>
        </p:spPr>
        <p:txBody>
          <a:bodyPr wrap="square" rtlCol="0">
            <a:spAutoFit/>
          </a:bodyPr>
          <a:lstStyle>
            <a:defPPr>
              <a:defRPr lang="zh-CN"/>
            </a:defPPr>
            <a:lvl1pPr algn="ctr">
              <a:buNone/>
              <a:defRPr b="0">
                <a:solidFill>
                  <a:prstClr val="white"/>
                </a:solidFill>
                <a:latin typeface="Calibri" panose="020F0502020204030204"/>
              </a:defRPr>
            </a:lvl1pPr>
          </a:lstStyle>
          <a:p>
            <a:r>
              <a:rPr lang="en-US" altLang="zh-CN" sz="1600" dirty="0">
                <a:latin typeface="+mn-lt"/>
                <a:ea typeface="方正兰亭黑简体" panose="02000000000000000000" pitchFamily="2" charset="-122"/>
              </a:rPr>
              <a:t>Before</a:t>
            </a:r>
            <a:endParaRPr lang="en-US" sz="1600" dirty="0">
              <a:latin typeface="+mn-lt"/>
              <a:ea typeface="方正兰亭黑简体" panose="02000000000000000000" pitchFamily="2" charset="-122"/>
            </a:endParaRPr>
          </a:p>
        </p:txBody>
      </p:sp>
      <p:sp>
        <p:nvSpPr>
          <p:cNvPr id="234" name="圆角矩形 233"/>
          <p:cNvSpPr/>
          <p:nvPr/>
        </p:nvSpPr>
        <p:spPr>
          <a:xfrm>
            <a:off x="2509134" y="1808163"/>
            <a:ext cx="1472194" cy="484798"/>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ea typeface="方正兰亭黑简体" panose="02000000000000000000" pitchFamily="2" charset="-122"/>
              </a:rPr>
              <a:t>App</a:t>
            </a:r>
            <a:endParaRPr lang="en-US" altLang="zh-CN" sz="1600" noProof="1">
              <a:ea typeface="方正兰亭黑简体" panose="02000000000000000000" pitchFamily="2" charset="-122"/>
            </a:endParaRPr>
          </a:p>
        </p:txBody>
      </p:sp>
      <p:sp>
        <p:nvSpPr>
          <p:cNvPr id="235" name="圆角矩形 234"/>
          <p:cNvSpPr/>
          <p:nvPr/>
        </p:nvSpPr>
        <p:spPr>
          <a:xfrm>
            <a:off x="2558653" y="3716338"/>
            <a:ext cx="1372415" cy="649119"/>
          </a:xfrm>
          <a:prstGeom prst="roundRect">
            <a:avLst/>
          </a:prstGeom>
          <a:solidFill>
            <a:srgbClr val="00B050"/>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db_master</a:t>
            </a:r>
            <a:endParaRPr lang="en-US" altLang="zh-CN" sz="1600" noProof="1">
              <a:solidFill>
                <a:schemeClr val="bg1"/>
              </a:solidFill>
              <a:ea typeface="方正兰亭黑简体" panose="02000000000000000000" pitchFamily="2" charset="-122"/>
            </a:endParaRPr>
          </a:p>
        </p:txBody>
      </p:sp>
      <p:sp>
        <p:nvSpPr>
          <p:cNvPr id="236" name="圆角矩形 235"/>
          <p:cNvSpPr/>
          <p:nvPr/>
        </p:nvSpPr>
        <p:spPr>
          <a:xfrm>
            <a:off x="4288536" y="3722940"/>
            <a:ext cx="1363236" cy="647531"/>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dirty="0">
                <a:solidFill>
                  <a:schemeClr val="bg1"/>
                </a:solidFill>
                <a:ea typeface="方正兰亭黑简体" panose="02000000000000000000" pitchFamily="2" charset="-122"/>
                <a:sym typeface="Arial" panose="020B0604020202020204" pitchFamily="34" charset="0"/>
              </a:rPr>
              <a:t>db_slave1</a:t>
            </a:r>
            <a:endParaRPr lang="en-US" altLang="zh-CN" sz="1600" dirty="0">
              <a:solidFill>
                <a:schemeClr val="bg1"/>
              </a:solidFill>
              <a:ea typeface="方正兰亭黑简体" panose="02000000000000000000" pitchFamily="2" charset="-122"/>
            </a:endParaRPr>
          </a:p>
        </p:txBody>
      </p:sp>
      <p:cxnSp>
        <p:nvCxnSpPr>
          <p:cNvPr id="237" name="直接箭头连接符 236"/>
          <p:cNvCxnSpPr>
            <a:stCxn id="234" idx="2"/>
            <a:endCxn id="236" idx="0"/>
          </p:cNvCxnSpPr>
          <p:nvPr/>
        </p:nvCxnSpPr>
        <p:spPr>
          <a:xfrm>
            <a:off x="3245231" y="2292961"/>
            <a:ext cx="1724923" cy="1429979"/>
          </a:xfrm>
          <a:prstGeom prst="straightConnector1">
            <a:avLst/>
          </a:prstGeom>
          <a:ln w="127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a:stCxn id="234" idx="2"/>
            <a:endCxn id="235" idx="0"/>
          </p:cNvCxnSpPr>
          <p:nvPr/>
        </p:nvCxnSpPr>
        <p:spPr>
          <a:xfrm flipH="1">
            <a:off x="3244861" y="2292961"/>
            <a:ext cx="370" cy="1423377"/>
          </a:xfrm>
          <a:prstGeom prst="straightConnector1">
            <a:avLst/>
          </a:prstGeom>
          <a:ln w="127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9" name="直接箭头连接符 238"/>
          <p:cNvCxnSpPr>
            <a:stCxn id="235" idx="3"/>
            <a:endCxn id="236" idx="1"/>
          </p:cNvCxnSpPr>
          <p:nvPr/>
        </p:nvCxnSpPr>
        <p:spPr>
          <a:xfrm>
            <a:off x="3931068" y="4040898"/>
            <a:ext cx="357468" cy="5808"/>
          </a:xfrm>
          <a:prstGeom prst="straightConnector1">
            <a:avLst/>
          </a:prstGeom>
          <a:ln w="127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40" name="文本框 13"/>
          <p:cNvSpPr txBox="1">
            <a:spLocks noChangeArrowheads="1"/>
          </p:cNvSpPr>
          <p:nvPr/>
        </p:nvSpPr>
        <p:spPr bwMode="auto">
          <a:xfrm>
            <a:off x="2785035" y="4089089"/>
            <a:ext cx="1086923" cy="27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zh-CN" altLang="zh-CN" sz="1200">
                <a:solidFill>
                  <a:prstClr val="white"/>
                </a:solidFill>
                <a:latin typeface="+mn-lt"/>
                <a:ea typeface="方正兰亭黑简体" panose="02000000000000000000" pitchFamily="2" charset="-122"/>
              </a:rPr>
              <a:t>主从同步</a:t>
            </a:r>
            <a:endParaRPr lang="zh-CN" altLang="zh-CN" sz="1200">
              <a:solidFill>
                <a:prstClr val="white"/>
              </a:solidFill>
              <a:latin typeface="+mn-lt"/>
              <a:ea typeface="方正兰亭黑简体" panose="02000000000000000000" pitchFamily="2" charset="-122"/>
            </a:endParaRPr>
          </a:p>
        </p:txBody>
      </p:sp>
      <p:sp>
        <p:nvSpPr>
          <p:cNvPr id="6" name="文本框 5"/>
          <p:cNvSpPr txBox="1"/>
          <p:nvPr/>
        </p:nvSpPr>
        <p:spPr>
          <a:xfrm>
            <a:off x="3749028" y="4333082"/>
            <a:ext cx="1290111"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ea typeface="方正兰亭黑简体" panose="02000000000000000000" pitchFamily="2" charset="-122"/>
              </a:rPr>
              <a:t>主从同步</a:t>
            </a:r>
            <a:endParaRPr lang="en-US" sz="1400" dirty="0" err="1">
              <a:solidFill>
                <a:prstClr val="black"/>
              </a:solidFill>
              <a:ea typeface="方正兰亭黑简体" panose="02000000000000000000" pitchFamily="2" charset="-122"/>
            </a:endParaRPr>
          </a:p>
        </p:txBody>
      </p:sp>
      <p:sp>
        <p:nvSpPr>
          <p:cNvPr id="7" name="文本框 6"/>
          <p:cNvSpPr txBox="1"/>
          <p:nvPr/>
        </p:nvSpPr>
        <p:spPr>
          <a:xfrm>
            <a:off x="2161955" y="2687320"/>
            <a:ext cx="292787"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ea typeface="方正兰亭黑简体" panose="02000000000000000000" pitchFamily="2" charset="-122"/>
              </a:rPr>
              <a:t>读</a:t>
            </a:r>
            <a:endParaRPr lang="en-US" sz="1400" dirty="0" err="1">
              <a:solidFill>
                <a:prstClr val="black"/>
              </a:solidFill>
              <a:ea typeface="方正兰亭黑简体" panose="02000000000000000000" pitchFamily="2" charset="-122"/>
            </a:endParaRPr>
          </a:p>
        </p:txBody>
      </p:sp>
      <p:sp>
        <p:nvSpPr>
          <p:cNvPr id="241" name="文本框 240"/>
          <p:cNvSpPr txBox="1"/>
          <p:nvPr/>
        </p:nvSpPr>
        <p:spPr>
          <a:xfrm>
            <a:off x="3851057" y="2672339"/>
            <a:ext cx="292787"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ea typeface="方正兰亭黑简体" panose="02000000000000000000" pitchFamily="2" charset="-122"/>
              </a:rPr>
              <a:t>读</a:t>
            </a:r>
            <a:endParaRPr lang="en-US" sz="1400" dirty="0" err="1">
              <a:solidFill>
                <a:prstClr val="black"/>
              </a:solidFill>
              <a:ea typeface="方正兰亭黑简体" panose="02000000000000000000" pitchFamily="2" charset="-122"/>
            </a:endParaRPr>
          </a:p>
        </p:txBody>
      </p:sp>
      <p:sp>
        <p:nvSpPr>
          <p:cNvPr id="285" name="圆角矩形 284"/>
          <p:cNvSpPr/>
          <p:nvPr/>
        </p:nvSpPr>
        <p:spPr>
          <a:xfrm>
            <a:off x="641954" y="3727511"/>
            <a:ext cx="1426922" cy="647531"/>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dirty="0">
                <a:solidFill>
                  <a:schemeClr val="bg1"/>
                </a:solidFill>
                <a:ea typeface="方正兰亭黑简体" panose="02000000000000000000" pitchFamily="2" charset="-122"/>
                <a:sym typeface="Arial" panose="020B0604020202020204" pitchFamily="34" charset="0"/>
              </a:rPr>
              <a:t>db_slave1</a:t>
            </a:r>
            <a:endParaRPr lang="en-US" altLang="zh-CN" sz="1600" dirty="0">
              <a:solidFill>
                <a:schemeClr val="bg1"/>
              </a:solidFill>
              <a:ea typeface="方正兰亭黑简体" panose="02000000000000000000" pitchFamily="2" charset="-122"/>
            </a:endParaRPr>
          </a:p>
        </p:txBody>
      </p:sp>
      <p:cxnSp>
        <p:nvCxnSpPr>
          <p:cNvPr id="286" name="直接箭头连接符 285"/>
          <p:cNvCxnSpPr>
            <a:stCxn id="234" idx="2"/>
            <a:endCxn id="285" idx="0"/>
          </p:cNvCxnSpPr>
          <p:nvPr/>
        </p:nvCxnSpPr>
        <p:spPr>
          <a:xfrm flipH="1">
            <a:off x="1355415" y="2292961"/>
            <a:ext cx="1889816" cy="1434550"/>
          </a:xfrm>
          <a:prstGeom prst="straightConnector1">
            <a:avLst/>
          </a:prstGeom>
          <a:ln w="127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1" name="直接箭头连接符 290"/>
          <p:cNvCxnSpPr>
            <a:stCxn id="235" idx="1"/>
          </p:cNvCxnSpPr>
          <p:nvPr/>
        </p:nvCxnSpPr>
        <p:spPr>
          <a:xfrm flipH="1">
            <a:off x="2097787" y="4040898"/>
            <a:ext cx="460866" cy="0"/>
          </a:xfrm>
          <a:prstGeom prst="straightConnector1">
            <a:avLst/>
          </a:prstGeom>
          <a:ln w="127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93" name="文本框 292"/>
          <p:cNvSpPr txBox="1"/>
          <p:nvPr/>
        </p:nvSpPr>
        <p:spPr>
          <a:xfrm>
            <a:off x="1860651" y="4345668"/>
            <a:ext cx="1290111"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ea typeface="方正兰亭黑简体" panose="02000000000000000000" pitchFamily="2" charset="-122"/>
              </a:rPr>
              <a:t>主从同步</a:t>
            </a:r>
            <a:endParaRPr lang="en-US" sz="1400" dirty="0" err="1">
              <a:solidFill>
                <a:prstClr val="black"/>
              </a:solidFill>
              <a:ea typeface="方正兰亭黑简体" panose="02000000000000000000" pitchFamily="2" charset="-122"/>
            </a:endParaRPr>
          </a:p>
        </p:txBody>
      </p:sp>
      <p:sp>
        <p:nvSpPr>
          <p:cNvPr id="296" name="文本框 295"/>
          <p:cNvSpPr txBox="1"/>
          <p:nvPr/>
        </p:nvSpPr>
        <p:spPr>
          <a:xfrm>
            <a:off x="2921016" y="2675591"/>
            <a:ext cx="292787"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ea typeface="方正兰亭黑简体" panose="02000000000000000000" pitchFamily="2" charset="-122"/>
              </a:rPr>
              <a:t>写</a:t>
            </a:r>
            <a:endParaRPr lang="en-US" sz="1400" dirty="0" err="1">
              <a:solidFill>
                <a:prstClr val="black"/>
              </a:solidFill>
              <a:ea typeface="方正兰亭黑简体" panose="02000000000000000000" pitchFamily="2" charset="-122"/>
            </a:endParaRPr>
          </a:p>
        </p:txBody>
      </p:sp>
      <p:sp>
        <p:nvSpPr>
          <p:cNvPr id="321" name="矩形 320"/>
          <p:cNvSpPr/>
          <p:nvPr/>
        </p:nvSpPr>
        <p:spPr bwMode="auto">
          <a:xfrm>
            <a:off x="6366814" y="1494305"/>
            <a:ext cx="5042830" cy="3292076"/>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16" tIns="45708" rIns="91416" bIns="45708" numCol="1" rtlCol="0" anchor="t" anchorCtr="0" compatLnSpc="1"/>
          <a:lstStyle/>
          <a:p>
            <a:endParaRPr lang="en-US">
              <a:solidFill>
                <a:prstClr val="black"/>
              </a:solidFill>
              <a:ea typeface="方正兰亭黑简体" panose="02000000000000000000" pitchFamily="2" charset="-122"/>
            </a:endParaRPr>
          </a:p>
        </p:txBody>
      </p:sp>
      <p:sp>
        <p:nvSpPr>
          <p:cNvPr id="232" name="文本框 231"/>
          <p:cNvSpPr txBox="1"/>
          <p:nvPr/>
        </p:nvSpPr>
        <p:spPr>
          <a:xfrm>
            <a:off x="6349425" y="1254242"/>
            <a:ext cx="5077608" cy="338554"/>
          </a:xfrm>
          <a:prstGeom prst="rect">
            <a:avLst/>
          </a:prstGeom>
          <a:solidFill>
            <a:srgbClr val="00B0F0"/>
          </a:solidFill>
        </p:spPr>
        <p:txBody>
          <a:bodyPr wrap="square" rtlCol="0">
            <a:spAutoFit/>
          </a:bodyPr>
          <a:lstStyle>
            <a:defPPr>
              <a:defRPr lang="zh-CN"/>
            </a:defPPr>
            <a:lvl1pPr algn="ctr">
              <a:buNone/>
              <a:defRPr b="0">
                <a:solidFill>
                  <a:prstClr val="white"/>
                </a:solidFill>
                <a:latin typeface="Calibri" panose="020F0502020204030204"/>
              </a:defRPr>
            </a:lvl1pPr>
          </a:lstStyle>
          <a:p>
            <a:r>
              <a:rPr lang="en-US" altLang="zh-CN" sz="1600" dirty="0">
                <a:latin typeface="+mn-lt"/>
                <a:ea typeface="方正兰亭黑简体" panose="02000000000000000000" pitchFamily="2" charset="-122"/>
              </a:rPr>
              <a:t>After</a:t>
            </a:r>
            <a:endParaRPr lang="en-US" sz="1600" dirty="0">
              <a:latin typeface="+mn-lt"/>
              <a:ea typeface="方正兰亭黑简体" panose="02000000000000000000" pitchFamily="2" charset="-122"/>
            </a:endParaRPr>
          </a:p>
        </p:txBody>
      </p:sp>
      <p:sp>
        <p:nvSpPr>
          <p:cNvPr id="297" name="圆角矩形 296"/>
          <p:cNvSpPr/>
          <p:nvPr/>
        </p:nvSpPr>
        <p:spPr>
          <a:xfrm>
            <a:off x="8143942" y="1811503"/>
            <a:ext cx="1425353" cy="481458"/>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ea typeface="方正兰亭黑简体" panose="02000000000000000000" pitchFamily="2" charset="-122"/>
              </a:rPr>
              <a:t>App</a:t>
            </a:r>
            <a:endParaRPr lang="en-US" altLang="zh-CN" sz="1600" noProof="1">
              <a:ea typeface="方正兰亭黑简体" panose="02000000000000000000" pitchFamily="2" charset="-122"/>
            </a:endParaRPr>
          </a:p>
        </p:txBody>
      </p:sp>
      <p:sp>
        <p:nvSpPr>
          <p:cNvPr id="298" name="圆角矩形 297"/>
          <p:cNvSpPr/>
          <p:nvPr/>
        </p:nvSpPr>
        <p:spPr>
          <a:xfrm>
            <a:off x="8125835" y="3727510"/>
            <a:ext cx="1451625" cy="647531"/>
          </a:xfrm>
          <a:prstGeom prst="roundRect">
            <a:avLst/>
          </a:prstGeom>
          <a:solidFill>
            <a:srgbClr val="00B050"/>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db_master</a:t>
            </a:r>
            <a:endParaRPr lang="en-US" altLang="zh-CN" sz="1600" noProof="1">
              <a:solidFill>
                <a:schemeClr val="bg1"/>
              </a:solidFill>
              <a:ea typeface="方正兰亭黑简体" panose="02000000000000000000" pitchFamily="2" charset="-122"/>
            </a:endParaRPr>
          </a:p>
        </p:txBody>
      </p:sp>
      <p:sp>
        <p:nvSpPr>
          <p:cNvPr id="299" name="圆角矩形 298"/>
          <p:cNvSpPr/>
          <p:nvPr/>
        </p:nvSpPr>
        <p:spPr>
          <a:xfrm>
            <a:off x="9916149" y="3740679"/>
            <a:ext cx="1411123" cy="634362"/>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dirty="0">
                <a:solidFill>
                  <a:schemeClr val="bg1"/>
                </a:solidFill>
                <a:ea typeface="方正兰亭黑简体" panose="02000000000000000000" pitchFamily="2" charset="-122"/>
                <a:sym typeface="Arial" panose="020B0604020202020204" pitchFamily="34" charset="0"/>
              </a:rPr>
              <a:t>db_slave1</a:t>
            </a:r>
            <a:endParaRPr lang="en-US" altLang="zh-CN" sz="1600" dirty="0">
              <a:solidFill>
                <a:schemeClr val="bg1"/>
              </a:solidFill>
              <a:ea typeface="方正兰亭黑简体" panose="02000000000000000000" pitchFamily="2" charset="-122"/>
            </a:endParaRPr>
          </a:p>
        </p:txBody>
      </p:sp>
      <p:cxnSp>
        <p:nvCxnSpPr>
          <p:cNvPr id="300" name="直接箭头连接符 299"/>
          <p:cNvCxnSpPr>
            <a:stCxn id="312" idx="2"/>
            <a:endCxn id="299" idx="0"/>
          </p:cNvCxnSpPr>
          <p:nvPr/>
        </p:nvCxnSpPr>
        <p:spPr>
          <a:xfrm>
            <a:off x="8848658" y="3031313"/>
            <a:ext cx="1773053" cy="709366"/>
          </a:xfrm>
          <a:prstGeom prst="straightConnector1">
            <a:avLst/>
          </a:prstGeom>
          <a:ln w="127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a:stCxn id="312" idx="2"/>
            <a:endCxn id="298" idx="0"/>
          </p:cNvCxnSpPr>
          <p:nvPr/>
        </p:nvCxnSpPr>
        <p:spPr>
          <a:xfrm>
            <a:off x="8848658" y="3031313"/>
            <a:ext cx="2990" cy="696197"/>
          </a:xfrm>
          <a:prstGeom prst="straightConnector1">
            <a:avLst/>
          </a:prstGeom>
          <a:ln w="127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a:stCxn id="298" idx="3"/>
            <a:endCxn id="299" idx="1"/>
          </p:cNvCxnSpPr>
          <p:nvPr/>
        </p:nvCxnSpPr>
        <p:spPr>
          <a:xfrm>
            <a:off x="9577460" y="4051276"/>
            <a:ext cx="338689" cy="6584"/>
          </a:xfrm>
          <a:prstGeom prst="straightConnector1">
            <a:avLst/>
          </a:prstGeom>
          <a:ln w="127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03" name="文本框 13"/>
          <p:cNvSpPr txBox="1">
            <a:spLocks noChangeArrowheads="1"/>
          </p:cNvSpPr>
          <p:nvPr/>
        </p:nvSpPr>
        <p:spPr bwMode="auto">
          <a:xfrm>
            <a:off x="8489387" y="4130225"/>
            <a:ext cx="1052340" cy="28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zh-CN" altLang="zh-CN" sz="1200" dirty="0">
                <a:solidFill>
                  <a:prstClr val="white"/>
                </a:solidFill>
                <a:latin typeface="+mn-lt"/>
                <a:ea typeface="方正兰亭黑简体" panose="02000000000000000000" pitchFamily="2" charset="-122"/>
              </a:rPr>
              <a:t>主从同步</a:t>
            </a:r>
            <a:endParaRPr lang="zh-CN" altLang="zh-CN" sz="1200" dirty="0">
              <a:solidFill>
                <a:prstClr val="white"/>
              </a:solidFill>
              <a:latin typeface="+mn-lt"/>
              <a:ea typeface="方正兰亭黑简体" panose="02000000000000000000" pitchFamily="2" charset="-122"/>
            </a:endParaRPr>
          </a:p>
        </p:txBody>
      </p:sp>
      <p:sp>
        <p:nvSpPr>
          <p:cNvPr id="304" name="文本框 303"/>
          <p:cNvSpPr txBox="1"/>
          <p:nvPr/>
        </p:nvSpPr>
        <p:spPr>
          <a:xfrm>
            <a:off x="9385812" y="4402231"/>
            <a:ext cx="1249064"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rPr>
              <a:t>主从同步</a:t>
            </a:r>
            <a:endParaRPr lang="en-US" sz="1400" dirty="0" err="1">
              <a:solidFill>
                <a:prstClr val="black"/>
              </a:solidFill>
            </a:endParaRPr>
          </a:p>
        </p:txBody>
      </p:sp>
      <p:sp>
        <p:nvSpPr>
          <p:cNvPr id="305" name="文本框 304"/>
          <p:cNvSpPr txBox="1"/>
          <p:nvPr/>
        </p:nvSpPr>
        <p:spPr>
          <a:xfrm>
            <a:off x="8255354" y="2397883"/>
            <a:ext cx="769768"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rPr>
              <a:t>写</a:t>
            </a:r>
            <a:r>
              <a:rPr lang="en-US" altLang="zh-CN" sz="1400" dirty="0">
                <a:solidFill>
                  <a:prstClr val="black"/>
                </a:solidFill>
              </a:rPr>
              <a:t>/</a:t>
            </a:r>
            <a:r>
              <a:rPr lang="zh-CN" altLang="en-US" sz="1400" dirty="0">
                <a:solidFill>
                  <a:prstClr val="black"/>
                </a:solidFill>
              </a:rPr>
              <a:t>读</a:t>
            </a:r>
            <a:endParaRPr lang="en-US" sz="1400" dirty="0" err="1">
              <a:solidFill>
                <a:prstClr val="black"/>
              </a:solidFill>
            </a:endParaRPr>
          </a:p>
        </p:txBody>
      </p:sp>
      <p:sp>
        <p:nvSpPr>
          <p:cNvPr id="306" name="文本框 305"/>
          <p:cNvSpPr txBox="1"/>
          <p:nvPr/>
        </p:nvSpPr>
        <p:spPr>
          <a:xfrm>
            <a:off x="8555620" y="3172565"/>
            <a:ext cx="271432"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rPr>
              <a:t>读</a:t>
            </a:r>
            <a:endParaRPr lang="en-US" sz="1400" dirty="0" err="1">
              <a:solidFill>
                <a:prstClr val="black"/>
              </a:solidFill>
            </a:endParaRPr>
          </a:p>
        </p:txBody>
      </p:sp>
      <p:sp>
        <p:nvSpPr>
          <p:cNvPr id="307" name="圆角矩形 306"/>
          <p:cNvSpPr/>
          <p:nvPr/>
        </p:nvSpPr>
        <p:spPr>
          <a:xfrm>
            <a:off x="6482382" y="3740679"/>
            <a:ext cx="1328027" cy="639512"/>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dirty="0">
                <a:solidFill>
                  <a:schemeClr val="bg1"/>
                </a:solidFill>
                <a:ea typeface="方正兰亭黑简体" panose="02000000000000000000" pitchFamily="2" charset="-122"/>
                <a:sym typeface="Arial" panose="020B0604020202020204" pitchFamily="34" charset="0"/>
              </a:rPr>
              <a:t>db_slave1</a:t>
            </a:r>
            <a:endParaRPr lang="en-US" altLang="zh-CN" sz="1600" dirty="0">
              <a:solidFill>
                <a:schemeClr val="bg1"/>
              </a:solidFill>
              <a:ea typeface="方正兰亭黑简体" panose="02000000000000000000" pitchFamily="2" charset="-122"/>
            </a:endParaRPr>
          </a:p>
        </p:txBody>
      </p:sp>
      <p:cxnSp>
        <p:nvCxnSpPr>
          <p:cNvPr id="308" name="直接箭头连接符 307"/>
          <p:cNvCxnSpPr>
            <a:stCxn id="312" idx="2"/>
          </p:cNvCxnSpPr>
          <p:nvPr/>
        </p:nvCxnSpPr>
        <p:spPr>
          <a:xfrm flipH="1">
            <a:off x="7242139" y="3031313"/>
            <a:ext cx="1606519" cy="701792"/>
          </a:xfrm>
          <a:prstGeom prst="straightConnector1">
            <a:avLst/>
          </a:prstGeom>
          <a:ln w="127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09" name="直接箭头连接符 308"/>
          <p:cNvCxnSpPr>
            <a:stCxn id="298" idx="1"/>
            <a:endCxn id="307" idx="3"/>
          </p:cNvCxnSpPr>
          <p:nvPr/>
        </p:nvCxnSpPr>
        <p:spPr>
          <a:xfrm flipH="1">
            <a:off x="7810409" y="4051276"/>
            <a:ext cx="315426" cy="9159"/>
          </a:xfrm>
          <a:prstGeom prst="straightConnector1">
            <a:avLst/>
          </a:prstGeom>
          <a:ln w="127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10" name="文本框 309"/>
          <p:cNvSpPr txBox="1"/>
          <p:nvPr/>
        </p:nvSpPr>
        <p:spPr>
          <a:xfrm>
            <a:off x="7566712" y="4330244"/>
            <a:ext cx="1249064"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rPr>
              <a:t>主从同步</a:t>
            </a:r>
            <a:endParaRPr lang="en-US" sz="1400" dirty="0" err="1">
              <a:solidFill>
                <a:prstClr val="black"/>
              </a:solidFill>
            </a:endParaRPr>
          </a:p>
        </p:txBody>
      </p:sp>
      <p:sp>
        <p:nvSpPr>
          <p:cNvPr id="311" name="文本框 310"/>
          <p:cNvSpPr txBox="1"/>
          <p:nvPr/>
        </p:nvSpPr>
        <p:spPr>
          <a:xfrm>
            <a:off x="9857063" y="3176980"/>
            <a:ext cx="283470"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rPr>
              <a:t>写</a:t>
            </a:r>
            <a:endParaRPr lang="en-US" sz="1400" dirty="0" err="1">
              <a:solidFill>
                <a:prstClr val="black"/>
              </a:solidFill>
            </a:endParaRPr>
          </a:p>
        </p:txBody>
      </p:sp>
      <p:sp>
        <p:nvSpPr>
          <p:cNvPr id="312" name="矩形 311"/>
          <p:cNvSpPr/>
          <p:nvPr/>
        </p:nvSpPr>
        <p:spPr bwMode="auto">
          <a:xfrm>
            <a:off x="7721535" y="2687320"/>
            <a:ext cx="2254245" cy="343993"/>
          </a:xfrm>
          <a:prstGeom prst="rect">
            <a:avLst/>
          </a:prstGeom>
          <a:solidFill>
            <a:srgbClr val="C00000"/>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a:buFont typeface="Wingdings" panose="05000000000000000000" pitchFamily="2" charset="2"/>
              <a:buNone/>
            </a:pPr>
            <a:r>
              <a:rPr lang="en-US" altLang="zh-CN" dirty="0">
                <a:solidFill>
                  <a:prstClr val="white"/>
                </a:solidFill>
                <a:ea typeface="方正兰亭黑简体" panose="02000000000000000000" pitchFamily="2" charset="-122"/>
              </a:rPr>
              <a:t>DDM</a:t>
            </a:r>
            <a:endParaRPr lang="en-US" dirty="0">
              <a:solidFill>
                <a:prstClr val="white"/>
              </a:solidFill>
              <a:ea typeface="方正兰亭黑简体" panose="02000000000000000000" pitchFamily="2" charset="-122"/>
            </a:endParaRPr>
          </a:p>
        </p:txBody>
      </p:sp>
      <p:cxnSp>
        <p:nvCxnSpPr>
          <p:cNvPr id="313" name="直接箭头连接符 312"/>
          <p:cNvCxnSpPr>
            <a:stCxn id="297" idx="2"/>
            <a:endCxn id="312" idx="0"/>
          </p:cNvCxnSpPr>
          <p:nvPr/>
        </p:nvCxnSpPr>
        <p:spPr>
          <a:xfrm flipH="1">
            <a:off x="8848658" y="2292961"/>
            <a:ext cx="7961" cy="394359"/>
          </a:xfrm>
          <a:prstGeom prst="straightConnector1">
            <a:avLst/>
          </a:prstGeom>
          <a:ln w="127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16" name="文本框 315"/>
          <p:cNvSpPr txBox="1"/>
          <p:nvPr/>
        </p:nvSpPr>
        <p:spPr>
          <a:xfrm>
            <a:off x="7631142" y="3176980"/>
            <a:ext cx="283470" cy="30777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black"/>
                </a:solidFill>
              </a:rPr>
              <a:t>读</a:t>
            </a:r>
            <a:endParaRPr lang="en-US" sz="1400" dirty="0" err="1">
              <a:solidFill>
                <a:prstClr val="black"/>
              </a:solidFill>
            </a:endParaRPr>
          </a:p>
        </p:txBody>
      </p:sp>
      <p:sp>
        <p:nvSpPr>
          <p:cNvPr id="319" name="矩形 318"/>
          <p:cNvSpPr/>
          <p:nvPr/>
        </p:nvSpPr>
        <p:spPr>
          <a:xfrm>
            <a:off x="6059488" y="4859109"/>
            <a:ext cx="6078536" cy="1431161"/>
          </a:xfrm>
          <a:prstGeom prst="rect">
            <a:avLst/>
          </a:prstGeom>
        </p:spPr>
        <p:txBody>
          <a:bodyPr wrap="square">
            <a:spAutoFit/>
          </a:bodyPr>
          <a:lstStyle/>
          <a:p>
            <a:pPr marL="285750" indent="-285750">
              <a:lnSpc>
                <a:spcPct val="150000"/>
              </a:lnSpc>
              <a:buSzPct val="50000"/>
              <a:buFont typeface="Wingdings" panose="05000000000000000000" pitchFamily="2" charset="2"/>
              <a:buChar char="l"/>
            </a:pPr>
            <a:r>
              <a:rPr lang="en-US" altLang="zh-CN" sz="1600" dirty="0">
                <a:solidFill>
                  <a:srgbClr val="000000"/>
                </a:solidFill>
                <a:ea typeface="方正兰亭黑简体" panose="02000000000000000000" pitchFamily="2" charset="-122"/>
                <a:sym typeface="Arial" panose="020B0604020202020204" pitchFamily="34" charset="0"/>
              </a:rPr>
              <a:t>DDM</a:t>
            </a:r>
            <a:r>
              <a:rPr lang="zh-CN" altLang="en-US" sz="1600" dirty="0">
                <a:solidFill>
                  <a:srgbClr val="000000"/>
                </a:solidFill>
                <a:ea typeface="方正兰亭黑简体" panose="02000000000000000000" pitchFamily="2" charset="-122"/>
                <a:sym typeface="Arial" panose="020B0604020202020204" pitchFamily="34" charset="0"/>
              </a:rPr>
              <a:t>实现读写分离</a:t>
            </a:r>
            <a:r>
              <a:rPr lang="zh-CN" altLang="en-US" sz="1600" dirty="0" smtClean="0">
                <a:solidFill>
                  <a:srgbClr val="000000"/>
                </a:solidFill>
                <a:ea typeface="方正兰亭黑简体" panose="02000000000000000000" pitchFamily="2" charset="-122"/>
                <a:sym typeface="Arial" panose="020B0604020202020204" pitchFamily="34" charset="0"/>
              </a:rPr>
              <a:t>：</a:t>
            </a:r>
            <a:endParaRPr lang="en-US" altLang="zh-CN" sz="1600" dirty="0" smtClean="0">
              <a:solidFill>
                <a:srgbClr val="000000"/>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smtClean="0">
                <a:ea typeface="方正兰亭黑简体" panose="02000000000000000000" pitchFamily="2" charset="-122"/>
                <a:sym typeface="Arial" panose="020B0604020202020204" pitchFamily="34" charset="0"/>
              </a:rPr>
              <a:t>即</a:t>
            </a:r>
            <a:r>
              <a:rPr lang="zh-CN" altLang="en-US" sz="1400" dirty="0">
                <a:ea typeface="方正兰亭黑简体" panose="02000000000000000000" pitchFamily="2" charset="-122"/>
                <a:sym typeface="Arial" panose="020B0604020202020204" pitchFamily="34" charset="0"/>
              </a:rPr>
              <a:t>插即用：自动实现读写分离，支持配置不同节点的性能</a:t>
            </a:r>
            <a:r>
              <a:rPr lang="zh-CN" altLang="en-US" sz="1400" dirty="0" smtClean="0">
                <a:ea typeface="方正兰亭黑简体" panose="02000000000000000000" pitchFamily="2" charset="-122"/>
                <a:sym typeface="Arial" panose="020B0604020202020204" pitchFamily="34" charset="0"/>
              </a:rPr>
              <a:t>权重；</a:t>
            </a:r>
            <a:endParaRPr lang="en-US" altLang="zh-CN" sz="1400" dirty="0" smtClean="0">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smtClean="0">
                <a:ea typeface="方正兰亭黑简体" panose="02000000000000000000" pitchFamily="2" charset="-122"/>
                <a:sym typeface="Arial" panose="020B0604020202020204" pitchFamily="34" charset="0"/>
              </a:rPr>
              <a:t>应用</a:t>
            </a:r>
            <a:r>
              <a:rPr lang="zh-CN" altLang="en-US" sz="1400" dirty="0">
                <a:ea typeface="方正兰亭黑简体" panose="02000000000000000000" pitchFamily="2" charset="-122"/>
                <a:sym typeface="Arial" panose="020B0604020202020204" pitchFamily="34" charset="0"/>
              </a:rPr>
              <a:t>透明：应用感觉仍是操作单节点，</a:t>
            </a:r>
            <a:r>
              <a:rPr lang="en-US" altLang="zh-CN" sz="1400" dirty="0">
                <a:ea typeface="方正兰亭黑简体" panose="02000000000000000000" pitchFamily="2" charset="-122"/>
                <a:sym typeface="Arial" panose="020B0604020202020204" pitchFamily="34" charset="0"/>
              </a:rPr>
              <a:t>DB</a:t>
            </a:r>
            <a:r>
              <a:rPr lang="zh-CN" altLang="en-US" sz="1400" dirty="0">
                <a:ea typeface="方正兰亭黑简体" panose="02000000000000000000" pitchFamily="2" charset="-122"/>
                <a:sym typeface="Arial" panose="020B0604020202020204" pitchFamily="34" charset="0"/>
              </a:rPr>
              <a:t>调整应用不</a:t>
            </a:r>
            <a:r>
              <a:rPr lang="zh-CN" altLang="en-US" sz="1400" dirty="0" smtClean="0">
                <a:ea typeface="方正兰亭黑简体" panose="02000000000000000000" pitchFamily="2" charset="-122"/>
                <a:sym typeface="Arial" panose="020B0604020202020204" pitchFamily="34" charset="0"/>
              </a:rPr>
              <a:t>感知；</a:t>
            </a:r>
            <a:endParaRPr lang="en-US" altLang="zh-CN" sz="1400" dirty="0" smtClean="0">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smtClean="0">
                <a:ea typeface="方正兰亭黑简体" panose="02000000000000000000" pitchFamily="2" charset="-122"/>
                <a:sym typeface="Arial" panose="020B0604020202020204" pitchFamily="34" charset="0"/>
              </a:rPr>
              <a:t>高</a:t>
            </a:r>
            <a:r>
              <a:rPr lang="zh-CN" altLang="en-US" sz="1400" dirty="0">
                <a:ea typeface="方正兰亭黑简体" panose="02000000000000000000" pitchFamily="2" charset="-122"/>
                <a:sym typeface="Arial" panose="020B0604020202020204" pitchFamily="34" charset="0"/>
              </a:rPr>
              <a:t>可用：主从切换或从节点故障对应用</a:t>
            </a:r>
            <a:r>
              <a:rPr lang="zh-CN" altLang="en-US" sz="1400" dirty="0" smtClean="0">
                <a:ea typeface="方正兰亭黑简体" panose="02000000000000000000" pitchFamily="2" charset="-122"/>
                <a:sym typeface="Arial" panose="020B0604020202020204" pitchFamily="34" charset="0"/>
              </a:rPr>
              <a:t>透明。</a:t>
            </a:r>
            <a:endParaRPr lang="zh-CN" altLang="en-US" sz="1400" dirty="0">
              <a:ea typeface="方正兰亭黑简体" panose="02000000000000000000" pitchFamily="2"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00000"/>
              </a:lnSpc>
            </a:pPr>
            <a:r>
              <a:rPr lang="en-US" altLang="zh-CN" dirty="0">
                <a:latin typeface="+mn-lt"/>
                <a:cs typeface="Huawei Sans" panose="020C0503030203020204" pitchFamily="34" charset="0"/>
              </a:rPr>
              <a:t>DDM</a:t>
            </a:r>
            <a:r>
              <a:rPr lang="zh-CN" altLang="en-US" dirty="0">
                <a:latin typeface="+mn-lt"/>
              </a:rPr>
              <a:t>关键</a:t>
            </a:r>
            <a:r>
              <a:rPr lang="zh-CN" altLang="en-US" dirty="0" smtClean="0">
                <a:latin typeface="+mn-lt"/>
              </a:rPr>
              <a:t>特性</a:t>
            </a:r>
            <a:r>
              <a:rPr lang="zh-CN" altLang="en-US" dirty="0">
                <a:latin typeface="+mn-lt"/>
                <a:cs typeface="Huawei Sans" panose="020C0503030203020204" pitchFamily="34" charset="0"/>
              </a:rPr>
              <a:t> </a:t>
            </a:r>
            <a:r>
              <a:rPr lang="en-US" altLang="zh-CN" dirty="0" smtClean="0">
                <a:latin typeface="+mn-lt"/>
                <a:cs typeface="Huawei Sans" panose="020C0503030203020204" pitchFamily="34" charset="0"/>
              </a:rPr>
              <a:t>- </a:t>
            </a:r>
            <a:r>
              <a:rPr lang="zh-CN" altLang="en-US" dirty="0" smtClean="0">
                <a:latin typeface="+mn-lt"/>
              </a:rPr>
              <a:t>数据</a:t>
            </a:r>
            <a:r>
              <a:rPr lang="zh-CN" altLang="en-US" dirty="0">
                <a:latin typeface="+mn-lt"/>
              </a:rPr>
              <a:t>分片</a:t>
            </a:r>
            <a:endParaRPr lang="en-US" altLang="zh-CN" dirty="0">
              <a:latin typeface="+mn-lt"/>
            </a:endParaRPr>
          </a:p>
        </p:txBody>
      </p:sp>
      <p:sp>
        <p:nvSpPr>
          <p:cNvPr id="5" name="矩形 4"/>
          <p:cNvSpPr/>
          <p:nvPr/>
        </p:nvSpPr>
        <p:spPr>
          <a:xfrm>
            <a:off x="404086" y="4699637"/>
            <a:ext cx="5315144" cy="1753869"/>
          </a:xfrm>
          <a:prstGeom prst="rect">
            <a:avLst/>
          </a:prstGeom>
        </p:spPr>
        <p:txBody>
          <a:bodyPr wrap="square">
            <a:spAutoFit/>
          </a:bodyPr>
          <a:lstStyle/>
          <a:p>
            <a:pPr marL="285750" indent="-285750">
              <a:lnSpc>
                <a:spcPct val="150000"/>
              </a:lnSpc>
              <a:buSzPct val="95000"/>
              <a:buFont typeface="Arial" panose="020B0604020202020204" pitchFamily="34" charset="0"/>
              <a:buChar char="•"/>
            </a:pPr>
            <a:r>
              <a:rPr lang="zh-CN" altLang="en-US" sz="1600" dirty="0">
                <a:solidFill>
                  <a:srgbClr val="000000"/>
                </a:solidFill>
                <a:ea typeface="方正兰亭黑简体" panose="02000000000000000000" pitchFamily="2" charset="-122"/>
                <a:sym typeface="Arial" panose="020B0604020202020204" pitchFamily="34" charset="0"/>
              </a:rPr>
              <a:t>由应用自己实现分片：</a:t>
            </a:r>
            <a:endParaRPr lang="zh-CN" altLang="en-US" sz="1600" dirty="0">
              <a:solidFill>
                <a:srgbClr val="000000"/>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应用逻辑复杂：由应用改写</a:t>
            </a:r>
            <a:r>
              <a:rPr lang="en-US" altLang="zh-CN" sz="1400" dirty="0">
                <a:solidFill>
                  <a:prstClr val="black"/>
                </a:solidFill>
                <a:ea typeface="方正兰亭黑简体" panose="02000000000000000000" pitchFamily="2" charset="-122"/>
                <a:sym typeface="Arial" panose="020B0604020202020204" pitchFamily="34" charset="0"/>
              </a:rPr>
              <a:t>SQL</a:t>
            </a:r>
            <a:r>
              <a:rPr lang="zh-CN" altLang="en-US" sz="1400" dirty="0">
                <a:solidFill>
                  <a:prstClr val="black"/>
                </a:solidFill>
                <a:ea typeface="方正兰亭黑简体" panose="02000000000000000000" pitchFamily="2" charset="-122"/>
                <a:sym typeface="Arial" panose="020B0604020202020204" pitchFamily="34" charset="0"/>
              </a:rPr>
              <a:t>语句，将</a:t>
            </a:r>
            <a:r>
              <a:rPr lang="en-US" altLang="zh-CN" sz="1400" dirty="0">
                <a:solidFill>
                  <a:prstClr val="black"/>
                </a:solidFill>
                <a:ea typeface="方正兰亭黑简体" panose="02000000000000000000" pitchFamily="2" charset="-122"/>
                <a:sym typeface="Arial" panose="020B0604020202020204" pitchFamily="34" charset="0"/>
              </a:rPr>
              <a:t>SQL</a:t>
            </a:r>
            <a:r>
              <a:rPr lang="zh-CN" altLang="en-US" sz="1400" dirty="0">
                <a:solidFill>
                  <a:prstClr val="black"/>
                </a:solidFill>
                <a:ea typeface="方正兰亭黑简体" panose="02000000000000000000" pitchFamily="2" charset="-122"/>
                <a:sym typeface="Arial" panose="020B0604020202020204" pitchFamily="34" charset="0"/>
              </a:rPr>
              <a:t>路由到不同的</a:t>
            </a:r>
            <a:r>
              <a:rPr lang="en-US" altLang="zh-CN" sz="1400" dirty="0">
                <a:solidFill>
                  <a:prstClr val="black"/>
                </a:solidFill>
                <a:ea typeface="方正兰亭黑简体" panose="02000000000000000000" pitchFamily="2" charset="-122"/>
                <a:sym typeface="Arial" panose="020B0604020202020204" pitchFamily="34" charset="0"/>
              </a:rPr>
              <a:t>DB</a:t>
            </a:r>
            <a:r>
              <a:rPr lang="zh-CN" altLang="en-US" sz="1400" dirty="0">
                <a:solidFill>
                  <a:prstClr val="black"/>
                </a:solidFill>
                <a:ea typeface="方正兰亭黑简体" panose="02000000000000000000" pitchFamily="2" charset="-122"/>
                <a:sym typeface="Arial" panose="020B0604020202020204" pitchFamily="34" charset="0"/>
              </a:rPr>
              <a:t>，并聚合结果；</a:t>
            </a:r>
            <a:endParaRPr lang="en-US" altLang="zh-CN" sz="1400" dirty="0">
              <a:solidFill>
                <a:prstClr val="black"/>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en-US" altLang="zh-CN" sz="1400" dirty="0">
                <a:solidFill>
                  <a:prstClr val="black"/>
                </a:solidFill>
                <a:ea typeface="方正兰亭黑简体" panose="02000000000000000000" pitchFamily="2" charset="-122"/>
                <a:sym typeface="Arial" panose="020B0604020202020204" pitchFamily="34" charset="0"/>
              </a:rPr>
              <a:t>DB</a:t>
            </a:r>
            <a:r>
              <a:rPr lang="zh-CN" altLang="en-US" sz="1400" dirty="0">
                <a:solidFill>
                  <a:prstClr val="black"/>
                </a:solidFill>
                <a:ea typeface="方正兰亭黑简体" panose="02000000000000000000" pitchFamily="2" charset="-122"/>
                <a:sym typeface="Arial" panose="020B0604020202020204" pitchFamily="34" charset="0"/>
              </a:rPr>
              <a:t>故障和调整都需要应用同步调整，运维难度剧增；</a:t>
            </a:r>
            <a:endParaRPr lang="en-US" altLang="zh-CN" sz="1400" dirty="0">
              <a:solidFill>
                <a:prstClr val="black"/>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应用升级、更新维护工作量大，对于大型系统不可接受。</a:t>
            </a:r>
            <a:endParaRPr lang="zh-CN" altLang="en-US" sz="1400" dirty="0">
              <a:solidFill>
                <a:prstClr val="black"/>
              </a:solidFill>
              <a:ea typeface="方正兰亭黑简体" panose="02000000000000000000" pitchFamily="2" charset="-122"/>
              <a:sym typeface="Arial" panose="020B0604020202020204" pitchFamily="34" charset="0"/>
            </a:endParaRPr>
          </a:p>
        </p:txBody>
      </p:sp>
      <p:sp>
        <p:nvSpPr>
          <p:cNvPr id="320" name="矩形 319"/>
          <p:cNvSpPr/>
          <p:nvPr/>
        </p:nvSpPr>
        <p:spPr bwMode="auto">
          <a:xfrm>
            <a:off x="526719" y="1495524"/>
            <a:ext cx="5208553" cy="3214643"/>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16" tIns="45708" rIns="91416" bIns="45708" numCol="1" rtlCol="0" anchor="t" anchorCtr="0" compatLnSpc="1"/>
          <a:lstStyle/>
          <a:p>
            <a:endParaRPr lang="en-US">
              <a:solidFill>
                <a:prstClr val="black"/>
              </a:solidFill>
              <a:ea typeface="方正兰亭黑简体" panose="02000000000000000000" pitchFamily="2" charset="-122"/>
            </a:endParaRPr>
          </a:p>
        </p:txBody>
      </p:sp>
      <p:sp>
        <p:nvSpPr>
          <p:cNvPr id="4" name="文本框 3"/>
          <p:cNvSpPr txBox="1"/>
          <p:nvPr/>
        </p:nvSpPr>
        <p:spPr>
          <a:xfrm>
            <a:off x="514746" y="1254242"/>
            <a:ext cx="5244473" cy="338554"/>
          </a:xfrm>
          <a:prstGeom prst="rect">
            <a:avLst/>
          </a:prstGeom>
          <a:solidFill>
            <a:srgbClr val="00B0F0"/>
          </a:solidFill>
        </p:spPr>
        <p:txBody>
          <a:bodyPr wrap="square" rtlCol="0">
            <a:spAutoFit/>
          </a:bodyPr>
          <a:lstStyle>
            <a:defPPr>
              <a:defRPr lang="zh-CN"/>
            </a:defPPr>
            <a:lvl1pPr algn="ctr">
              <a:buNone/>
              <a:defRPr b="0">
                <a:solidFill>
                  <a:prstClr val="white"/>
                </a:solidFill>
                <a:latin typeface="Calibri" panose="020F0502020204030204"/>
              </a:defRPr>
            </a:lvl1pPr>
          </a:lstStyle>
          <a:p>
            <a:r>
              <a:rPr lang="en-US" altLang="zh-CN" sz="1600" dirty="0">
                <a:latin typeface="+mn-lt"/>
                <a:ea typeface="方正兰亭黑简体" panose="02000000000000000000" pitchFamily="2" charset="-122"/>
              </a:rPr>
              <a:t>Before</a:t>
            </a:r>
            <a:endParaRPr lang="en-US" sz="1600" dirty="0">
              <a:latin typeface="+mn-lt"/>
              <a:ea typeface="方正兰亭黑简体" panose="02000000000000000000" pitchFamily="2" charset="-122"/>
            </a:endParaRPr>
          </a:p>
        </p:txBody>
      </p:sp>
      <p:sp>
        <p:nvSpPr>
          <p:cNvPr id="321" name="矩形 320"/>
          <p:cNvSpPr/>
          <p:nvPr/>
        </p:nvSpPr>
        <p:spPr bwMode="auto">
          <a:xfrm>
            <a:off x="6366814" y="1428790"/>
            <a:ext cx="5042830" cy="3292076"/>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16" tIns="45708" rIns="91416" bIns="45708" numCol="1" rtlCol="0" anchor="t" anchorCtr="0" compatLnSpc="1"/>
          <a:lstStyle/>
          <a:p>
            <a:endParaRPr lang="en-US">
              <a:solidFill>
                <a:prstClr val="black"/>
              </a:solidFill>
              <a:ea typeface="方正兰亭黑简体" panose="02000000000000000000" pitchFamily="2" charset="-122"/>
            </a:endParaRPr>
          </a:p>
        </p:txBody>
      </p:sp>
      <p:sp>
        <p:nvSpPr>
          <p:cNvPr id="232" name="文本框 231"/>
          <p:cNvSpPr txBox="1"/>
          <p:nvPr/>
        </p:nvSpPr>
        <p:spPr>
          <a:xfrm>
            <a:off x="6349425" y="1254242"/>
            <a:ext cx="5077608" cy="338554"/>
          </a:xfrm>
          <a:prstGeom prst="rect">
            <a:avLst/>
          </a:prstGeom>
          <a:solidFill>
            <a:srgbClr val="00B0F0"/>
          </a:solidFill>
        </p:spPr>
        <p:txBody>
          <a:bodyPr wrap="square" rtlCol="0">
            <a:spAutoFit/>
          </a:bodyPr>
          <a:lstStyle>
            <a:defPPr>
              <a:defRPr lang="zh-CN"/>
            </a:defPPr>
            <a:lvl1pPr algn="ctr">
              <a:buNone/>
              <a:defRPr b="0">
                <a:solidFill>
                  <a:prstClr val="white"/>
                </a:solidFill>
                <a:latin typeface="Calibri" panose="020F0502020204030204"/>
              </a:defRPr>
            </a:lvl1pPr>
          </a:lstStyle>
          <a:p>
            <a:r>
              <a:rPr lang="en-US" altLang="zh-CN" sz="1600" dirty="0">
                <a:latin typeface="+mn-lt"/>
                <a:ea typeface="方正兰亭黑简体" panose="02000000000000000000" pitchFamily="2" charset="-122"/>
              </a:rPr>
              <a:t>After</a:t>
            </a:r>
            <a:endParaRPr lang="en-US" sz="1600" dirty="0">
              <a:latin typeface="+mn-lt"/>
              <a:ea typeface="方正兰亭黑简体" panose="02000000000000000000" pitchFamily="2" charset="-122"/>
            </a:endParaRPr>
          </a:p>
        </p:txBody>
      </p:sp>
      <p:sp>
        <p:nvSpPr>
          <p:cNvPr id="319" name="矩形 318"/>
          <p:cNvSpPr/>
          <p:nvPr/>
        </p:nvSpPr>
        <p:spPr>
          <a:xfrm>
            <a:off x="6059488" y="4751626"/>
            <a:ext cx="5804737" cy="1753869"/>
          </a:xfrm>
          <a:prstGeom prst="rect">
            <a:avLst/>
          </a:prstGeom>
        </p:spPr>
        <p:txBody>
          <a:bodyPr wrap="square">
            <a:spAutoFit/>
          </a:bodyPr>
          <a:lstStyle/>
          <a:p>
            <a:pPr marL="285750" indent="-285750">
              <a:lnSpc>
                <a:spcPct val="150000"/>
              </a:lnSpc>
              <a:buSzPct val="95000"/>
              <a:buFont typeface="Arial" panose="020B0604020202020204" pitchFamily="34" charset="0"/>
              <a:buChar char="•"/>
            </a:pPr>
            <a:r>
              <a:rPr lang="en-US" altLang="zh-CN" sz="1600" dirty="0">
                <a:solidFill>
                  <a:srgbClr val="000000"/>
                </a:solidFill>
                <a:ea typeface="方正兰亭黑简体" panose="02000000000000000000" pitchFamily="2" charset="-122"/>
                <a:sym typeface="Arial" panose="020B0604020202020204" pitchFamily="34" charset="0"/>
              </a:rPr>
              <a:t>DDM</a:t>
            </a:r>
            <a:r>
              <a:rPr lang="zh-CN" altLang="en-US" sz="1600" dirty="0">
                <a:solidFill>
                  <a:srgbClr val="000000"/>
                </a:solidFill>
                <a:ea typeface="方正兰亭黑简体" panose="02000000000000000000" pitchFamily="2" charset="-122"/>
                <a:sym typeface="Arial" panose="020B0604020202020204" pitchFamily="34" charset="0"/>
              </a:rPr>
              <a:t>实现数据分片，应用</a:t>
            </a:r>
            <a:r>
              <a:rPr lang="en-US" altLang="zh-CN" sz="1600" dirty="0">
                <a:solidFill>
                  <a:srgbClr val="000000"/>
                </a:solidFill>
                <a:ea typeface="方正兰亭黑简体" panose="02000000000000000000" pitchFamily="2" charset="-122"/>
                <a:sym typeface="Arial" panose="020B0604020202020204" pitchFamily="34" charset="0"/>
              </a:rPr>
              <a:t>0</a:t>
            </a:r>
            <a:r>
              <a:rPr lang="zh-CN" altLang="en-US" sz="1600" dirty="0">
                <a:solidFill>
                  <a:srgbClr val="000000"/>
                </a:solidFill>
                <a:ea typeface="方正兰亭黑简体" panose="02000000000000000000" pitchFamily="2" charset="-122"/>
                <a:sym typeface="Arial" panose="020B0604020202020204" pitchFamily="34" charset="0"/>
              </a:rPr>
              <a:t>改动：</a:t>
            </a:r>
            <a:endParaRPr lang="zh-CN" altLang="en-US" sz="1600" dirty="0">
              <a:solidFill>
                <a:srgbClr val="000000"/>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大表分片：支持按</a:t>
            </a:r>
            <a:r>
              <a:rPr lang="en-US" altLang="zh-CN" sz="1400" dirty="0">
                <a:solidFill>
                  <a:prstClr val="black"/>
                </a:solidFill>
                <a:ea typeface="方正兰亭黑简体" panose="02000000000000000000" pitchFamily="2" charset="-122"/>
                <a:sym typeface="Arial" panose="020B0604020202020204" pitchFamily="34" charset="0"/>
              </a:rPr>
              <a:t>Hash</a:t>
            </a:r>
            <a:r>
              <a:rPr lang="zh-CN" altLang="en-US" sz="1400" dirty="0">
                <a:solidFill>
                  <a:prstClr val="black"/>
                </a:solidFill>
                <a:ea typeface="方正兰亭黑简体" panose="02000000000000000000" pitchFamily="2" charset="-122"/>
                <a:sym typeface="Arial" panose="020B0604020202020204" pitchFamily="34" charset="0"/>
              </a:rPr>
              <a:t>等算法实现自动分片；</a:t>
            </a:r>
            <a:endParaRPr lang="en-US" altLang="zh-CN" sz="1400" dirty="0">
              <a:solidFill>
                <a:prstClr val="black"/>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自动路由：根据分片规则，将</a:t>
            </a:r>
            <a:r>
              <a:rPr lang="en-US" altLang="zh-CN" sz="1400" dirty="0">
                <a:solidFill>
                  <a:prstClr val="black"/>
                </a:solidFill>
                <a:ea typeface="方正兰亭黑简体" panose="02000000000000000000" pitchFamily="2" charset="-122"/>
                <a:sym typeface="Arial" panose="020B0604020202020204" pitchFamily="34" charset="0"/>
              </a:rPr>
              <a:t>SQL</a:t>
            </a:r>
            <a:r>
              <a:rPr lang="zh-CN" altLang="en-US" sz="1400" dirty="0">
                <a:solidFill>
                  <a:prstClr val="black"/>
                </a:solidFill>
                <a:ea typeface="方正兰亭黑简体" panose="02000000000000000000" pitchFamily="2" charset="-122"/>
                <a:sym typeface="Arial" panose="020B0604020202020204" pitchFamily="34" charset="0"/>
              </a:rPr>
              <a:t>路由至真正的数据源；</a:t>
            </a:r>
            <a:endParaRPr lang="en-US" altLang="zh-CN" sz="1400" dirty="0">
              <a:solidFill>
                <a:prstClr val="black"/>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连接复用：通过</a:t>
            </a:r>
            <a:r>
              <a:rPr lang="en-US" altLang="zh-CN" sz="1400" dirty="0">
                <a:solidFill>
                  <a:prstClr val="black"/>
                </a:solidFill>
                <a:ea typeface="方正兰亭黑简体" panose="02000000000000000000" pitchFamily="2" charset="-122"/>
                <a:sym typeface="Arial" panose="020B0604020202020204" pitchFamily="34" charset="0"/>
              </a:rPr>
              <a:t>MySQL</a:t>
            </a:r>
            <a:r>
              <a:rPr lang="zh-CN" altLang="en-US" sz="1400" dirty="0">
                <a:solidFill>
                  <a:prstClr val="black"/>
                </a:solidFill>
                <a:ea typeface="方正兰亭黑简体" panose="02000000000000000000" pitchFamily="2" charset="-122"/>
                <a:sym typeface="Arial" panose="020B0604020202020204" pitchFamily="34" charset="0"/>
              </a:rPr>
              <a:t>实例的连接池复用，大幅提升数据库并发访问能力。</a:t>
            </a:r>
            <a:endParaRPr lang="en-US" altLang="zh-CN" sz="1400" dirty="0">
              <a:solidFill>
                <a:prstClr val="black"/>
              </a:solidFill>
              <a:ea typeface="方正兰亭黑简体" panose="02000000000000000000" pitchFamily="2" charset="-122"/>
              <a:sym typeface="Arial" panose="020B0604020202020204" pitchFamily="34" charset="0"/>
            </a:endParaRPr>
          </a:p>
        </p:txBody>
      </p:sp>
      <p:sp>
        <p:nvSpPr>
          <p:cNvPr id="63" name="圆角矩形 62"/>
          <p:cNvSpPr/>
          <p:nvPr/>
        </p:nvSpPr>
        <p:spPr>
          <a:xfrm>
            <a:off x="933895" y="4117823"/>
            <a:ext cx="1080806" cy="468323"/>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db1</a:t>
            </a:r>
            <a:endParaRPr lang="en-US" altLang="zh-CN" sz="1600" noProof="1">
              <a:solidFill>
                <a:schemeClr val="bg1"/>
              </a:solidFill>
              <a:ea typeface="方正兰亭黑简体" panose="02000000000000000000" pitchFamily="2" charset="-122"/>
            </a:endParaRPr>
          </a:p>
        </p:txBody>
      </p:sp>
      <p:sp>
        <p:nvSpPr>
          <p:cNvPr id="64" name="圆角矩形 63"/>
          <p:cNvSpPr/>
          <p:nvPr/>
        </p:nvSpPr>
        <p:spPr>
          <a:xfrm>
            <a:off x="3995332" y="4117823"/>
            <a:ext cx="1079219" cy="468323"/>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dirty="0">
                <a:solidFill>
                  <a:schemeClr val="bg1"/>
                </a:solidFill>
                <a:ea typeface="方正兰亭黑简体" panose="02000000000000000000" pitchFamily="2" charset="-122"/>
              </a:rPr>
              <a:t>db3</a:t>
            </a:r>
            <a:endParaRPr lang="en-US" altLang="zh-CN" sz="1600" dirty="0">
              <a:solidFill>
                <a:schemeClr val="bg1"/>
              </a:solidFill>
              <a:ea typeface="方正兰亭黑简体" panose="02000000000000000000" pitchFamily="2" charset="-122"/>
            </a:endParaRPr>
          </a:p>
        </p:txBody>
      </p:sp>
      <p:sp>
        <p:nvSpPr>
          <p:cNvPr id="65" name="圆角矩形 64"/>
          <p:cNvSpPr/>
          <p:nvPr/>
        </p:nvSpPr>
        <p:spPr>
          <a:xfrm>
            <a:off x="2457458" y="4117823"/>
            <a:ext cx="1080806" cy="468323"/>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db2</a:t>
            </a:r>
            <a:endParaRPr lang="en-US" altLang="zh-CN" sz="1600" noProof="1">
              <a:solidFill>
                <a:schemeClr val="bg1"/>
              </a:solidFill>
              <a:ea typeface="方正兰亭黑简体" panose="02000000000000000000" pitchFamily="2" charset="-122"/>
            </a:endParaRPr>
          </a:p>
        </p:txBody>
      </p:sp>
      <p:cxnSp>
        <p:nvCxnSpPr>
          <p:cNvPr id="66" name="直接箭头连接符 65"/>
          <p:cNvCxnSpPr>
            <a:stCxn id="63" idx="0"/>
          </p:cNvCxnSpPr>
          <p:nvPr/>
        </p:nvCxnSpPr>
        <p:spPr>
          <a:xfrm flipV="1">
            <a:off x="1474298" y="3028928"/>
            <a:ext cx="562074" cy="1088895"/>
          </a:xfrm>
          <a:prstGeom prst="straightConnector1">
            <a:avLst/>
          </a:prstGeom>
          <a:noFill/>
          <a:ln w="9525" cap="flat" cmpd="sng" algn="ctr">
            <a:solidFill>
              <a:schemeClr val="bg1">
                <a:lumMod val="65000"/>
              </a:schemeClr>
            </a:solidFill>
            <a:prstDash val="solid"/>
            <a:headEnd type="arrow"/>
            <a:tailEnd type="arrow"/>
          </a:ln>
          <a:effectLst/>
        </p:spPr>
      </p:cxnSp>
      <p:cxnSp>
        <p:nvCxnSpPr>
          <p:cNvPr id="67" name="直接箭头连接符 66"/>
          <p:cNvCxnSpPr>
            <a:stCxn id="70" idx="2"/>
            <a:endCxn id="65" idx="0"/>
          </p:cNvCxnSpPr>
          <p:nvPr/>
        </p:nvCxnSpPr>
        <p:spPr>
          <a:xfrm>
            <a:off x="2023608" y="2996952"/>
            <a:ext cx="974253" cy="1120871"/>
          </a:xfrm>
          <a:prstGeom prst="straightConnector1">
            <a:avLst/>
          </a:prstGeom>
          <a:noFill/>
          <a:ln w="9525" cap="flat" cmpd="sng" algn="ctr">
            <a:solidFill>
              <a:schemeClr val="bg1">
                <a:lumMod val="65000"/>
              </a:schemeClr>
            </a:solidFill>
            <a:prstDash val="solid"/>
            <a:headEnd type="arrow"/>
            <a:tailEnd type="arrow"/>
          </a:ln>
          <a:effectLst/>
        </p:spPr>
      </p:cxnSp>
      <p:cxnSp>
        <p:nvCxnSpPr>
          <p:cNvPr id="68" name="直接箭头连接符 67"/>
          <p:cNvCxnSpPr>
            <a:endCxn id="64" idx="0"/>
          </p:cNvCxnSpPr>
          <p:nvPr/>
        </p:nvCxnSpPr>
        <p:spPr>
          <a:xfrm>
            <a:off x="2037652" y="3020823"/>
            <a:ext cx="2497290" cy="1097000"/>
          </a:xfrm>
          <a:prstGeom prst="straightConnector1">
            <a:avLst/>
          </a:prstGeom>
          <a:noFill/>
          <a:ln w="9525" cap="flat" cmpd="sng" algn="ctr">
            <a:solidFill>
              <a:schemeClr val="bg1">
                <a:lumMod val="65000"/>
              </a:schemeClr>
            </a:solidFill>
            <a:prstDash val="solid"/>
            <a:headEnd type="arrow"/>
            <a:tailEnd type="arrow"/>
          </a:ln>
          <a:effectLst/>
        </p:spPr>
      </p:cxnSp>
      <p:sp>
        <p:nvSpPr>
          <p:cNvPr id="84" name="圆角矩形 83"/>
          <p:cNvSpPr/>
          <p:nvPr/>
        </p:nvSpPr>
        <p:spPr>
          <a:xfrm>
            <a:off x="6839494" y="4128629"/>
            <a:ext cx="1080806" cy="457517"/>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db1</a:t>
            </a:r>
            <a:endParaRPr lang="en-US" altLang="zh-CN" sz="1600" noProof="1">
              <a:solidFill>
                <a:schemeClr val="bg1"/>
              </a:solidFill>
              <a:ea typeface="方正兰亭黑简体" panose="02000000000000000000" pitchFamily="2" charset="-122"/>
            </a:endParaRPr>
          </a:p>
        </p:txBody>
      </p:sp>
      <p:sp>
        <p:nvSpPr>
          <p:cNvPr id="85" name="圆角矩形 84"/>
          <p:cNvSpPr/>
          <p:nvPr/>
        </p:nvSpPr>
        <p:spPr>
          <a:xfrm>
            <a:off x="9900931" y="4128629"/>
            <a:ext cx="1079219" cy="452896"/>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dirty="0">
                <a:solidFill>
                  <a:schemeClr val="bg1"/>
                </a:solidFill>
                <a:ea typeface="方正兰亭黑简体" panose="02000000000000000000" pitchFamily="2" charset="-122"/>
              </a:rPr>
              <a:t>db3</a:t>
            </a:r>
            <a:endParaRPr lang="en-US" altLang="zh-CN" sz="1600" dirty="0">
              <a:solidFill>
                <a:schemeClr val="bg1"/>
              </a:solidFill>
              <a:ea typeface="方正兰亭黑简体" panose="02000000000000000000" pitchFamily="2" charset="-122"/>
            </a:endParaRPr>
          </a:p>
        </p:txBody>
      </p:sp>
      <p:sp>
        <p:nvSpPr>
          <p:cNvPr id="86" name="圆角矩形 85"/>
          <p:cNvSpPr/>
          <p:nvPr/>
        </p:nvSpPr>
        <p:spPr>
          <a:xfrm>
            <a:off x="8416222" y="4128629"/>
            <a:ext cx="1080806" cy="475174"/>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db2</a:t>
            </a:r>
            <a:endParaRPr lang="en-US" altLang="zh-CN" sz="1600" noProof="1">
              <a:solidFill>
                <a:schemeClr val="bg1"/>
              </a:solidFill>
              <a:ea typeface="方正兰亭黑简体" panose="02000000000000000000" pitchFamily="2" charset="-122"/>
            </a:endParaRPr>
          </a:p>
        </p:txBody>
      </p:sp>
      <p:cxnSp>
        <p:nvCxnSpPr>
          <p:cNvPr id="87" name="直接箭头连接符 86"/>
          <p:cNvCxnSpPr>
            <a:stCxn id="84" idx="0"/>
            <a:endCxn id="107" idx="2"/>
          </p:cNvCxnSpPr>
          <p:nvPr/>
        </p:nvCxnSpPr>
        <p:spPr>
          <a:xfrm flipV="1">
            <a:off x="7379897" y="2965797"/>
            <a:ext cx="1581055" cy="1162832"/>
          </a:xfrm>
          <a:prstGeom prst="straightConnector1">
            <a:avLst/>
          </a:prstGeom>
          <a:noFill/>
          <a:ln w="9525" cap="flat" cmpd="sng" algn="ctr">
            <a:solidFill>
              <a:schemeClr val="bg1">
                <a:lumMod val="65000"/>
              </a:schemeClr>
            </a:solidFill>
            <a:prstDash val="solid"/>
            <a:headEnd type="arrow"/>
            <a:tailEnd type="arrow"/>
          </a:ln>
          <a:effectLst/>
        </p:spPr>
      </p:cxnSp>
      <p:cxnSp>
        <p:nvCxnSpPr>
          <p:cNvPr id="88" name="直接箭头连接符 87"/>
          <p:cNvCxnSpPr>
            <a:stCxn id="107" idx="2"/>
            <a:endCxn id="86" idx="0"/>
          </p:cNvCxnSpPr>
          <p:nvPr/>
        </p:nvCxnSpPr>
        <p:spPr>
          <a:xfrm flipH="1">
            <a:off x="8956625" y="2965797"/>
            <a:ext cx="4327" cy="1162832"/>
          </a:xfrm>
          <a:prstGeom prst="straightConnector1">
            <a:avLst/>
          </a:prstGeom>
          <a:noFill/>
          <a:ln w="9525" cap="flat" cmpd="sng" algn="ctr">
            <a:solidFill>
              <a:schemeClr val="bg1">
                <a:lumMod val="65000"/>
              </a:schemeClr>
            </a:solidFill>
            <a:prstDash val="solid"/>
            <a:headEnd type="arrow"/>
            <a:tailEnd type="arrow"/>
          </a:ln>
          <a:effectLst/>
        </p:spPr>
      </p:cxnSp>
      <p:cxnSp>
        <p:nvCxnSpPr>
          <p:cNvPr id="89" name="直接箭头连接符 88"/>
          <p:cNvCxnSpPr>
            <a:stCxn id="107" idx="2"/>
            <a:endCxn id="85" idx="0"/>
          </p:cNvCxnSpPr>
          <p:nvPr/>
        </p:nvCxnSpPr>
        <p:spPr>
          <a:xfrm>
            <a:off x="8960952" y="2965797"/>
            <a:ext cx="1479589" cy="1162832"/>
          </a:xfrm>
          <a:prstGeom prst="straightConnector1">
            <a:avLst/>
          </a:prstGeom>
          <a:noFill/>
          <a:ln w="9525" cap="flat" cmpd="sng" algn="ctr">
            <a:solidFill>
              <a:schemeClr val="bg1">
                <a:lumMod val="65000"/>
              </a:schemeClr>
            </a:solidFill>
            <a:prstDash val="solid"/>
            <a:headEnd type="arrow"/>
            <a:tailEnd type="arrow"/>
          </a:ln>
          <a:effectLst/>
        </p:spPr>
      </p:cxnSp>
      <p:sp>
        <p:nvSpPr>
          <p:cNvPr id="100" name="圆角矩形 99"/>
          <p:cNvSpPr/>
          <p:nvPr/>
        </p:nvSpPr>
        <p:spPr>
          <a:xfrm>
            <a:off x="8309084" y="1714945"/>
            <a:ext cx="1277550" cy="387469"/>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ea typeface="方正兰亭黑简体" panose="02000000000000000000" pitchFamily="2" charset="-122"/>
              </a:rPr>
              <a:t>App2</a:t>
            </a:r>
            <a:endParaRPr lang="en-US" altLang="zh-CN" sz="1600" noProof="1">
              <a:ea typeface="方正兰亭黑简体" panose="02000000000000000000" pitchFamily="2" charset="-122"/>
            </a:endParaRPr>
          </a:p>
        </p:txBody>
      </p:sp>
      <p:sp>
        <p:nvSpPr>
          <p:cNvPr id="107" name="矩形 106"/>
          <p:cNvSpPr/>
          <p:nvPr/>
        </p:nvSpPr>
        <p:spPr bwMode="auto">
          <a:xfrm>
            <a:off x="7833829" y="2621804"/>
            <a:ext cx="2254245" cy="343993"/>
          </a:xfrm>
          <a:prstGeom prst="rect">
            <a:avLst/>
          </a:prstGeom>
          <a:solidFill>
            <a:srgbClr val="C00000"/>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lnSpc>
                <a:spcPct val="150000"/>
              </a:lnSpc>
              <a:buNone/>
            </a:pPr>
            <a:r>
              <a:rPr lang="en-US" altLang="zh-CN" dirty="0">
                <a:solidFill>
                  <a:prstClr val="white"/>
                </a:solidFill>
                <a:ea typeface="方正兰亭黑简体" panose="02000000000000000000" pitchFamily="2" charset="-122"/>
              </a:rPr>
              <a:t>DDM</a:t>
            </a:r>
            <a:endParaRPr lang="en-US" dirty="0">
              <a:solidFill>
                <a:prstClr val="white"/>
              </a:solidFill>
              <a:ea typeface="方正兰亭黑简体" panose="02000000000000000000" pitchFamily="2" charset="-122"/>
            </a:endParaRPr>
          </a:p>
        </p:txBody>
      </p:sp>
      <p:cxnSp>
        <p:nvCxnSpPr>
          <p:cNvPr id="112" name="直接箭头连接符 111"/>
          <p:cNvCxnSpPr>
            <a:stCxn id="100" idx="2"/>
            <a:endCxn id="107" idx="0"/>
          </p:cNvCxnSpPr>
          <p:nvPr/>
        </p:nvCxnSpPr>
        <p:spPr>
          <a:xfrm>
            <a:off x="8947859" y="2102414"/>
            <a:ext cx="13093" cy="519389"/>
          </a:xfrm>
          <a:prstGeom prst="straightConnector1">
            <a:avLst/>
          </a:prstGeom>
          <a:noFill/>
          <a:ln w="9525" cap="flat" cmpd="sng" algn="ctr">
            <a:solidFill>
              <a:schemeClr val="bg1">
                <a:lumMod val="65000"/>
              </a:schemeClr>
            </a:solidFill>
            <a:prstDash val="solid"/>
            <a:headEnd type="arrow"/>
            <a:tailEnd type="arrow"/>
          </a:ln>
          <a:effectLst/>
        </p:spPr>
      </p:cxnSp>
      <p:sp>
        <p:nvSpPr>
          <p:cNvPr id="116" name="圆角矩形 115"/>
          <p:cNvSpPr/>
          <p:nvPr/>
        </p:nvSpPr>
        <p:spPr>
          <a:xfrm>
            <a:off x="9801766" y="1722553"/>
            <a:ext cx="1277550" cy="387469"/>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ea typeface="方正兰亭黑简体" panose="02000000000000000000" pitchFamily="2" charset="-122"/>
              </a:rPr>
              <a:t>App3</a:t>
            </a:r>
            <a:endParaRPr lang="en-US" altLang="zh-CN" sz="1600" noProof="1">
              <a:ea typeface="方正兰亭黑简体" panose="02000000000000000000" pitchFamily="2" charset="-122"/>
            </a:endParaRPr>
          </a:p>
        </p:txBody>
      </p:sp>
      <p:sp>
        <p:nvSpPr>
          <p:cNvPr id="117" name="圆角矩形 116"/>
          <p:cNvSpPr/>
          <p:nvPr/>
        </p:nvSpPr>
        <p:spPr>
          <a:xfrm>
            <a:off x="6692659" y="1724773"/>
            <a:ext cx="1277550" cy="387469"/>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ea typeface="方正兰亭黑简体" panose="02000000000000000000" pitchFamily="2" charset="-122"/>
              </a:rPr>
              <a:t>App1</a:t>
            </a:r>
            <a:endParaRPr lang="en-US" altLang="zh-CN" sz="1600" noProof="1">
              <a:ea typeface="方正兰亭黑简体" panose="02000000000000000000" pitchFamily="2" charset="-122"/>
            </a:endParaRPr>
          </a:p>
        </p:txBody>
      </p:sp>
      <p:cxnSp>
        <p:nvCxnSpPr>
          <p:cNvPr id="118" name="直接箭头连接符 117"/>
          <p:cNvCxnSpPr>
            <a:stCxn id="117" idx="2"/>
            <a:endCxn id="107" idx="0"/>
          </p:cNvCxnSpPr>
          <p:nvPr/>
        </p:nvCxnSpPr>
        <p:spPr>
          <a:xfrm>
            <a:off x="7331434" y="2112242"/>
            <a:ext cx="1629518" cy="509562"/>
          </a:xfrm>
          <a:prstGeom prst="straightConnector1">
            <a:avLst/>
          </a:prstGeom>
          <a:noFill/>
          <a:ln w="9525" cap="flat" cmpd="sng" algn="ctr">
            <a:solidFill>
              <a:schemeClr val="bg1">
                <a:lumMod val="65000"/>
              </a:schemeClr>
            </a:solidFill>
            <a:prstDash val="solid"/>
            <a:headEnd type="arrow"/>
            <a:tailEnd type="arrow"/>
          </a:ln>
          <a:effectLst/>
        </p:spPr>
      </p:cxnSp>
      <p:cxnSp>
        <p:nvCxnSpPr>
          <p:cNvPr id="120" name="直接箭头连接符 119"/>
          <p:cNvCxnSpPr>
            <a:stCxn id="116" idx="2"/>
            <a:endCxn id="107" idx="0"/>
          </p:cNvCxnSpPr>
          <p:nvPr/>
        </p:nvCxnSpPr>
        <p:spPr>
          <a:xfrm flipH="1">
            <a:off x="8960952" y="2110022"/>
            <a:ext cx="1479589" cy="511782"/>
          </a:xfrm>
          <a:prstGeom prst="straightConnector1">
            <a:avLst/>
          </a:prstGeom>
          <a:noFill/>
          <a:ln w="9525" cap="flat" cmpd="sng" algn="ctr">
            <a:solidFill>
              <a:schemeClr val="bg1">
                <a:lumMod val="65000"/>
              </a:schemeClr>
            </a:solidFill>
            <a:prstDash val="solid"/>
            <a:headEnd type="arrow"/>
            <a:tailEnd type="arrow"/>
          </a:ln>
          <a:effectLst/>
        </p:spPr>
      </p:cxnSp>
      <p:sp>
        <p:nvSpPr>
          <p:cNvPr id="126" name="流程图: 资料带 125"/>
          <p:cNvSpPr/>
          <p:nvPr/>
        </p:nvSpPr>
        <p:spPr bwMode="auto">
          <a:xfrm>
            <a:off x="7610172" y="3465513"/>
            <a:ext cx="644214" cy="312066"/>
          </a:xfrm>
          <a:prstGeom prst="flowChartPunchedTape">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buFont typeface="Wingdings" panose="05000000000000000000" pitchFamily="2" charset="2"/>
              <a:buNone/>
            </a:pPr>
            <a:r>
              <a:rPr lang="zh-CN" altLang="en-US" sz="1050" dirty="0">
                <a:solidFill>
                  <a:prstClr val="black"/>
                </a:solidFill>
                <a:ea typeface="方正兰亭黑简体" panose="02000000000000000000" pitchFamily="2" charset="-122"/>
              </a:rPr>
              <a:t>数据分片</a:t>
            </a:r>
            <a:r>
              <a:rPr lang="en-US" altLang="zh-CN" sz="1050" dirty="0">
                <a:solidFill>
                  <a:prstClr val="black"/>
                </a:solidFill>
                <a:ea typeface="方正兰亭黑简体" panose="02000000000000000000" pitchFamily="2" charset="-122"/>
              </a:rPr>
              <a:t>1</a:t>
            </a:r>
            <a:endParaRPr lang="en-US" sz="1050" dirty="0">
              <a:solidFill>
                <a:prstClr val="black"/>
              </a:solidFill>
              <a:ea typeface="方正兰亭黑简体" panose="02000000000000000000" pitchFamily="2" charset="-122"/>
            </a:endParaRPr>
          </a:p>
        </p:txBody>
      </p:sp>
      <p:sp>
        <p:nvSpPr>
          <p:cNvPr id="127" name="流程图: 资料带 126"/>
          <p:cNvSpPr/>
          <p:nvPr/>
        </p:nvSpPr>
        <p:spPr bwMode="auto">
          <a:xfrm>
            <a:off x="8552641" y="3443940"/>
            <a:ext cx="644214" cy="312066"/>
          </a:xfrm>
          <a:prstGeom prst="flowChartPunchedTape">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buFont typeface="Wingdings" panose="05000000000000000000" pitchFamily="2" charset="2"/>
              <a:buNone/>
            </a:pPr>
            <a:r>
              <a:rPr lang="zh-CN" altLang="en-US" sz="1050" dirty="0">
                <a:solidFill>
                  <a:prstClr val="black"/>
                </a:solidFill>
                <a:ea typeface="方正兰亭黑简体" panose="02000000000000000000" pitchFamily="2" charset="-122"/>
              </a:rPr>
              <a:t>数据分片</a:t>
            </a:r>
            <a:r>
              <a:rPr lang="en-US" altLang="zh-CN" sz="1050" dirty="0">
                <a:solidFill>
                  <a:prstClr val="black"/>
                </a:solidFill>
                <a:ea typeface="方正兰亭黑简体" panose="02000000000000000000" pitchFamily="2" charset="-122"/>
              </a:rPr>
              <a:t>2</a:t>
            </a:r>
            <a:endParaRPr lang="en-US" sz="1050" dirty="0">
              <a:solidFill>
                <a:prstClr val="black"/>
              </a:solidFill>
              <a:ea typeface="方正兰亭黑简体" panose="02000000000000000000" pitchFamily="2" charset="-122"/>
            </a:endParaRPr>
          </a:p>
        </p:txBody>
      </p:sp>
      <p:sp>
        <p:nvSpPr>
          <p:cNvPr id="128" name="流程图: 资料带 127"/>
          <p:cNvSpPr/>
          <p:nvPr/>
        </p:nvSpPr>
        <p:spPr bwMode="auto">
          <a:xfrm>
            <a:off x="9684895" y="3470768"/>
            <a:ext cx="644214" cy="312066"/>
          </a:xfrm>
          <a:prstGeom prst="flowChartPunchedTape">
            <a:avLst/>
          </a:prstGeom>
          <a:noFill/>
          <a:ln w="9525" cap="flat" cmpd="sng" algn="ctr">
            <a:solidFill>
              <a:srgbClr val="002050"/>
            </a:solidFill>
            <a:prstDash val="solid"/>
            <a:round/>
            <a:headEnd type="none" w="med" len="med"/>
            <a:tailEnd type="none" w="med" len="med"/>
          </a:ln>
          <a:effectLst/>
        </p:spPr>
        <p:txBody>
          <a:bodyPr rot="0" spcFirstLastPara="0" vertOverflow="overflow" horzOverflow="overflow" vert="horz" wrap="square" lIns="0" tIns="45708" rIns="0" bIns="45708" numCol="1" spcCol="0" rtlCol="0" fromWordArt="0" anchor="t" anchorCtr="0" forceAA="0" compatLnSpc="1">
            <a:noAutofit/>
          </a:bodyPr>
          <a:lstStyle/>
          <a:p>
            <a:pPr>
              <a:buFont typeface="Wingdings" panose="05000000000000000000" pitchFamily="2" charset="2"/>
              <a:buNone/>
            </a:pPr>
            <a:r>
              <a:rPr lang="zh-CN" altLang="en-US" sz="1050" dirty="0">
                <a:solidFill>
                  <a:prstClr val="black"/>
                </a:solidFill>
                <a:ea typeface="方正兰亭黑简体" panose="02000000000000000000" pitchFamily="2" charset="-122"/>
              </a:rPr>
              <a:t>数据分片</a:t>
            </a:r>
            <a:r>
              <a:rPr lang="en-US" altLang="zh-CN" sz="1050" dirty="0">
                <a:solidFill>
                  <a:prstClr val="black"/>
                </a:solidFill>
                <a:ea typeface="方正兰亭黑简体" panose="02000000000000000000" pitchFamily="2" charset="-122"/>
              </a:rPr>
              <a:t>3</a:t>
            </a:r>
            <a:endParaRPr lang="en-US" sz="1050" dirty="0">
              <a:solidFill>
                <a:prstClr val="black"/>
              </a:solidFill>
              <a:ea typeface="方正兰亭黑简体" panose="02000000000000000000" pitchFamily="2" charset="-122"/>
            </a:endParaRPr>
          </a:p>
        </p:txBody>
      </p:sp>
      <p:sp>
        <p:nvSpPr>
          <p:cNvPr id="44" name="文本框 43"/>
          <p:cNvSpPr txBox="1"/>
          <p:nvPr/>
        </p:nvSpPr>
        <p:spPr>
          <a:xfrm>
            <a:off x="8167591" y="3786766"/>
            <a:ext cx="1256487" cy="276927"/>
          </a:xfrm>
          <a:prstGeom prst="rect">
            <a:avLst/>
          </a:prstGeom>
          <a:noFill/>
        </p:spPr>
        <p:txBody>
          <a:bodyPr wrap="square" rtlCol="0">
            <a:spAutoFit/>
          </a:bodyPr>
          <a:lstStyle/>
          <a:p>
            <a:pPr>
              <a:buFont typeface="Wingdings" panose="05000000000000000000" pitchFamily="2" charset="2"/>
              <a:buNone/>
            </a:pPr>
            <a:r>
              <a:rPr lang="en-US" sz="1200" dirty="0" smtClean="0">
                <a:solidFill>
                  <a:prstClr val="black"/>
                </a:solidFill>
                <a:ea typeface="方正兰亭黑简体" panose="02000000000000000000" pitchFamily="2" charset="-122"/>
              </a:rPr>
              <a:t>2000</a:t>
            </a:r>
            <a:r>
              <a:rPr lang="zh-CN" altLang="en-US" sz="1200" dirty="0" smtClean="0">
                <a:solidFill>
                  <a:prstClr val="black"/>
                </a:solidFill>
                <a:ea typeface="方正兰亭黑简体" panose="02000000000000000000" pitchFamily="2" charset="-122"/>
              </a:rPr>
              <a:t>个连接数</a:t>
            </a:r>
            <a:endParaRPr lang="en-US" sz="1200" dirty="0" err="1">
              <a:solidFill>
                <a:prstClr val="black"/>
              </a:solidFill>
              <a:ea typeface="方正兰亭黑简体" panose="02000000000000000000" pitchFamily="2" charset="-122"/>
            </a:endParaRPr>
          </a:p>
        </p:txBody>
      </p:sp>
      <p:sp>
        <p:nvSpPr>
          <p:cNvPr id="45" name="文本框 44"/>
          <p:cNvSpPr txBox="1"/>
          <p:nvPr/>
        </p:nvSpPr>
        <p:spPr>
          <a:xfrm>
            <a:off x="9543876" y="3786098"/>
            <a:ext cx="1256487" cy="276927"/>
          </a:xfrm>
          <a:prstGeom prst="rect">
            <a:avLst/>
          </a:prstGeom>
          <a:noFill/>
        </p:spPr>
        <p:txBody>
          <a:bodyPr wrap="square" rtlCol="0">
            <a:spAutoFit/>
          </a:bodyPr>
          <a:lstStyle/>
          <a:p>
            <a:pPr>
              <a:buFont typeface="Wingdings" panose="05000000000000000000" pitchFamily="2" charset="2"/>
              <a:buNone/>
            </a:pPr>
            <a:r>
              <a:rPr lang="en-US" sz="1200" dirty="0" smtClean="0">
                <a:solidFill>
                  <a:prstClr val="black"/>
                </a:solidFill>
                <a:ea typeface="方正兰亭黑简体" panose="02000000000000000000" pitchFamily="2" charset="-122"/>
              </a:rPr>
              <a:t>2000</a:t>
            </a:r>
            <a:r>
              <a:rPr lang="zh-CN" altLang="en-US" sz="1200" dirty="0" smtClean="0">
                <a:solidFill>
                  <a:prstClr val="black"/>
                </a:solidFill>
                <a:ea typeface="方正兰亭黑简体" panose="02000000000000000000" pitchFamily="2" charset="-122"/>
              </a:rPr>
              <a:t>个连接数</a:t>
            </a:r>
            <a:endParaRPr lang="en-US" sz="1200" dirty="0" err="1">
              <a:solidFill>
                <a:prstClr val="black"/>
              </a:solidFill>
              <a:ea typeface="方正兰亭黑简体" panose="02000000000000000000" pitchFamily="2" charset="-122"/>
            </a:endParaRPr>
          </a:p>
        </p:txBody>
      </p:sp>
      <p:sp>
        <p:nvSpPr>
          <p:cNvPr id="48" name="文本框 47"/>
          <p:cNvSpPr txBox="1"/>
          <p:nvPr/>
        </p:nvSpPr>
        <p:spPr>
          <a:xfrm>
            <a:off x="6776759" y="3782834"/>
            <a:ext cx="1256487" cy="276927"/>
          </a:xfrm>
          <a:prstGeom prst="rect">
            <a:avLst/>
          </a:prstGeom>
          <a:noFill/>
        </p:spPr>
        <p:txBody>
          <a:bodyPr wrap="square" rtlCol="0">
            <a:spAutoFit/>
          </a:bodyPr>
          <a:lstStyle/>
          <a:p>
            <a:pPr>
              <a:buFont typeface="Wingdings" panose="05000000000000000000" pitchFamily="2" charset="2"/>
              <a:buNone/>
            </a:pPr>
            <a:r>
              <a:rPr lang="en-US" sz="1200" dirty="0" smtClean="0">
                <a:solidFill>
                  <a:prstClr val="black"/>
                </a:solidFill>
                <a:ea typeface="方正兰亭黑简体" panose="02000000000000000000" pitchFamily="2" charset="-122"/>
              </a:rPr>
              <a:t>2000</a:t>
            </a:r>
            <a:r>
              <a:rPr lang="zh-CN" altLang="en-US" sz="1200" dirty="0" smtClean="0">
                <a:solidFill>
                  <a:prstClr val="black"/>
                </a:solidFill>
                <a:ea typeface="方正兰亭黑简体" panose="02000000000000000000" pitchFamily="2" charset="-122"/>
              </a:rPr>
              <a:t>个连接数</a:t>
            </a:r>
            <a:endParaRPr lang="en-US" sz="1200" dirty="0" err="1">
              <a:solidFill>
                <a:prstClr val="black"/>
              </a:solidFill>
              <a:ea typeface="方正兰亭黑简体" panose="02000000000000000000" pitchFamily="2" charset="-122"/>
            </a:endParaRPr>
          </a:p>
        </p:txBody>
      </p:sp>
      <p:sp>
        <p:nvSpPr>
          <p:cNvPr id="49" name="文本框 48"/>
          <p:cNvSpPr txBox="1"/>
          <p:nvPr/>
        </p:nvSpPr>
        <p:spPr>
          <a:xfrm>
            <a:off x="8360190" y="2269627"/>
            <a:ext cx="1256487" cy="276927"/>
          </a:xfrm>
          <a:prstGeom prst="rect">
            <a:avLst/>
          </a:prstGeom>
          <a:noFill/>
        </p:spPr>
        <p:txBody>
          <a:bodyPr wrap="square" rtlCol="0">
            <a:spAutoFit/>
          </a:bodyPr>
          <a:lstStyle>
            <a:defPPr>
              <a:defRPr lang="zh-CN"/>
            </a:defPPr>
            <a:lvl1pPr>
              <a:buNone/>
              <a:defRPr sz="1200" b="0">
                <a:solidFill>
                  <a:prstClr val="black"/>
                </a:solidFill>
                <a:latin typeface="微软雅黑" panose="020B0503020204020204" pitchFamily="34" charset="-122"/>
                <a:ea typeface="微软雅黑" panose="020B0503020204020204" pitchFamily="34" charset="-122"/>
              </a:defRPr>
            </a:lvl1pPr>
          </a:lstStyle>
          <a:p>
            <a:r>
              <a:rPr lang="en-US" dirty="0" smtClean="0">
                <a:latin typeface="+mn-lt"/>
                <a:ea typeface="方正兰亭黑简体" panose="02000000000000000000" pitchFamily="2" charset="-122"/>
              </a:rPr>
              <a:t>2000</a:t>
            </a:r>
            <a:r>
              <a:rPr lang="zh-CN" altLang="en-US" dirty="0" smtClean="0">
                <a:latin typeface="+mn-lt"/>
                <a:ea typeface="方正兰亭黑简体" panose="02000000000000000000" pitchFamily="2" charset="-122"/>
              </a:rPr>
              <a:t>个连接数</a:t>
            </a:r>
            <a:endParaRPr lang="en-US" dirty="0" err="1">
              <a:latin typeface="+mn-lt"/>
              <a:ea typeface="方正兰亭黑简体" panose="02000000000000000000" pitchFamily="2" charset="-122"/>
            </a:endParaRPr>
          </a:p>
        </p:txBody>
      </p:sp>
      <p:sp>
        <p:nvSpPr>
          <p:cNvPr id="50" name="文本框 49"/>
          <p:cNvSpPr txBox="1"/>
          <p:nvPr/>
        </p:nvSpPr>
        <p:spPr>
          <a:xfrm>
            <a:off x="9801766" y="2297813"/>
            <a:ext cx="1256487" cy="276999"/>
          </a:xfrm>
          <a:prstGeom prst="rect">
            <a:avLst/>
          </a:prstGeom>
          <a:noFill/>
        </p:spPr>
        <p:txBody>
          <a:bodyPr wrap="square" rtlCol="0">
            <a:spAutoFit/>
          </a:bodyPr>
          <a:lstStyle>
            <a:defPPr>
              <a:defRPr lang="zh-CN"/>
            </a:defPPr>
            <a:lvl1pPr>
              <a:buNone/>
              <a:defRPr sz="1200" b="0">
                <a:solidFill>
                  <a:prstClr val="black"/>
                </a:solidFill>
                <a:latin typeface="微软雅黑" panose="020B0503020204020204" pitchFamily="34" charset="-122"/>
                <a:ea typeface="微软雅黑" panose="020B0503020204020204" pitchFamily="34" charset="-122"/>
              </a:defRPr>
            </a:lvl1pPr>
          </a:lstStyle>
          <a:p>
            <a:r>
              <a:rPr lang="en-US" dirty="0" smtClean="0">
                <a:latin typeface="+mn-lt"/>
                <a:ea typeface="方正兰亭黑简体" panose="02000000000000000000" pitchFamily="2" charset="-122"/>
              </a:rPr>
              <a:t>2000</a:t>
            </a:r>
            <a:r>
              <a:rPr lang="zh-CN" altLang="en-US" dirty="0" smtClean="0">
                <a:latin typeface="+mn-lt"/>
                <a:ea typeface="方正兰亭黑简体" panose="02000000000000000000" pitchFamily="2" charset="-122"/>
              </a:rPr>
              <a:t>个连接数</a:t>
            </a:r>
            <a:endParaRPr lang="en-US" dirty="0" err="1">
              <a:latin typeface="+mn-lt"/>
              <a:ea typeface="方正兰亭黑简体" panose="02000000000000000000" pitchFamily="2" charset="-122"/>
            </a:endParaRPr>
          </a:p>
        </p:txBody>
      </p:sp>
      <p:sp>
        <p:nvSpPr>
          <p:cNvPr id="51" name="文本框 50"/>
          <p:cNvSpPr txBox="1"/>
          <p:nvPr/>
        </p:nvSpPr>
        <p:spPr>
          <a:xfrm>
            <a:off x="6913807" y="2296350"/>
            <a:ext cx="1256487" cy="276927"/>
          </a:xfrm>
          <a:prstGeom prst="rect">
            <a:avLst/>
          </a:prstGeom>
          <a:noFill/>
        </p:spPr>
        <p:txBody>
          <a:bodyPr wrap="square" rtlCol="0">
            <a:spAutoFit/>
          </a:bodyPr>
          <a:lstStyle/>
          <a:p>
            <a:pPr>
              <a:buFont typeface="Wingdings" panose="05000000000000000000" pitchFamily="2" charset="2"/>
              <a:buNone/>
            </a:pPr>
            <a:r>
              <a:rPr lang="en-US" sz="1200" dirty="0" smtClean="0">
                <a:solidFill>
                  <a:prstClr val="black"/>
                </a:solidFill>
                <a:ea typeface="方正兰亭黑简体" panose="02000000000000000000" pitchFamily="2" charset="-122"/>
              </a:rPr>
              <a:t>2000</a:t>
            </a:r>
            <a:r>
              <a:rPr lang="zh-CN" altLang="en-US" sz="1200" dirty="0" smtClean="0">
                <a:solidFill>
                  <a:prstClr val="black"/>
                </a:solidFill>
                <a:ea typeface="方正兰亭黑简体" panose="02000000000000000000" pitchFamily="2" charset="-122"/>
              </a:rPr>
              <a:t>个连接数</a:t>
            </a:r>
            <a:endParaRPr lang="en-US" sz="1200" dirty="0" err="1">
              <a:solidFill>
                <a:prstClr val="black"/>
              </a:solidFill>
              <a:ea typeface="方正兰亭黑简体" panose="02000000000000000000" pitchFamily="2" charset="-122"/>
            </a:endParaRPr>
          </a:p>
        </p:txBody>
      </p:sp>
      <p:sp>
        <p:nvSpPr>
          <p:cNvPr id="52" name="文本框 51"/>
          <p:cNvSpPr txBox="1"/>
          <p:nvPr/>
        </p:nvSpPr>
        <p:spPr>
          <a:xfrm>
            <a:off x="2590388" y="3853511"/>
            <a:ext cx="1256487" cy="276927"/>
          </a:xfrm>
          <a:prstGeom prst="rect">
            <a:avLst/>
          </a:prstGeom>
          <a:noFill/>
        </p:spPr>
        <p:txBody>
          <a:bodyPr wrap="square" rtlCol="0">
            <a:spAutoFit/>
          </a:bodyPr>
          <a:lstStyle/>
          <a:p>
            <a:pPr>
              <a:buFont typeface="Wingdings" panose="05000000000000000000" pitchFamily="2" charset="2"/>
              <a:buNone/>
            </a:pPr>
            <a:r>
              <a:rPr lang="en-US" sz="1200" dirty="0" smtClean="0">
                <a:solidFill>
                  <a:prstClr val="black"/>
                </a:solidFill>
                <a:ea typeface="方正兰亭黑简体" panose="02000000000000000000" pitchFamily="2" charset="-122"/>
              </a:rPr>
              <a:t>2000</a:t>
            </a:r>
            <a:r>
              <a:rPr lang="zh-CN" altLang="en-US" sz="1200" dirty="0" smtClean="0">
                <a:solidFill>
                  <a:prstClr val="black"/>
                </a:solidFill>
                <a:ea typeface="方正兰亭黑简体" panose="02000000000000000000" pitchFamily="2" charset="-122"/>
              </a:rPr>
              <a:t>个连接数</a:t>
            </a:r>
            <a:endParaRPr lang="en-US" sz="1200" dirty="0" err="1">
              <a:solidFill>
                <a:prstClr val="black"/>
              </a:solidFill>
              <a:ea typeface="方正兰亭黑简体" panose="02000000000000000000" pitchFamily="2" charset="-122"/>
            </a:endParaRPr>
          </a:p>
        </p:txBody>
      </p:sp>
      <p:sp>
        <p:nvSpPr>
          <p:cNvPr id="53" name="文本框 52"/>
          <p:cNvSpPr txBox="1"/>
          <p:nvPr/>
        </p:nvSpPr>
        <p:spPr>
          <a:xfrm>
            <a:off x="3966673" y="3852843"/>
            <a:ext cx="1256487" cy="276927"/>
          </a:xfrm>
          <a:prstGeom prst="rect">
            <a:avLst/>
          </a:prstGeom>
          <a:noFill/>
        </p:spPr>
        <p:txBody>
          <a:bodyPr wrap="square" rtlCol="0">
            <a:spAutoFit/>
          </a:bodyPr>
          <a:lstStyle/>
          <a:p>
            <a:pPr>
              <a:buFont typeface="Wingdings" panose="05000000000000000000" pitchFamily="2" charset="2"/>
              <a:buNone/>
            </a:pPr>
            <a:r>
              <a:rPr lang="en-US" sz="1200" dirty="0" smtClean="0">
                <a:solidFill>
                  <a:prstClr val="black"/>
                </a:solidFill>
                <a:ea typeface="方正兰亭黑简体" panose="02000000000000000000" pitchFamily="2" charset="-122"/>
              </a:rPr>
              <a:t>2000</a:t>
            </a:r>
            <a:r>
              <a:rPr lang="zh-CN" altLang="en-US" sz="1200" dirty="0" smtClean="0">
                <a:solidFill>
                  <a:prstClr val="black"/>
                </a:solidFill>
                <a:ea typeface="方正兰亭黑简体" panose="02000000000000000000" pitchFamily="2" charset="-122"/>
              </a:rPr>
              <a:t>个连接数</a:t>
            </a:r>
            <a:endParaRPr lang="en-US" sz="1200" dirty="0" err="1">
              <a:solidFill>
                <a:prstClr val="black"/>
              </a:solidFill>
              <a:ea typeface="方正兰亭黑简体" panose="02000000000000000000" pitchFamily="2" charset="-122"/>
            </a:endParaRPr>
          </a:p>
        </p:txBody>
      </p:sp>
      <p:sp>
        <p:nvSpPr>
          <p:cNvPr id="54" name="文本框 53"/>
          <p:cNvSpPr txBox="1"/>
          <p:nvPr/>
        </p:nvSpPr>
        <p:spPr>
          <a:xfrm>
            <a:off x="1199555" y="3849579"/>
            <a:ext cx="1256487" cy="276927"/>
          </a:xfrm>
          <a:prstGeom prst="rect">
            <a:avLst/>
          </a:prstGeom>
          <a:noFill/>
        </p:spPr>
        <p:txBody>
          <a:bodyPr wrap="square" rtlCol="0">
            <a:spAutoFit/>
          </a:bodyPr>
          <a:lstStyle/>
          <a:p>
            <a:pPr>
              <a:buFont typeface="Wingdings" panose="05000000000000000000" pitchFamily="2" charset="2"/>
              <a:buNone/>
            </a:pPr>
            <a:r>
              <a:rPr lang="en-US" sz="1200" dirty="0" smtClean="0">
                <a:solidFill>
                  <a:prstClr val="black"/>
                </a:solidFill>
                <a:ea typeface="方正兰亭黑简体" panose="02000000000000000000" pitchFamily="2" charset="-122"/>
              </a:rPr>
              <a:t>2000</a:t>
            </a:r>
            <a:r>
              <a:rPr lang="zh-CN" altLang="en-US" sz="1200" dirty="0" smtClean="0">
                <a:solidFill>
                  <a:prstClr val="black"/>
                </a:solidFill>
                <a:ea typeface="方正兰亭黑简体" panose="02000000000000000000" pitchFamily="2" charset="-122"/>
              </a:rPr>
              <a:t>个连接数</a:t>
            </a:r>
            <a:endParaRPr lang="en-US" sz="1200" dirty="0" err="1">
              <a:solidFill>
                <a:prstClr val="black"/>
              </a:solidFill>
              <a:ea typeface="方正兰亭黑简体" panose="02000000000000000000" pitchFamily="2" charset="-122"/>
            </a:endParaRPr>
          </a:p>
        </p:txBody>
      </p:sp>
      <p:sp>
        <p:nvSpPr>
          <p:cNvPr id="62" name="圆角矩形 61"/>
          <p:cNvSpPr/>
          <p:nvPr/>
        </p:nvSpPr>
        <p:spPr>
          <a:xfrm>
            <a:off x="891866" y="1738763"/>
            <a:ext cx="2197012" cy="1290165"/>
          </a:xfrm>
          <a:prstGeom prst="roundRect">
            <a:avLst>
              <a:gd name="adj" fmla="val 5842"/>
            </a:avLst>
          </a:prstGeom>
          <a:noFill/>
          <a:ln w="25400" cap="flat" cmpd="sng" algn="ctr">
            <a:solidFill>
              <a:srgbClr val="EAEAEA">
                <a:shade val="50000"/>
              </a:srgbClr>
            </a:solidFill>
            <a:prstDash val="solid"/>
          </a:ln>
          <a:effectLst/>
        </p:spPr>
        <p:txBody>
          <a:bodyPr anchor="ctr"/>
          <a:lstStyle/>
          <a:p>
            <a:pPr algn="ctr" fontAlgn="auto">
              <a:spcBef>
                <a:spcPts val="0"/>
              </a:spcBef>
              <a:spcAft>
                <a:spcPts val="0"/>
              </a:spcAft>
              <a:defRPr/>
            </a:pPr>
            <a:endParaRPr lang="en-US" altLang="zh-CN" sz="2400" kern="0" noProof="1">
              <a:solidFill>
                <a:srgbClr val="00007A"/>
              </a:solidFill>
              <a:ea typeface="方正兰亭黑简体" panose="02000000000000000000" pitchFamily="2" charset="-122"/>
            </a:endParaRPr>
          </a:p>
        </p:txBody>
      </p:sp>
      <p:sp>
        <p:nvSpPr>
          <p:cNvPr id="69" name="圆角矩形 68"/>
          <p:cNvSpPr/>
          <p:nvPr/>
        </p:nvSpPr>
        <p:spPr>
          <a:xfrm>
            <a:off x="942153" y="2772105"/>
            <a:ext cx="588449" cy="234336"/>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pPr>
            <a:r>
              <a:rPr lang="en-US" altLang="zh-CN" sz="1200" kern="0" noProof="1">
                <a:solidFill>
                  <a:srgbClr val="EAEAEA"/>
                </a:solidFill>
                <a:ea typeface="方正兰亭黑简体" panose="02000000000000000000" pitchFamily="2" charset="-122"/>
              </a:rPr>
              <a:t>sql1</a:t>
            </a:r>
            <a:endParaRPr lang="en-US" altLang="zh-CN" sz="1200" kern="0" noProof="1">
              <a:solidFill>
                <a:srgbClr val="EAEAEA"/>
              </a:solidFill>
              <a:ea typeface="方正兰亭黑简体" panose="02000000000000000000" pitchFamily="2" charset="-122"/>
            </a:endParaRPr>
          </a:p>
        </p:txBody>
      </p:sp>
      <p:sp>
        <p:nvSpPr>
          <p:cNvPr id="70" name="圆角矩形 69"/>
          <p:cNvSpPr/>
          <p:nvPr/>
        </p:nvSpPr>
        <p:spPr>
          <a:xfrm>
            <a:off x="1723465" y="2782479"/>
            <a:ext cx="600286" cy="214473"/>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pPr>
            <a:r>
              <a:rPr lang="en-US" altLang="zh-CN" sz="1200" kern="0" noProof="1">
                <a:solidFill>
                  <a:srgbClr val="EAEAEA"/>
                </a:solidFill>
                <a:ea typeface="方正兰亭黑简体" panose="02000000000000000000" pitchFamily="2" charset="-122"/>
              </a:rPr>
              <a:t>sql2</a:t>
            </a:r>
            <a:endParaRPr lang="en-US" altLang="zh-CN" sz="1200" kern="0" noProof="1">
              <a:solidFill>
                <a:srgbClr val="EAEAEA"/>
              </a:solidFill>
              <a:ea typeface="方正兰亭黑简体" panose="02000000000000000000" pitchFamily="2" charset="-122"/>
            </a:endParaRPr>
          </a:p>
        </p:txBody>
      </p:sp>
      <p:sp>
        <p:nvSpPr>
          <p:cNvPr id="71" name="圆角矩形 70"/>
          <p:cNvSpPr/>
          <p:nvPr/>
        </p:nvSpPr>
        <p:spPr>
          <a:xfrm>
            <a:off x="2478328" y="2772104"/>
            <a:ext cx="547320" cy="234336"/>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pPr>
            <a:r>
              <a:rPr lang="en-US" altLang="zh-CN" sz="1200" kern="0" noProof="1">
                <a:solidFill>
                  <a:srgbClr val="EAEAEA"/>
                </a:solidFill>
                <a:ea typeface="方正兰亭黑简体" panose="02000000000000000000" pitchFamily="2" charset="-122"/>
              </a:rPr>
              <a:t>sql3</a:t>
            </a:r>
            <a:endParaRPr lang="en-US" altLang="zh-CN" sz="1200" kern="0" noProof="1">
              <a:solidFill>
                <a:srgbClr val="EAEAEA"/>
              </a:solidFill>
              <a:ea typeface="方正兰亭黑简体" panose="02000000000000000000" pitchFamily="2" charset="-122"/>
            </a:endParaRPr>
          </a:p>
        </p:txBody>
      </p:sp>
      <p:sp>
        <p:nvSpPr>
          <p:cNvPr id="72" name="圆角矩形 71"/>
          <p:cNvSpPr/>
          <p:nvPr/>
        </p:nvSpPr>
        <p:spPr>
          <a:xfrm>
            <a:off x="1723465" y="2361939"/>
            <a:ext cx="455764" cy="203627"/>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pPr>
            <a:r>
              <a:rPr lang="en-US" altLang="zh-CN" sz="1200" kern="0" noProof="1">
                <a:solidFill>
                  <a:srgbClr val="EAEAEA"/>
                </a:solidFill>
                <a:ea typeface="方正兰亭黑简体" panose="02000000000000000000" pitchFamily="2" charset="-122"/>
              </a:rPr>
              <a:t>sql</a:t>
            </a:r>
            <a:endParaRPr lang="en-US" altLang="zh-CN" sz="1200" kern="0" noProof="1">
              <a:solidFill>
                <a:srgbClr val="EAEAEA"/>
              </a:solidFill>
              <a:ea typeface="方正兰亭黑简体" panose="02000000000000000000" pitchFamily="2" charset="-122"/>
            </a:endParaRPr>
          </a:p>
        </p:txBody>
      </p:sp>
      <p:cxnSp>
        <p:nvCxnSpPr>
          <p:cNvPr id="73" name="直接箭头连接符 72"/>
          <p:cNvCxnSpPr>
            <a:stCxn id="69" idx="0"/>
            <a:endCxn id="72" idx="2"/>
          </p:cNvCxnSpPr>
          <p:nvPr/>
        </p:nvCxnSpPr>
        <p:spPr>
          <a:xfrm flipV="1">
            <a:off x="1236378" y="2565566"/>
            <a:ext cx="714969" cy="206539"/>
          </a:xfrm>
          <a:prstGeom prst="straightConnector1">
            <a:avLst/>
          </a:prstGeom>
          <a:noFill/>
          <a:ln w="9525" cap="flat" cmpd="sng" algn="ctr">
            <a:solidFill>
              <a:schemeClr val="bg1">
                <a:lumMod val="65000"/>
              </a:schemeClr>
            </a:solidFill>
            <a:prstDash val="solid"/>
            <a:headEnd type="arrow"/>
            <a:tailEnd type="arrow"/>
          </a:ln>
          <a:effectLst/>
        </p:spPr>
      </p:cxnSp>
      <p:cxnSp>
        <p:nvCxnSpPr>
          <p:cNvPr id="74" name="直接箭头连接符 73"/>
          <p:cNvCxnSpPr>
            <a:stCxn id="72" idx="2"/>
            <a:endCxn id="70" idx="0"/>
          </p:cNvCxnSpPr>
          <p:nvPr/>
        </p:nvCxnSpPr>
        <p:spPr>
          <a:xfrm>
            <a:off x="1951347" y="2565566"/>
            <a:ext cx="72261" cy="216913"/>
          </a:xfrm>
          <a:prstGeom prst="straightConnector1">
            <a:avLst/>
          </a:prstGeom>
          <a:noFill/>
          <a:ln w="9525" cap="flat" cmpd="sng" algn="ctr">
            <a:solidFill>
              <a:schemeClr val="bg1">
                <a:lumMod val="65000"/>
              </a:schemeClr>
            </a:solidFill>
            <a:prstDash val="solid"/>
            <a:headEnd type="arrow"/>
            <a:tailEnd type="arrow"/>
          </a:ln>
          <a:effectLst/>
        </p:spPr>
      </p:cxnSp>
      <p:cxnSp>
        <p:nvCxnSpPr>
          <p:cNvPr id="75" name="直接箭头连接符 74"/>
          <p:cNvCxnSpPr>
            <a:stCxn id="72" idx="2"/>
            <a:endCxn id="71" idx="0"/>
          </p:cNvCxnSpPr>
          <p:nvPr/>
        </p:nvCxnSpPr>
        <p:spPr>
          <a:xfrm>
            <a:off x="1951347" y="2565566"/>
            <a:ext cx="800641" cy="206538"/>
          </a:xfrm>
          <a:prstGeom prst="straightConnector1">
            <a:avLst/>
          </a:prstGeom>
          <a:noFill/>
          <a:ln w="9525" cap="flat" cmpd="sng" algn="ctr">
            <a:solidFill>
              <a:schemeClr val="bg1">
                <a:lumMod val="65000"/>
              </a:schemeClr>
            </a:solidFill>
            <a:prstDash val="solid"/>
            <a:headEnd type="arrow"/>
            <a:tailEnd type="arrow"/>
          </a:ln>
          <a:effectLst/>
        </p:spPr>
      </p:cxnSp>
      <p:cxnSp>
        <p:nvCxnSpPr>
          <p:cNvPr id="76" name="直接箭头连接符 75"/>
          <p:cNvCxnSpPr>
            <a:stCxn id="72" idx="0"/>
            <a:endCxn id="77" idx="2"/>
          </p:cNvCxnSpPr>
          <p:nvPr/>
        </p:nvCxnSpPr>
        <p:spPr>
          <a:xfrm flipV="1">
            <a:off x="1951347" y="2223468"/>
            <a:ext cx="0" cy="138471"/>
          </a:xfrm>
          <a:prstGeom prst="straightConnector1">
            <a:avLst/>
          </a:prstGeom>
          <a:noFill/>
          <a:ln w="9525" cap="flat" cmpd="sng" algn="ctr">
            <a:solidFill>
              <a:schemeClr val="bg1">
                <a:lumMod val="65000"/>
              </a:schemeClr>
            </a:solidFill>
            <a:prstDash val="solid"/>
            <a:headEnd type="arrow"/>
            <a:tailEnd type="arrow"/>
          </a:ln>
          <a:effectLst/>
        </p:spPr>
      </p:cxnSp>
      <p:sp>
        <p:nvSpPr>
          <p:cNvPr id="77" name="圆角矩形 76"/>
          <p:cNvSpPr/>
          <p:nvPr/>
        </p:nvSpPr>
        <p:spPr>
          <a:xfrm>
            <a:off x="1397918" y="1934947"/>
            <a:ext cx="1106857" cy="288521"/>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defRPr/>
            </a:pPr>
            <a:r>
              <a:rPr lang="en-US" altLang="zh-CN" sz="1200" kern="0" noProof="1">
                <a:solidFill>
                  <a:srgbClr val="EAEAEA"/>
                </a:solidFill>
                <a:ea typeface="方正兰亭黑简体" panose="02000000000000000000" pitchFamily="2" charset="-122"/>
              </a:rPr>
              <a:t>merge result</a:t>
            </a:r>
            <a:endParaRPr lang="en-US" altLang="zh-CN" sz="1200" kern="0" noProof="1">
              <a:solidFill>
                <a:srgbClr val="EAEAEA"/>
              </a:solidFill>
              <a:ea typeface="方正兰亭黑简体" panose="02000000000000000000" pitchFamily="2" charset="-122"/>
            </a:endParaRPr>
          </a:p>
        </p:txBody>
      </p:sp>
      <p:sp>
        <p:nvSpPr>
          <p:cNvPr id="11" name="矩形 10"/>
          <p:cNvSpPr/>
          <p:nvPr/>
        </p:nvSpPr>
        <p:spPr>
          <a:xfrm>
            <a:off x="1679971" y="1668434"/>
            <a:ext cx="607859" cy="307777"/>
          </a:xfrm>
          <a:prstGeom prst="rect">
            <a:avLst/>
          </a:prstGeom>
        </p:spPr>
        <p:txBody>
          <a:bodyPr wrap="none">
            <a:spAutoFit/>
          </a:bodyPr>
          <a:lstStyle/>
          <a:p>
            <a:pPr algn="ctr">
              <a:buFont typeface="Wingdings" panose="05000000000000000000" pitchFamily="2" charset="2"/>
              <a:buNone/>
              <a:defRPr/>
            </a:pPr>
            <a:r>
              <a:rPr lang="en-US" altLang="zh-CN" sz="1400" noProof="1">
                <a:solidFill>
                  <a:srgbClr val="000000"/>
                </a:solidFill>
                <a:ea typeface="方正兰亭黑简体" panose="02000000000000000000" pitchFamily="2" charset="-122"/>
              </a:rPr>
              <a:t>App1</a:t>
            </a:r>
            <a:endParaRPr lang="en-US" altLang="zh-CN" sz="1400" noProof="1">
              <a:solidFill>
                <a:srgbClr val="000000"/>
              </a:solidFill>
              <a:ea typeface="方正兰亭黑简体" panose="02000000000000000000" pitchFamily="2" charset="-122"/>
            </a:endParaRPr>
          </a:p>
        </p:txBody>
      </p:sp>
      <p:sp>
        <p:nvSpPr>
          <p:cNvPr id="55" name="文本框 54"/>
          <p:cNvSpPr txBox="1"/>
          <p:nvPr/>
        </p:nvSpPr>
        <p:spPr>
          <a:xfrm>
            <a:off x="785500" y="3006441"/>
            <a:ext cx="1473465" cy="276927"/>
          </a:xfrm>
          <a:prstGeom prst="rect">
            <a:avLst/>
          </a:prstGeom>
          <a:noFill/>
        </p:spPr>
        <p:txBody>
          <a:bodyPr wrap="square" rtlCol="0">
            <a:spAutoFit/>
          </a:bodyPr>
          <a:lstStyle/>
          <a:p>
            <a:pPr>
              <a:buFont typeface="Wingdings" panose="05000000000000000000" pitchFamily="2" charset="2"/>
              <a:buNone/>
            </a:pPr>
            <a:r>
              <a:rPr lang="en-US" sz="1200" dirty="0" smtClean="0">
                <a:solidFill>
                  <a:prstClr val="black"/>
                </a:solidFill>
                <a:ea typeface="方正兰亭黑简体" panose="02000000000000000000" pitchFamily="2" charset="-122"/>
              </a:rPr>
              <a:t>1000</a:t>
            </a:r>
            <a:r>
              <a:rPr lang="zh-CN" altLang="en-US" sz="1200" dirty="0" smtClean="0">
                <a:solidFill>
                  <a:prstClr val="black"/>
                </a:solidFill>
                <a:ea typeface="方正兰亭黑简体" panose="02000000000000000000" pitchFamily="2" charset="-122"/>
              </a:rPr>
              <a:t>个连接数</a:t>
            </a:r>
            <a:endParaRPr lang="en-US" sz="1200" dirty="0" err="1">
              <a:solidFill>
                <a:prstClr val="black"/>
              </a:solidFill>
              <a:ea typeface="方正兰亭黑简体" panose="02000000000000000000" pitchFamily="2" charset="-122"/>
            </a:endParaRPr>
          </a:p>
        </p:txBody>
      </p:sp>
      <p:sp>
        <p:nvSpPr>
          <p:cNvPr id="79" name="圆角矩形 78"/>
          <p:cNvSpPr/>
          <p:nvPr/>
        </p:nvSpPr>
        <p:spPr>
          <a:xfrm>
            <a:off x="3281740" y="1722554"/>
            <a:ext cx="2197012" cy="1290165"/>
          </a:xfrm>
          <a:prstGeom prst="roundRect">
            <a:avLst>
              <a:gd name="adj" fmla="val 7810"/>
            </a:avLst>
          </a:prstGeom>
          <a:noFill/>
          <a:ln w="25400" cap="flat" cmpd="sng" algn="ctr">
            <a:solidFill>
              <a:srgbClr val="EAEAEA">
                <a:shade val="50000"/>
              </a:srgbClr>
            </a:solidFill>
            <a:prstDash val="solid"/>
          </a:ln>
          <a:effectLst/>
        </p:spPr>
        <p:txBody>
          <a:bodyPr anchor="ctr"/>
          <a:lstStyle/>
          <a:p>
            <a:pPr algn="ctr" fontAlgn="auto">
              <a:spcBef>
                <a:spcPts val="0"/>
              </a:spcBef>
              <a:spcAft>
                <a:spcPts val="0"/>
              </a:spcAft>
            </a:pPr>
            <a:endParaRPr lang="en-US" altLang="zh-CN" sz="2400" kern="0" noProof="1">
              <a:solidFill>
                <a:srgbClr val="00007A"/>
              </a:solidFill>
              <a:ea typeface="方正兰亭黑简体" panose="02000000000000000000" pitchFamily="2" charset="-122"/>
            </a:endParaRPr>
          </a:p>
        </p:txBody>
      </p:sp>
      <p:sp>
        <p:nvSpPr>
          <p:cNvPr id="80" name="圆角矩形 79"/>
          <p:cNvSpPr/>
          <p:nvPr/>
        </p:nvSpPr>
        <p:spPr>
          <a:xfrm>
            <a:off x="3351795" y="2738905"/>
            <a:ext cx="614878" cy="191835"/>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pPr>
            <a:r>
              <a:rPr lang="en-US" altLang="zh-CN" sz="1200" kern="0" noProof="1">
                <a:solidFill>
                  <a:srgbClr val="EAEAEA"/>
                </a:solidFill>
                <a:ea typeface="方正兰亭黑简体" panose="02000000000000000000" pitchFamily="2" charset="-122"/>
              </a:rPr>
              <a:t>sql1</a:t>
            </a:r>
            <a:endParaRPr lang="en-US" altLang="zh-CN" sz="1200" kern="0" noProof="1">
              <a:solidFill>
                <a:srgbClr val="EAEAEA"/>
              </a:solidFill>
              <a:ea typeface="方正兰亭黑简体" panose="02000000000000000000" pitchFamily="2" charset="-122"/>
            </a:endParaRPr>
          </a:p>
        </p:txBody>
      </p:sp>
      <p:sp>
        <p:nvSpPr>
          <p:cNvPr id="81" name="圆角矩形 80"/>
          <p:cNvSpPr/>
          <p:nvPr/>
        </p:nvSpPr>
        <p:spPr>
          <a:xfrm>
            <a:off x="4113338" y="2755896"/>
            <a:ext cx="589901" cy="177064"/>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pPr>
            <a:r>
              <a:rPr lang="en-US" altLang="zh-CN" sz="1200" kern="0" noProof="1">
                <a:solidFill>
                  <a:srgbClr val="EAEAEA"/>
                </a:solidFill>
                <a:ea typeface="方正兰亭黑简体" panose="02000000000000000000" pitchFamily="2" charset="-122"/>
              </a:rPr>
              <a:t>sql2</a:t>
            </a:r>
            <a:endParaRPr lang="en-US" altLang="zh-CN" sz="1200" kern="0" noProof="1">
              <a:solidFill>
                <a:srgbClr val="EAEAEA"/>
              </a:solidFill>
              <a:ea typeface="方正兰亭黑简体" panose="02000000000000000000" pitchFamily="2" charset="-122"/>
            </a:endParaRPr>
          </a:p>
        </p:txBody>
      </p:sp>
      <p:sp>
        <p:nvSpPr>
          <p:cNvPr id="82" name="圆角矩形 81"/>
          <p:cNvSpPr/>
          <p:nvPr/>
        </p:nvSpPr>
        <p:spPr>
          <a:xfrm>
            <a:off x="4857148" y="2755896"/>
            <a:ext cx="558375" cy="209900"/>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pPr>
            <a:r>
              <a:rPr lang="en-US" altLang="zh-CN" sz="1200" kern="0" noProof="1">
                <a:solidFill>
                  <a:srgbClr val="EAEAEA"/>
                </a:solidFill>
                <a:ea typeface="方正兰亭黑简体" panose="02000000000000000000" pitchFamily="2" charset="-122"/>
              </a:rPr>
              <a:t>sql3</a:t>
            </a:r>
            <a:endParaRPr lang="en-US" altLang="zh-CN" sz="1200" kern="0" noProof="1">
              <a:solidFill>
                <a:srgbClr val="EAEAEA"/>
              </a:solidFill>
              <a:ea typeface="方正兰亭黑简体" panose="02000000000000000000" pitchFamily="2" charset="-122"/>
            </a:endParaRPr>
          </a:p>
        </p:txBody>
      </p:sp>
      <p:sp>
        <p:nvSpPr>
          <p:cNvPr id="83" name="圆角矩形 82"/>
          <p:cNvSpPr/>
          <p:nvPr/>
        </p:nvSpPr>
        <p:spPr>
          <a:xfrm>
            <a:off x="4113339" y="2361939"/>
            <a:ext cx="455764" cy="187418"/>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pPr>
            <a:r>
              <a:rPr lang="en-US" altLang="zh-CN" sz="1200" kern="0" noProof="1">
                <a:solidFill>
                  <a:srgbClr val="EAEAEA"/>
                </a:solidFill>
                <a:ea typeface="方正兰亭黑简体" panose="02000000000000000000" pitchFamily="2" charset="-122"/>
              </a:rPr>
              <a:t>sql</a:t>
            </a:r>
            <a:endParaRPr lang="en-US" altLang="zh-CN" sz="1200" kern="0" noProof="1">
              <a:solidFill>
                <a:srgbClr val="EAEAEA"/>
              </a:solidFill>
              <a:ea typeface="方正兰亭黑简体" panose="02000000000000000000" pitchFamily="2" charset="-122"/>
            </a:endParaRPr>
          </a:p>
        </p:txBody>
      </p:sp>
      <p:cxnSp>
        <p:nvCxnSpPr>
          <p:cNvPr id="90" name="直接箭头连接符 89"/>
          <p:cNvCxnSpPr>
            <a:stCxn id="80" idx="0"/>
            <a:endCxn id="83" idx="2"/>
          </p:cNvCxnSpPr>
          <p:nvPr/>
        </p:nvCxnSpPr>
        <p:spPr>
          <a:xfrm flipV="1">
            <a:off x="3659234" y="2549357"/>
            <a:ext cx="681987" cy="189548"/>
          </a:xfrm>
          <a:prstGeom prst="straightConnector1">
            <a:avLst/>
          </a:prstGeom>
          <a:noFill/>
          <a:ln w="9525" cap="flat" cmpd="sng" algn="ctr">
            <a:solidFill>
              <a:schemeClr val="bg1">
                <a:lumMod val="65000"/>
              </a:schemeClr>
            </a:solidFill>
            <a:prstDash val="solid"/>
            <a:headEnd type="arrow"/>
            <a:tailEnd type="arrow"/>
          </a:ln>
          <a:effectLst/>
        </p:spPr>
      </p:cxnSp>
      <p:cxnSp>
        <p:nvCxnSpPr>
          <p:cNvPr id="91" name="直接箭头连接符 90"/>
          <p:cNvCxnSpPr>
            <a:stCxn id="83" idx="2"/>
            <a:endCxn id="81" idx="0"/>
          </p:cNvCxnSpPr>
          <p:nvPr/>
        </p:nvCxnSpPr>
        <p:spPr>
          <a:xfrm>
            <a:off x="4341221" y="2549357"/>
            <a:ext cx="67068" cy="206539"/>
          </a:xfrm>
          <a:prstGeom prst="straightConnector1">
            <a:avLst/>
          </a:prstGeom>
          <a:noFill/>
          <a:ln w="9525" cap="flat" cmpd="sng" algn="ctr">
            <a:solidFill>
              <a:schemeClr val="bg1">
                <a:lumMod val="65000"/>
              </a:schemeClr>
            </a:solidFill>
            <a:prstDash val="solid"/>
            <a:headEnd type="arrow"/>
            <a:tailEnd type="arrow"/>
          </a:ln>
          <a:effectLst/>
        </p:spPr>
      </p:cxnSp>
      <p:cxnSp>
        <p:nvCxnSpPr>
          <p:cNvPr id="92" name="直接箭头连接符 91"/>
          <p:cNvCxnSpPr>
            <a:stCxn id="83" idx="2"/>
            <a:endCxn id="82" idx="0"/>
          </p:cNvCxnSpPr>
          <p:nvPr/>
        </p:nvCxnSpPr>
        <p:spPr>
          <a:xfrm>
            <a:off x="4341221" y="2549357"/>
            <a:ext cx="795115" cy="206539"/>
          </a:xfrm>
          <a:prstGeom prst="straightConnector1">
            <a:avLst/>
          </a:prstGeom>
          <a:noFill/>
          <a:ln w="9525" cap="flat" cmpd="sng" algn="ctr">
            <a:solidFill>
              <a:schemeClr val="bg1">
                <a:lumMod val="65000"/>
              </a:schemeClr>
            </a:solidFill>
            <a:prstDash val="solid"/>
            <a:headEnd type="arrow"/>
            <a:tailEnd type="arrow"/>
          </a:ln>
          <a:effectLst/>
        </p:spPr>
      </p:cxnSp>
      <p:cxnSp>
        <p:nvCxnSpPr>
          <p:cNvPr id="93" name="直接箭头连接符 92"/>
          <p:cNvCxnSpPr>
            <a:stCxn id="83" idx="0"/>
            <a:endCxn id="94" idx="2"/>
          </p:cNvCxnSpPr>
          <p:nvPr/>
        </p:nvCxnSpPr>
        <p:spPr>
          <a:xfrm flipV="1">
            <a:off x="4341221" y="2223469"/>
            <a:ext cx="851" cy="138470"/>
          </a:xfrm>
          <a:prstGeom prst="straightConnector1">
            <a:avLst/>
          </a:prstGeom>
          <a:noFill/>
          <a:ln w="9525" cap="flat" cmpd="sng" algn="ctr">
            <a:solidFill>
              <a:schemeClr val="bg1">
                <a:lumMod val="65000"/>
              </a:schemeClr>
            </a:solidFill>
            <a:prstDash val="solid"/>
            <a:headEnd type="arrow"/>
            <a:tailEnd type="arrow"/>
          </a:ln>
          <a:effectLst/>
        </p:spPr>
      </p:cxnSp>
      <p:sp>
        <p:nvSpPr>
          <p:cNvPr id="94" name="圆角矩形 93"/>
          <p:cNvSpPr/>
          <p:nvPr/>
        </p:nvSpPr>
        <p:spPr>
          <a:xfrm>
            <a:off x="3789493" y="1918739"/>
            <a:ext cx="1105157" cy="304730"/>
          </a:xfrm>
          <a:prstGeom prst="roundRect">
            <a:avLst/>
          </a:prstGeom>
          <a:solidFill>
            <a:srgbClr val="00B050"/>
          </a:solidFill>
          <a:ln w="9525" cap="flat" cmpd="sng" algn="ctr">
            <a:noFill/>
            <a:prstDash val="solid"/>
          </a:ln>
          <a:effectLst/>
        </p:spPr>
        <p:txBody>
          <a:bodyPr anchor="ctr"/>
          <a:lstStyle/>
          <a:p>
            <a:pPr algn="ctr" fontAlgn="auto">
              <a:spcBef>
                <a:spcPts val="0"/>
              </a:spcBef>
              <a:spcAft>
                <a:spcPts val="0"/>
              </a:spcAft>
            </a:pPr>
            <a:r>
              <a:rPr lang="en-US" altLang="zh-CN" sz="1200" kern="0" noProof="1">
                <a:solidFill>
                  <a:srgbClr val="EAEAEA"/>
                </a:solidFill>
                <a:ea typeface="方正兰亭黑简体" panose="02000000000000000000" pitchFamily="2" charset="-122"/>
              </a:rPr>
              <a:t>merge result</a:t>
            </a:r>
            <a:endParaRPr lang="en-US" altLang="zh-CN" sz="1200" kern="0" noProof="1">
              <a:solidFill>
                <a:srgbClr val="EAEAEA"/>
              </a:solidFill>
              <a:ea typeface="方正兰亭黑简体" panose="02000000000000000000" pitchFamily="2" charset="-122"/>
            </a:endParaRPr>
          </a:p>
        </p:txBody>
      </p:sp>
      <p:sp>
        <p:nvSpPr>
          <p:cNvPr id="95" name="矩形 94"/>
          <p:cNvSpPr/>
          <p:nvPr/>
        </p:nvSpPr>
        <p:spPr>
          <a:xfrm>
            <a:off x="4037291" y="1674410"/>
            <a:ext cx="607859" cy="307777"/>
          </a:xfrm>
          <a:prstGeom prst="rect">
            <a:avLst/>
          </a:prstGeom>
        </p:spPr>
        <p:txBody>
          <a:bodyPr wrap="none">
            <a:spAutoFit/>
          </a:bodyPr>
          <a:lstStyle/>
          <a:p>
            <a:pPr algn="ctr">
              <a:buFont typeface="Wingdings" panose="05000000000000000000" pitchFamily="2" charset="2"/>
              <a:buNone/>
              <a:defRPr/>
            </a:pPr>
            <a:r>
              <a:rPr lang="en-US" altLang="zh-CN" sz="1400" noProof="1">
                <a:solidFill>
                  <a:srgbClr val="000000"/>
                </a:solidFill>
                <a:ea typeface="方正兰亭黑简体" panose="02000000000000000000" pitchFamily="2" charset="-122"/>
              </a:rPr>
              <a:t>App2</a:t>
            </a:r>
            <a:endParaRPr lang="en-US" altLang="zh-CN" sz="1400" noProof="1">
              <a:solidFill>
                <a:srgbClr val="000000"/>
              </a:solidFill>
              <a:ea typeface="方正兰亭黑简体" panose="02000000000000000000" pitchFamily="2" charset="-122"/>
            </a:endParaRPr>
          </a:p>
        </p:txBody>
      </p:sp>
      <p:cxnSp>
        <p:nvCxnSpPr>
          <p:cNvPr id="96" name="直接箭头连接符 95"/>
          <p:cNvCxnSpPr>
            <a:stCxn id="63" idx="0"/>
          </p:cNvCxnSpPr>
          <p:nvPr/>
        </p:nvCxnSpPr>
        <p:spPr>
          <a:xfrm flipV="1">
            <a:off x="1474298" y="3006441"/>
            <a:ext cx="2900457" cy="1111382"/>
          </a:xfrm>
          <a:prstGeom prst="straightConnector1">
            <a:avLst/>
          </a:prstGeom>
          <a:noFill/>
          <a:ln w="9525" cap="flat" cmpd="sng" algn="ctr">
            <a:solidFill>
              <a:schemeClr val="bg1">
                <a:lumMod val="65000"/>
              </a:schemeClr>
            </a:solidFill>
            <a:prstDash val="solid"/>
            <a:headEnd type="arrow"/>
            <a:tailEnd type="arrow"/>
          </a:ln>
          <a:effectLst/>
        </p:spPr>
      </p:cxnSp>
      <p:cxnSp>
        <p:nvCxnSpPr>
          <p:cNvPr id="97" name="直接箭头连接符 96"/>
          <p:cNvCxnSpPr>
            <a:stCxn id="65" idx="0"/>
          </p:cNvCxnSpPr>
          <p:nvPr/>
        </p:nvCxnSpPr>
        <p:spPr>
          <a:xfrm flipV="1">
            <a:off x="2997861" y="3006441"/>
            <a:ext cx="1376894" cy="1111382"/>
          </a:xfrm>
          <a:prstGeom prst="straightConnector1">
            <a:avLst/>
          </a:prstGeom>
          <a:noFill/>
          <a:ln w="9525" cap="flat" cmpd="sng" algn="ctr">
            <a:solidFill>
              <a:schemeClr val="bg1">
                <a:lumMod val="65000"/>
              </a:schemeClr>
            </a:solidFill>
            <a:prstDash val="solid"/>
            <a:headEnd type="arrow"/>
            <a:tailEnd type="arrow"/>
          </a:ln>
          <a:effectLst/>
        </p:spPr>
      </p:cxnSp>
      <p:cxnSp>
        <p:nvCxnSpPr>
          <p:cNvPr id="98" name="直接箭头连接符 97"/>
          <p:cNvCxnSpPr>
            <a:stCxn id="64" idx="0"/>
          </p:cNvCxnSpPr>
          <p:nvPr/>
        </p:nvCxnSpPr>
        <p:spPr>
          <a:xfrm flipH="1" flipV="1">
            <a:off x="4358104" y="3020823"/>
            <a:ext cx="176838" cy="1097000"/>
          </a:xfrm>
          <a:prstGeom prst="straightConnector1">
            <a:avLst/>
          </a:prstGeom>
          <a:noFill/>
          <a:ln w="9525" cap="flat" cmpd="sng" algn="ctr">
            <a:solidFill>
              <a:schemeClr val="bg1">
                <a:lumMod val="65000"/>
              </a:schemeClr>
            </a:solidFill>
            <a:prstDash val="solid"/>
            <a:headEnd type="arrow"/>
            <a:tailEnd type="arrow"/>
          </a:ln>
          <a:effectLst/>
        </p:spPr>
      </p:cxnSp>
      <p:sp>
        <p:nvSpPr>
          <p:cNvPr id="99" name="文本框 98"/>
          <p:cNvSpPr txBox="1"/>
          <p:nvPr/>
        </p:nvSpPr>
        <p:spPr>
          <a:xfrm>
            <a:off x="4290250" y="2996952"/>
            <a:ext cx="1473465" cy="276927"/>
          </a:xfrm>
          <a:prstGeom prst="rect">
            <a:avLst/>
          </a:prstGeom>
          <a:noFill/>
        </p:spPr>
        <p:txBody>
          <a:bodyPr wrap="square" rtlCol="0">
            <a:spAutoFit/>
          </a:bodyPr>
          <a:lstStyle/>
          <a:p>
            <a:pPr>
              <a:buFont typeface="Wingdings" panose="05000000000000000000" pitchFamily="2" charset="2"/>
              <a:buNone/>
            </a:pPr>
            <a:r>
              <a:rPr lang="en-US" sz="1200" dirty="0" smtClean="0">
                <a:solidFill>
                  <a:prstClr val="black"/>
                </a:solidFill>
                <a:ea typeface="方正兰亭黑简体" panose="02000000000000000000" pitchFamily="2" charset="-122"/>
              </a:rPr>
              <a:t>1000</a:t>
            </a:r>
            <a:r>
              <a:rPr lang="zh-CN" altLang="en-US" sz="1200" dirty="0" smtClean="0">
                <a:solidFill>
                  <a:prstClr val="black"/>
                </a:solidFill>
                <a:ea typeface="方正兰亭黑简体" panose="02000000000000000000" pitchFamily="2" charset="-122"/>
              </a:rPr>
              <a:t>个连接数</a:t>
            </a:r>
            <a:endParaRPr lang="en-US" sz="1200" dirty="0" err="1">
              <a:solidFill>
                <a:prstClr val="black"/>
              </a:solidFill>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n-lt"/>
                <a:cs typeface="Huawei Sans" panose="020C0503030203020204" pitchFamily="34" charset="0"/>
              </a:rPr>
              <a:t>DDM</a:t>
            </a:r>
            <a:r>
              <a:rPr lang="zh-CN" altLang="en-US" dirty="0">
                <a:latin typeface="+mn-lt"/>
              </a:rPr>
              <a:t>关键</a:t>
            </a:r>
            <a:r>
              <a:rPr lang="zh-CN" altLang="en-US" dirty="0" smtClean="0">
                <a:latin typeface="+mn-lt"/>
              </a:rPr>
              <a:t>特性</a:t>
            </a:r>
            <a:r>
              <a:rPr lang="zh-CN" altLang="en-US" dirty="0">
                <a:latin typeface="+mn-lt"/>
              </a:rPr>
              <a:t> </a:t>
            </a:r>
            <a:r>
              <a:rPr lang="en-US" altLang="zh-CN" dirty="0" smtClean="0">
                <a:latin typeface="+mn-lt"/>
                <a:cs typeface="Huawei Sans" panose="020C0503030203020204" pitchFamily="34" charset="0"/>
              </a:rPr>
              <a:t>- </a:t>
            </a:r>
            <a:r>
              <a:rPr lang="zh-CN" altLang="en-US" dirty="0" smtClean="0">
                <a:latin typeface="+mn-lt"/>
              </a:rPr>
              <a:t>数据库</a:t>
            </a:r>
            <a:r>
              <a:rPr lang="zh-CN" altLang="en-US" dirty="0">
                <a:latin typeface="+mn-lt"/>
              </a:rPr>
              <a:t>平滑扩容</a:t>
            </a:r>
            <a:endParaRPr lang="en-US" altLang="zh-CN" dirty="0">
              <a:latin typeface="+mn-lt"/>
            </a:endParaRPr>
          </a:p>
        </p:txBody>
      </p:sp>
      <p:sp>
        <p:nvSpPr>
          <p:cNvPr id="5" name="矩形 4"/>
          <p:cNvSpPr/>
          <p:nvPr/>
        </p:nvSpPr>
        <p:spPr>
          <a:xfrm>
            <a:off x="447877" y="4878532"/>
            <a:ext cx="5315144" cy="1107708"/>
          </a:xfrm>
          <a:prstGeom prst="rect">
            <a:avLst/>
          </a:prstGeom>
        </p:spPr>
        <p:txBody>
          <a:bodyPr wrap="square">
            <a:spAutoFit/>
          </a:bodyPr>
          <a:lstStyle/>
          <a:p>
            <a:pPr marL="285750" indent="-285750">
              <a:lnSpc>
                <a:spcPct val="150000"/>
              </a:lnSpc>
              <a:buSzPct val="95000"/>
              <a:buFont typeface="Arial" panose="020B0604020202020204" pitchFamily="34" charset="0"/>
              <a:buChar char="•"/>
            </a:pPr>
            <a:r>
              <a:rPr lang="zh-CN" altLang="en-US" sz="1600" dirty="0">
                <a:solidFill>
                  <a:srgbClr val="000000"/>
                </a:solidFill>
                <a:ea typeface="方正兰亭黑简体" panose="02000000000000000000" pitchFamily="2" charset="-122"/>
                <a:sym typeface="Arial" panose="020B0604020202020204" pitchFamily="34" charset="0"/>
              </a:rPr>
              <a:t>由应用自己实现数据库水平扩展：</a:t>
            </a:r>
            <a:endParaRPr lang="zh-CN" altLang="en-US" sz="1600" dirty="0">
              <a:solidFill>
                <a:srgbClr val="000000"/>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扩容时导致应用停机，业务中断；</a:t>
            </a:r>
            <a:endParaRPr lang="en-US" altLang="zh-CN" sz="1400" dirty="0">
              <a:solidFill>
                <a:prstClr val="black"/>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必须自行开发工具进行数据迁移。</a:t>
            </a:r>
            <a:endParaRPr lang="zh-CN" altLang="en-US" sz="1400" dirty="0">
              <a:solidFill>
                <a:prstClr val="black"/>
              </a:solidFill>
              <a:ea typeface="方正兰亭黑简体" panose="02000000000000000000" pitchFamily="2" charset="-122"/>
              <a:sym typeface="Arial" panose="020B0604020202020204" pitchFamily="34" charset="0"/>
            </a:endParaRPr>
          </a:p>
        </p:txBody>
      </p:sp>
      <p:sp>
        <p:nvSpPr>
          <p:cNvPr id="320" name="矩形 319"/>
          <p:cNvSpPr/>
          <p:nvPr/>
        </p:nvSpPr>
        <p:spPr bwMode="auto">
          <a:xfrm>
            <a:off x="522384" y="1593715"/>
            <a:ext cx="5208553" cy="3214643"/>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16" tIns="45708" rIns="91416" bIns="45708" numCol="1" rtlCol="0" anchor="t" anchorCtr="0" compatLnSpc="1"/>
          <a:lstStyle/>
          <a:p>
            <a:endParaRPr lang="en-US">
              <a:solidFill>
                <a:prstClr val="black"/>
              </a:solidFill>
              <a:ea typeface="方正兰亭黑简体" panose="02000000000000000000" pitchFamily="2" charset="-122"/>
            </a:endParaRPr>
          </a:p>
        </p:txBody>
      </p:sp>
      <p:sp>
        <p:nvSpPr>
          <p:cNvPr id="4" name="文本框 3"/>
          <p:cNvSpPr txBox="1"/>
          <p:nvPr/>
        </p:nvSpPr>
        <p:spPr>
          <a:xfrm>
            <a:off x="522384" y="1264365"/>
            <a:ext cx="5244473" cy="338554"/>
          </a:xfrm>
          <a:prstGeom prst="rect">
            <a:avLst/>
          </a:prstGeom>
          <a:solidFill>
            <a:srgbClr val="00B0F0"/>
          </a:solidFill>
        </p:spPr>
        <p:txBody>
          <a:bodyPr wrap="square" rtlCol="0">
            <a:spAutoFit/>
          </a:bodyPr>
          <a:lstStyle>
            <a:defPPr>
              <a:defRPr lang="zh-CN"/>
            </a:defPPr>
            <a:lvl1pPr algn="ctr">
              <a:buNone/>
              <a:defRPr b="0">
                <a:solidFill>
                  <a:prstClr val="white"/>
                </a:solidFill>
                <a:latin typeface="Calibri" panose="020F0502020204030204"/>
              </a:defRPr>
            </a:lvl1pPr>
          </a:lstStyle>
          <a:p>
            <a:r>
              <a:rPr lang="en-US" altLang="zh-CN" sz="1600" dirty="0" smtClean="0">
                <a:latin typeface="+mn-lt"/>
                <a:ea typeface="方正兰亭黑简体" panose="02000000000000000000" pitchFamily="2" charset="-122"/>
              </a:rPr>
              <a:t>Before</a:t>
            </a:r>
            <a:endParaRPr lang="en-US" sz="1800" dirty="0">
              <a:latin typeface="+mn-lt"/>
              <a:ea typeface="方正兰亭黑简体" panose="02000000000000000000" pitchFamily="2" charset="-122"/>
            </a:endParaRPr>
          </a:p>
        </p:txBody>
      </p:sp>
      <p:sp>
        <p:nvSpPr>
          <p:cNvPr id="321" name="矩形 320"/>
          <p:cNvSpPr/>
          <p:nvPr/>
        </p:nvSpPr>
        <p:spPr bwMode="auto">
          <a:xfrm>
            <a:off x="6366814" y="1513729"/>
            <a:ext cx="5042830" cy="3292076"/>
          </a:xfrm>
          <a:prstGeom prst="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16" tIns="45708" rIns="91416" bIns="45708" numCol="1" rtlCol="0" anchor="t" anchorCtr="0" compatLnSpc="1"/>
          <a:lstStyle/>
          <a:p>
            <a:endParaRPr lang="en-US">
              <a:solidFill>
                <a:prstClr val="black"/>
              </a:solidFill>
              <a:ea typeface="方正兰亭黑简体" panose="02000000000000000000" pitchFamily="2" charset="-122"/>
            </a:endParaRPr>
          </a:p>
        </p:txBody>
      </p:sp>
      <p:sp>
        <p:nvSpPr>
          <p:cNvPr id="232" name="文本框 231"/>
          <p:cNvSpPr txBox="1"/>
          <p:nvPr/>
        </p:nvSpPr>
        <p:spPr>
          <a:xfrm>
            <a:off x="6361398" y="1251113"/>
            <a:ext cx="5077608" cy="338554"/>
          </a:xfrm>
          <a:prstGeom prst="rect">
            <a:avLst/>
          </a:prstGeom>
          <a:solidFill>
            <a:srgbClr val="00B0F0"/>
          </a:solidFill>
        </p:spPr>
        <p:txBody>
          <a:bodyPr wrap="square" rtlCol="0">
            <a:spAutoFit/>
          </a:bodyPr>
          <a:lstStyle>
            <a:defPPr>
              <a:defRPr lang="zh-CN"/>
            </a:defPPr>
            <a:lvl1pPr algn="ctr">
              <a:buNone/>
              <a:defRPr b="0">
                <a:solidFill>
                  <a:prstClr val="white"/>
                </a:solidFill>
                <a:latin typeface="Calibri" panose="020F0502020204030204"/>
              </a:defRPr>
            </a:lvl1pPr>
          </a:lstStyle>
          <a:p>
            <a:r>
              <a:rPr lang="en-US" altLang="zh-CN" sz="1600" dirty="0">
                <a:latin typeface="+mn-lt"/>
                <a:ea typeface="方正兰亭黑简体" panose="02000000000000000000" pitchFamily="2" charset="-122"/>
              </a:rPr>
              <a:t>After</a:t>
            </a:r>
            <a:endParaRPr lang="en-US" sz="1800" dirty="0">
              <a:latin typeface="+mn-lt"/>
              <a:ea typeface="方正兰亭黑简体" panose="02000000000000000000" pitchFamily="2" charset="-122"/>
            </a:endParaRPr>
          </a:p>
        </p:txBody>
      </p:sp>
      <p:sp>
        <p:nvSpPr>
          <p:cNvPr id="319" name="矩形 318"/>
          <p:cNvSpPr/>
          <p:nvPr/>
        </p:nvSpPr>
        <p:spPr>
          <a:xfrm>
            <a:off x="6211131" y="4878532"/>
            <a:ext cx="5799066" cy="1430788"/>
          </a:xfrm>
          <a:prstGeom prst="rect">
            <a:avLst/>
          </a:prstGeom>
        </p:spPr>
        <p:txBody>
          <a:bodyPr wrap="square">
            <a:spAutoFit/>
          </a:bodyPr>
          <a:lstStyle/>
          <a:p>
            <a:pPr marL="285750" indent="-285750">
              <a:lnSpc>
                <a:spcPct val="150000"/>
              </a:lnSpc>
              <a:buSzPct val="95000"/>
              <a:buFont typeface="Arial" panose="020B0604020202020204" pitchFamily="34" charset="0"/>
              <a:buChar char="•"/>
            </a:pPr>
            <a:r>
              <a:rPr lang="en-US" altLang="zh-CN" sz="1600" dirty="0">
                <a:solidFill>
                  <a:srgbClr val="000000"/>
                </a:solidFill>
                <a:ea typeface="方正兰亭黑简体" panose="02000000000000000000" pitchFamily="2" charset="-122"/>
                <a:sym typeface="Arial" panose="020B0604020202020204" pitchFamily="34" charset="0"/>
              </a:rPr>
              <a:t>DDM</a:t>
            </a:r>
            <a:r>
              <a:rPr lang="zh-CN" altLang="en-US" sz="1600" dirty="0">
                <a:solidFill>
                  <a:srgbClr val="000000"/>
                </a:solidFill>
                <a:ea typeface="方正兰亭黑简体" panose="02000000000000000000" pitchFamily="2" charset="-122"/>
                <a:sym typeface="Arial" panose="020B0604020202020204" pitchFamily="34" charset="0"/>
              </a:rPr>
              <a:t>实现数据库水平扩展，自动均衡数据：</a:t>
            </a:r>
            <a:endParaRPr lang="zh-CN" altLang="en-US" sz="1600" dirty="0">
              <a:solidFill>
                <a:srgbClr val="000000"/>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无限扩展：支持分片个数无上限，轻松应对海量数据；</a:t>
            </a:r>
            <a:endParaRPr lang="en-US" altLang="zh-CN" sz="1400" dirty="0">
              <a:solidFill>
                <a:prstClr val="black"/>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全自动化：一键式扩容，异常自动回滚；</a:t>
            </a:r>
            <a:endParaRPr lang="en-US" altLang="zh-CN" sz="1400" dirty="0">
              <a:solidFill>
                <a:prstClr val="black"/>
              </a:solidFill>
              <a:ea typeface="方正兰亭黑简体" panose="02000000000000000000" pitchFamily="2" charset="-122"/>
              <a:sym typeface="Arial" panose="020B0604020202020204" pitchFamily="34" charset="0"/>
            </a:endParaRPr>
          </a:p>
          <a:p>
            <a:pPr marL="742950" lvl="1" indent="-285750">
              <a:lnSpc>
                <a:spcPct val="150000"/>
              </a:lnSpc>
              <a:buSzPct val="50000"/>
              <a:buFont typeface="Wingdings" panose="05000000000000000000" pitchFamily="2" charset="2"/>
              <a:buChar char="p"/>
            </a:pPr>
            <a:r>
              <a:rPr lang="zh-CN" altLang="en-US" sz="1400" dirty="0">
                <a:solidFill>
                  <a:prstClr val="black"/>
                </a:solidFill>
                <a:ea typeface="方正兰亭黑简体" panose="02000000000000000000" pitchFamily="2" charset="-122"/>
                <a:sym typeface="Arial" panose="020B0604020202020204" pitchFamily="34" charset="0"/>
              </a:rPr>
              <a:t>业务影响小：秒级中断，其他时间业务无感知。</a:t>
            </a:r>
            <a:endParaRPr lang="en-US" altLang="zh-CN" sz="1400" dirty="0">
              <a:solidFill>
                <a:prstClr val="black"/>
              </a:solidFill>
              <a:ea typeface="方正兰亭黑简体" panose="02000000000000000000" pitchFamily="2" charset="-122"/>
              <a:sym typeface="Arial" panose="020B0604020202020204" pitchFamily="34" charset="0"/>
            </a:endParaRPr>
          </a:p>
        </p:txBody>
      </p:sp>
      <p:sp>
        <p:nvSpPr>
          <p:cNvPr id="63" name="圆角矩形 62"/>
          <p:cNvSpPr/>
          <p:nvPr/>
        </p:nvSpPr>
        <p:spPr>
          <a:xfrm>
            <a:off x="873798" y="3658387"/>
            <a:ext cx="1080806" cy="530374"/>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db1</a:t>
            </a:r>
            <a:endParaRPr lang="en-US" altLang="zh-CN" sz="1600" noProof="1">
              <a:solidFill>
                <a:schemeClr val="bg1"/>
              </a:solidFill>
              <a:ea typeface="方正兰亭黑简体" panose="02000000000000000000" pitchFamily="2" charset="-122"/>
            </a:endParaRPr>
          </a:p>
        </p:txBody>
      </p:sp>
      <p:sp>
        <p:nvSpPr>
          <p:cNvPr id="64" name="圆角矩形 63"/>
          <p:cNvSpPr/>
          <p:nvPr/>
        </p:nvSpPr>
        <p:spPr>
          <a:xfrm>
            <a:off x="3935236" y="3658387"/>
            <a:ext cx="1079219" cy="530374"/>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dirty="0">
                <a:solidFill>
                  <a:schemeClr val="bg1"/>
                </a:solidFill>
                <a:ea typeface="方正兰亭黑简体" panose="02000000000000000000" pitchFamily="2" charset="-122"/>
              </a:rPr>
              <a:t>db3</a:t>
            </a:r>
            <a:endParaRPr lang="en-US" altLang="zh-CN" sz="1600" dirty="0">
              <a:solidFill>
                <a:schemeClr val="bg1"/>
              </a:solidFill>
              <a:ea typeface="方正兰亭黑简体" panose="02000000000000000000" pitchFamily="2" charset="-122"/>
            </a:endParaRPr>
          </a:p>
        </p:txBody>
      </p:sp>
      <p:sp>
        <p:nvSpPr>
          <p:cNvPr id="65" name="圆角矩形 64"/>
          <p:cNvSpPr/>
          <p:nvPr/>
        </p:nvSpPr>
        <p:spPr>
          <a:xfrm>
            <a:off x="2397362" y="3658387"/>
            <a:ext cx="1080806" cy="530374"/>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db2</a:t>
            </a:r>
            <a:endParaRPr lang="en-US" altLang="zh-CN" sz="1600" noProof="1">
              <a:solidFill>
                <a:schemeClr val="bg1"/>
              </a:solidFill>
              <a:ea typeface="方正兰亭黑简体" panose="02000000000000000000" pitchFamily="2" charset="-122"/>
            </a:endParaRPr>
          </a:p>
        </p:txBody>
      </p:sp>
      <p:cxnSp>
        <p:nvCxnSpPr>
          <p:cNvPr id="66" name="直接箭头连接符 65"/>
          <p:cNvCxnSpPr>
            <a:endCxn id="43" idx="2"/>
          </p:cNvCxnSpPr>
          <p:nvPr/>
        </p:nvCxnSpPr>
        <p:spPr>
          <a:xfrm flipV="1">
            <a:off x="1305131" y="2561209"/>
            <a:ext cx="1627123" cy="1091671"/>
          </a:xfrm>
          <a:prstGeom prst="straightConnector1">
            <a:avLst/>
          </a:prstGeom>
          <a:noFill/>
          <a:ln w="9525" cap="flat" cmpd="sng" algn="ctr">
            <a:solidFill>
              <a:srgbClr val="FCAB40">
                <a:shade val="95000"/>
                <a:satMod val="105000"/>
              </a:srgbClr>
            </a:solidFill>
            <a:prstDash val="solid"/>
            <a:headEnd type="arrow"/>
            <a:tailEnd type="arrow"/>
          </a:ln>
          <a:effectLst/>
        </p:spPr>
      </p:cxnSp>
      <p:cxnSp>
        <p:nvCxnSpPr>
          <p:cNvPr id="67" name="直接箭头连接符 66"/>
          <p:cNvCxnSpPr>
            <a:stCxn id="65" idx="0"/>
            <a:endCxn id="43" idx="2"/>
          </p:cNvCxnSpPr>
          <p:nvPr/>
        </p:nvCxnSpPr>
        <p:spPr>
          <a:xfrm flipH="1" flipV="1">
            <a:off x="2932254" y="2561209"/>
            <a:ext cx="5511" cy="1097178"/>
          </a:xfrm>
          <a:prstGeom prst="straightConnector1">
            <a:avLst/>
          </a:prstGeom>
          <a:noFill/>
          <a:ln w="9525" cap="flat" cmpd="sng" algn="ctr">
            <a:solidFill>
              <a:srgbClr val="FCAB40">
                <a:shade val="95000"/>
                <a:satMod val="105000"/>
              </a:srgbClr>
            </a:solidFill>
            <a:prstDash val="solid"/>
            <a:headEnd type="arrow"/>
            <a:tailEnd type="arrow"/>
          </a:ln>
          <a:effectLst/>
        </p:spPr>
      </p:cxnSp>
      <p:cxnSp>
        <p:nvCxnSpPr>
          <p:cNvPr id="68" name="直接箭头连接符 67"/>
          <p:cNvCxnSpPr>
            <a:stCxn id="64" idx="0"/>
            <a:endCxn id="43" idx="2"/>
          </p:cNvCxnSpPr>
          <p:nvPr/>
        </p:nvCxnSpPr>
        <p:spPr>
          <a:xfrm flipH="1" flipV="1">
            <a:off x="2932254" y="2561209"/>
            <a:ext cx="1542592" cy="1097178"/>
          </a:xfrm>
          <a:prstGeom prst="straightConnector1">
            <a:avLst/>
          </a:prstGeom>
          <a:noFill/>
          <a:ln w="9525" cap="flat" cmpd="sng" algn="ctr">
            <a:solidFill>
              <a:srgbClr val="FCAB40">
                <a:shade val="95000"/>
                <a:satMod val="105000"/>
              </a:srgbClr>
            </a:solidFill>
            <a:prstDash val="solid"/>
            <a:headEnd type="arrow"/>
            <a:tailEnd type="arrow"/>
          </a:ln>
          <a:effectLst/>
        </p:spPr>
      </p:cxnSp>
      <p:sp>
        <p:nvSpPr>
          <p:cNvPr id="84" name="圆角矩形 83"/>
          <p:cNvSpPr/>
          <p:nvPr/>
        </p:nvSpPr>
        <p:spPr>
          <a:xfrm>
            <a:off x="6871013" y="3681534"/>
            <a:ext cx="775937" cy="530374"/>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db1</a:t>
            </a:r>
            <a:endParaRPr lang="en-US" altLang="zh-CN" sz="1600" noProof="1">
              <a:solidFill>
                <a:schemeClr val="bg1"/>
              </a:solidFill>
              <a:ea typeface="方正兰亭黑简体" panose="02000000000000000000" pitchFamily="2" charset="-122"/>
            </a:endParaRPr>
          </a:p>
        </p:txBody>
      </p:sp>
      <p:sp>
        <p:nvSpPr>
          <p:cNvPr id="85" name="圆角矩形 84"/>
          <p:cNvSpPr/>
          <p:nvPr/>
        </p:nvSpPr>
        <p:spPr>
          <a:xfrm>
            <a:off x="9018292" y="3681534"/>
            <a:ext cx="774798" cy="530374"/>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dirty="0">
                <a:solidFill>
                  <a:schemeClr val="bg1"/>
                </a:solidFill>
                <a:ea typeface="方正兰亭黑简体" panose="02000000000000000000" pitchFamily="2" charset="-122"/>
              </a:rPr>
              <a:t>db3</a:t>
            </a:r>
            <a:endParaRPr lang="en-US" altLang="zh-CN" sz="1600" dirty="0">
              <a:solidFill>
                <a:schemeClr val="bg1"/>
              </a:solidFill>
              <a:ea typeface="方正兰亭黑简体" panose="02000000000000000000" pitchFamily="2" charset="-122"/>
            </a:endParaRPr>
          </a:p>
        </p:txBody>
      </p:sp>
      <p:sp>
        <p:nvSpPr>
          <p:cNvPr id="86" name="圆角矩形 85"/>
          <p:cNvSpPr/>
          <p:nvPr/>
        </p:nvSpPr>
        <p:spPr>
          <a:xfrm>
            <a:off x="7963767" y="3681534"/>
            <a:ext cx="775937" cy="530374"/>
          </a:xfrm>
          <a:prstGeom prst="roundRect">
            <a:avLst/>
          </a:prstGeom>
          <a:solidFill>
            <a:srgbClr val="0071C6"/>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solidFill>
                  <a:schemeClr val="bg1"/>
                </a:solidFill>
                <a:ea typeface="方正兰亭黑简体" panose="02000000000000000000" pitchFamily="2" charset="-122"/>
              </a:rPr>
              <a:t>db2</a:t>
            </a:r>
            <a:endParaRPr lang="en-US" altLang="zh-CN" sz="1600" noProof="1">
              <a:solidFill>
                <a:schemeClr val="bg1"/>
              </a:solidFill>
              <a:ea typeface="方正兰亭黑简体" panose="02000000000000000000" pitchFamily="2" charset="-122"/>
            </a:endParaRPr>
          </a:p>
        </p:txBody>
      </p:sp>
      <p:cxnSp>
        <p:nvCxnSpPr>
          <p:cNvPr id="87" name="直接箭头连接符 86"/>
          <p:cNvCxnSpPr>
            <a:stCxn id="84" idx="0"/>
            <a:endCxn id="107" idx="2"/>
          </p:cNvCxnSpPr>
          <p:nvPr/>
        </p:nvCxnSpPr>
        <p:spPr>
          <a:xfrm flipV="1">
            <a:off x="7258981" y="3050736"/>
            <a:ext cx="1701971" cy="630799"/>
          </a:xfrm>
          <a:prstGeom prst="straightConnector1">
            <a:avLst/>
          </a:prstGeom>
          <a:noFill/>
          <a:ln w="9525" cap="flat" cmpd="sng" algn="ctr">
            <a:solidFill>
              <a:srgbClr val="FCAB40">
                <a:shade val="95000"/>
                <a:satMod val="105000"/>
              </a:srgbClr>
            </a:solidFill>
            <a:prstDash val="solid"/>
            <a:headEnd type="arrow"/>
            <a:tailEnd type="arrow"/>
          </a:ln>
          <a:effectLst/>
        </p:spPr>
      </p:cxnSp>
      <p:cxnSp>
        <p:nvCxnSpPr>
          <p:cNvPr id="88" name="直接箭头连接符 87"/>
          <p:cNvCxnSpPr>
            <a:stCxn id="107" idx="2"/>
            <a:endCxn id="86" idx="0"/>
          </p:cNvCxnSpPr>
          <p:nvPr/>
        </p:nvCxnSpPr>
        <p:spPr>
          <a:xfrm flipH="1">
            <a:off x="8351736" y="3050736"/>
            <a:ext cx="609216" cy="630799"/>
          </a:xfrm>
          <a:prstGeom prst="straightConnector1">
            <a:avLst/>
          </a:prstGeom>
          <a:noFill/>
          <a:ln w="9525" cap="flat" cmpd="sng" algn="ctr">
            <a:solidFill>
              <a:srgbClr val="FCAB40">
                <a:shade val="95000"/>
                <a:satMod val="105000"/>
              </a:srgbClr>
            </a:solidFill>
            <a:prstDash val="solid"/>
            <a:headEnd type="arrow"/>
            <a:tailEnd type="arrow"/>
          </a:ln>
          <a:effectLst/>
        </p:spPr>
      </p:cxnSp>
      <p:cxnSp>
        <p:nvCxnSpPr>
          <p:cNvPr id="89" name="直接箭头连接符 88"/>
          <p:cNvCxnSpPr>
            <a:stCxn id="107" idx="2"/>
            <a:endCxn id="85" idx="0"/>
          </p:cNvCxnSpPr>
          <p:nvPr/>
        </p:nvCxnSpPr>
        <p:spPr>
          <a:xfrm>
            <a:off x="8960953" y="3050736"/>
            <a:ext cx="444739" cy="630799"/>
          </a:xfrm>
          <a:prstGeom prst="straightConnector1">
            <a:avLst/>
          </a:prstGeom>
          <a:noFill/>
          <a:ln w="9525" cap="flat" cmpd="sng" algn="ctr">
            <a:solidFill>
              <a:srgbClr val="FCAB40">
                <a:shade val="95000"/>
                <a:satMod val="105000"/>
              </a:srgbClr>
            </a:solidFill>
            <a:prstDash val="solid"/>
            <a:headEnd type="arrow"/>
            <a:tailEnd type="arrow"/>
          </a:ln>
          <a:effectLst/>
        </p:spPr>
      </p:cxnSp>
      <p:sp>
        <p:nvSpPr>
          <p:cNvPr id="100" name="圆角矩形 99"/>
          <p:cNvSpPr/>
          <p:nvPr/>
        </p:nvSpPr>
        <p:spPr>
          <a:xfrm>
            <a:off x="8309084" y="1799884"/>
            <a:ext cx="1277550" cy="387469"/>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ea typeface="方正兰亭黑简体" panose="02000000000000000000" pitchFamily="2" charset="-122"/>
              </a:rPr>
              <a:t>App2</a:t>
            </a:r>
            <a:endParaRPr lang="en-US" altLang="zh-CN" sz="1600" noProof="1">
              <a:ea typeface="方正兰亭黑简体" panose="02000000000000000000" pitchFamily="2" charset="-122"/>
            </a:endParaRPr>
          </a:p>
        </p:txBody>
      </p:sp>
      <p:sp>
        <p:nvSpPr>
          <p:cNvPr id="107" name="矩形 106"/>
          <p:cNvSpPr/>
          <p:nvPr/>
        </p:nvSpPr>
        <p:spPr bwMode="auto">
          <a:xfrm>
            <a:off x="7833829" y="2706743"/>
            <a:ext cx="2254245" cy="343993"/>
          </a:xfrm>
          <a:prstGeom prst="rect">
            <a:avLst/>
          </a:prstGeom>
          <a:solidFill>
            <a:srgbClr val="C00000"/>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pPr algn="ctr">
              <a:buNone/>
            </a:pPr>
            <a:r>
              <a:rPr lang="en-US" altLang="zh-CN" dirty="0">
                <a:solidFill>
                  <a:prstClr val="white"/>
                </a:solidFill>
                <a:ea typeface="方正兰亭黑简体" panose="02000000000000000000" pitchFamily="2" charset="-122"/>
              </a:rPr>
              <a:t>DDM</a:t>
            </a:r>
            <a:endParaRPr lang="en-US" dirty="0">
              <a:solidFill>
                <a:prstClr val="white"/>
              </a:solidFill>
              <a:ea typeface="方正兰亭黑简体" panose="02000000000000000000" pitchFamily="2" charset="-122"/>
            </a:endParaRPr>
          </a:p>
        </p:txBody>
      </p:sp>
      <p:cxnSp>
        <p:nvCxnSpPr>
          <p:cNvPr id="112" name="直接箭头连接符 111"/>
          <p:cNvCxnSpPr>
            <a:stCxn id="100" idx="2"/>
            <a:endCxn id="107" idx="0"/>
          </p:cNvCxnSpPr>
          <p:nvPr/>
        </p:nvCxnSpPr>
        <p:spPr>
          <a:xfrm>
            <a:off x="8947859" y="2187353"/>
            <a:ext cx="13093" cy="519389"/>
          </a:xfrm>
          <a:prstGeom prst="straightConnector1">
            <a:avLst/>
          </a:prstGeom>
          <a:noFill/>
          <a:ln w="9525" cap="flat" cmpd="sng" algn="ctr">
            <a:solidFill>
              <a:srgbClr val="FCAB40">
                <a:shade val="95000"/>
                <a:satMod val="105000"/>
              </a:srgbClr>
            </a:solidFill>
            <a:prstDash val="solid"/>
            <a:headEnd type="arrow"/>
            <a:tailEnd type="arrow"/>
          </a:ln>
          <a:effectLst/>
        </p:spPr>
      </p:cxnSp>
      <p:sp>
        <p:nvSpPr>
          <p:cNvPr id="116" name="圆角矩形 115"/>
          <p:cNvSpPr/>
          <p:nvPr/>
        </p:nvSpPr>
        <p:spPr>
          <a:xfrm>
            <a:off x="9801766" y="1807492"/>
            <a:ext cx="1277550" cy="387469"/>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ea typeface="方正兰亭黑简体" panose="02000000000000000000" pitchFamily="2" charset="-122"/>
              </a:rPr>
              <a:t>App3</a:t>
            </a:r>
            <a:endParaRPr lang="en-US" altLang="zh-CN" sz="1600" noProof="1">
              <a:ea typeface="方正兰亭黑简体" panose="02000000000000000000" pitchFamily="2" charset="-122"/>
            </a:endParaRPr>
          </a:p>
        </p:txBody>
      </p:sp>
      <p:sp>
        <p:nvSpPr>
          <p:cNvPr id="117" name="圆角矩形 116"/>
          <p:cNvSpPr/>
          <p:nvPr/>
        </p:nvSpPr>
        <p:spPr>
          <a:xfrm>
            <a:off x="6692659" y="1809712"/>
            <a:ext cx="1277550" cy="387469"/>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ea typeface="方正兰亭黑简体" panose="02000000000000000000" pitchFamily="2" charset="-122"/>
              </a:rPr>
              <a:t>App1</a:t>
            </a:r>
            <a:endParaRPr lang="en-US" altLang="zh-CN" sz="1600" noProof="1">
              <a:ea typeface="方正兰亭黑简体" panose="02000000000000000000" pitchFamily="2" charset="-122"/>
            </a:endParaRPr>
          </a:p>
        </p:txBody>
      </p:sp>
      <p:cxnSp>
        <p:nvCxnSpPr>
          <p:cNvPr id="118" name="直接箭头连接符 117"/>
          <p:cNvCxnSpPr>
            <a:endCxn id="107" idx="0"/>
          </p:cNvCxnSpPr>
          <p:nvPr/>
        </p:nvCxnSpPr>
        <p:spPr>
          <a:xfrm>
            <a:off x="7461425" y="2192204"/>
            <a:ext cx="1499527" cy="514538"/>
          </a:xfrm>
          <a:prstGeom prst="straightConnector1">
            <a:avLst/>
          </a:prstGeom>
          <a:noFill/>
          <a:ln w="9525" cap="flat" cmpd="sng" algn="ctr">
            <a:solidFill>
              <a:srgbClr val="FCAB40">
                <a:shade val="95000"/>
                <a:satMod val="105000"/>
              </a:srgbClr>
            </a:solidFill>
            <a:prstDash val="solid"/>
            <a:headEnd type="arrow"/>
            <a:tailEnd type="arrow"/>
          </a:ln>
          <a:effectLst/>
        </p:spPr>
      </p:cxnSp>
      <p:cxnSp>
        <p:nvCxnSpPr>
          <p:cNvPr id="120" name="直接箭头连接符 119"/>
          <p:cNvCxnSpPr>
            <a:endCxn id="107" idx="0"/>
          </p:cNvCxnSpPr>
          <p:nvPr/>
        </p:nvCxnSpPr>
        <p:spPr>
          <a:xfrm flipH="1">
            <a:off x="8960952" y="2184596"/>
            <a:ext cx="1453403" cy="522146"/>
          </a:xfrm>
          <a:prstGeom prst="straightConnector1">
            <a:avLst/>
          </a:prstGeom>
          <a:noFill/>
          <a:ln w="9525" cap="flat" cmpd="sng" algn="ctr">
            <a:solidFill>
              <a:srgbClr val="FCAB40">
                <a:shade val="95000"/>
                <a:satMod val="105000"/>
              </a:srgbClr>
            </a:solidFill>
            <a:prstDash val="solid"/>
            <a:headEnd type="arrow"/>
            <a:tailEnd type="arrow"/>
          </a:ln>
          <a:effectLst/>
        </p:spPr>
      </p:cxnSp>
      <p:sp>
        <p:nvSpPr>
          <p:cNvPr id="43" name="圆角矩形 42"/>
          <p:cNvSpPr/>
          <p:nvPr/>
        </p:nvSpPr>
        <p:spPr>
          <a:xfrm>
            <a:off x="2293479" y="2173740"/>
            <a:ext cx="1277550" cy="387469"/>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noProof="1">
                <a:ea typeface="方正兰亭黑简体" panose="02000000000000000000" pitchFamily="2" charset="-122"/>
              </a:rPr>
              <a:t>App1</a:t>
            </a:r>
            <a:endParaRPr lang="en-US" altLang="zh-CN" sz="1600" noProof="1">
              <a:ea typeface="方正兰亭黑简体" panose="02000000000000000000" pitchFamily="2" charset="-122"/>
            </a:endParaRPr>
          </a:p>
        </p:txBody>
      </p:sp>
      <p:sp>
        <p:nvSpPr>
          <p:cNvPr id="14" name="右箭头 13"/>
          <p:cNvSpPr/>
          <p:nvPr/>
        </p:nvSpPr>
        <p:spPr bwMode="auto">
          <a:xfrm>
            <a:off x="6871013" y="4351920"/>
            <a:ext cx="4208303" cy="443186"/>
          </a:xfrm>
          <a:prstGeom prst="rightArrow">
            <a:avLst/>
          </a:prstGeom>
          <a:solidFill>
            <a:srgbClr val="0070C0"/>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lstStyle/>
          <a:p>
            <a:endParaRPr lang="en-US">
              <a:solidFill>
                <a:prstClr val="white"/>
              </a:solidFill>
              <a:ea typeface="方正兰亭黑简体" panose="02000000000000000000" pitchFamily="2" charset="-122"/>
            </a:endParaRPr>
          </a:p>
        </p:txBody>
      </p:sp>
      <p:sp>
        <p:nvSpPr>
          <p:cNvPr id="15" name="文本框 14"/>
          <p:cNvSpPr txBox="1"/>
          <p:nvPr/>
        </p:nvSpPr>
        <p:spPr>
          <a:xfrm>
            <a:off x="8506246" y="4414266"/>
            <a:ext cx="1539177" cy="307697"/>
          </a:xfrm>
          <a:prstGeom prst="rect">
            <a:avLst/>
          </a:prstGeom>
          <a:noFill/>
        </p:spPr>
        <p:txBody>
          <a:bodyPr wrap="square" rtlCol="0">
            <a:spAutoFit/>
          </a:bodyPr>
          <a:lstStyle/>
          <a:p>
            <a:pPr>
              <a:buFont typeface="Wingdings" panose="05000000000000000000" pitchFamily="2" charset="2"/>
              <a:buNone/>
            </a:pPr>
            <a:r>
              <a:rPr lang="zh-CN" altLang="en-US" sz="1400" dirty="0">
                <a:solidFill>
                  <a:prstClr val="white"/>
                </a:solidFill>
                <a:ea typeface="方正兰亭黑简体" panose="02000000000000000000" pitchFamily="2" charset="-122"/>
              </a:rPr>
              <a:t>水平扩展</a:t>
            </a:r>
            <a:endParaRPr lang="en-US" sz="1400" dirty="0" err="1">
              <a:solidFill>
                <a:prstClr val="white"/>
              </a:solidFill>
              <a:ea typeface="方正兰亭黑简体" panose="02000000000000000000" pitchFamily="2" charset="-122"/>
            </a:endParaRPr>
          </a:p>
        </p:txBody>
      </p:sp>
      <p:sp>
        <p:nvSpPr>
          <p:cNvPr id="58" name="圆角矩形 57"/>
          <p:cNvSpPr/>
          <p:nvPr/>
        </p:nvSpPr>
        <p:spPr>
          <a:xfrm>
            <a:off x="10034916" y="3689600"/>
            <a:ext cx="774798" cy="530374"/>
          </a:xfrm>
          <a:prstGeom prst="roundRect">
            <a:avLst/>
          </a:prstGeom>
          <a:solidFill>
            <a:srgbClr val="00B0F0"/>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lstStyle/>
          <a:p>
            <a:pPr algn="ctr">
              <a:buNone/>
            </a:pPr>
            <a:r>
              <a:rPr lang="en-US" altLang="zh-CN" sz="1600" dirty="0" err="1">
                <a:solidFill>
                  <a:schemeClr val="bg1"/>
                </a:solidFill>
                <a:ea typeface="方正兰亭黑简体" panose="02000000000000000000" pitchFamily="2" charset="-122"/>
              </a:rPr>
              <a:t>d</a:t>
            </a:r>
            <a:r>
              <a:rPr lang="en-US" altLang="zh-CN" sz="1600" dirty="0">
                <a:solidFill>
                  <a:schemeClr val="bg1"/>
                </a:solidFill>
                <a:ea typeface="方正兰亭黑简体" panose="02000000000000000000" pitchFamily="2" charset="-122"/>
              </a:rPr>
              <a:t>b n </a:t>
            </a:r>
            <a:endParaRPr lang="en-US" altLang="zh-CN" sz="1600" dirty="0">
              <a:solidFill>
                <a:schemeClr val="bg1"/>
              </a:solidFill>
              <a:ea typeface="方正兰亭黑简体" panose="02000000000000000000" pitchFamily="2" charset="-122"/>
            </a:endParaRPr>
          </a:p>
        </p:txBody>
      </p:sp>
      <p:cxnSp>
        <p:nvCxnSpPr>
          <p:cNvPr id="60" name="直接箭头连接符 59"/>
          <p:cNvCxnSpPr>
            <a:stCxn id="107" idx="2"/>
            <a:endCxn id="58" idx="0"/>
          </p:cNvCxnSpPr>
          <p:nvPr/>
        </p:nvCxnSpPr>
        <p:spPr>
          <a:xfrm>
            <a:off x="8960952" y="3050736"/>
            <a:ext cx="1461363" cy="638865"/>
          </a:xfrm>
          <a:prstGeom prst="straightConnector1">
            <a:avLst/>
          </a:prstGeom>
          <a:noFill/>
          <a:ln w="9525" cap="flat" cmpd="sng" algn="ctr">
            <a:solidFill>
              <a:srgbClr val="FCAB40">
                <a:shade val="95000"/>
                <a:satMod val="105000"/>
              </a:srgbClr>
            </a:solidFill>
            <a:prstDash val="solid"/>
            <a:headEnd type="arrow"/>
            <a:tailEnd type="arrow"/>
          </a:ln>
          <a:effectLst/>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4662440" y="5268332"/>
            <a:ext cx="5207953" cy="104098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方正兰亭黑简体" panose="02000000000000000000" pitchFamily="2" charset="-122"/>
            </a:endParaRPr>
          </a:p>
        </p:txBody>
      </p:sp>
      <p:sp>
        <p:nvSpPr>
          <p:cNvPr id="6" name="圆角矩形 5"/>
          <p:cNvSpPr/>
          <p:nvPr/>
        </p:nvSpPr>
        <p:spPr>
          <a:xfrm>
            <a:off x="4642406" y="1543615"/>
            <a:ext cx="5207953" cy="1060806"/>
          </a:xfrm>
          <a:prstGeom prst="roundRect">
            <a:avLst/>
          </a:prstGeom>
          <a:solidFill>
            <a:srgbClr val="8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方正兰亭黑简体" panose="02000000000000000000" pitchFamily="2" charset="-122"/>
            </a:endParaRPr>
          </a:p>
        </p:txBody>
      </p:sp>
      <p:sp>
        <p:nvSpPr>
          <p:cNvPr id="5" name="标题 1"/>
          <p:cNvSpPr>
            <a:spLocks noGrp="1"/>
          </p:cNvSpPr>
          <p:nvPr>
            <p:ph type="title"/>
          </p:nvPr>
        </p:nvSpPr>
        <p:spPr/>
        <p:txBody>
          <a:bodyPr anchor="ctr">
            <a:normAutofit/>
          </a:bodyPr>
          <a:lstStyle/>
          <a:p>
            <a:pPr>
              <a:lnSpc>
                <a:spcPct val="100000"/>
              </a:lnSpc>
            </a:pPr>
            <a:r>
              <a:rPr lang="en-US" altLang="zh-CN" dirty="0" smtClean="0">
                <a:latin typeface="+mn-lt"/>
                <a:cs typeface="Huawei Sans" panose="020C0503030203020204" pitchFamily="34" charset="0"/>
              </a:rPr>
              <a:t>DDM</a:t>
            </a:r>
            <a:r>
              <a:rPr lang="zh-CN" altLang="en-US" dirty="0" smtClean="0">
                <a:latin typeface="+mn-lt"/>
              </a:rPr>
              <a:t>适用场景</a:t>
            </a:r>
            <a:endParaRPr lang="zh-CN" altLang="en-US" dirty="0">
              <a:latin typeface="+mn-lt"/>
            </a:endParaRPr>
          </a:p>
        </p:txBody>
      </p:sp>
      <p:sp>
        <p:nvSpPr>
          <p:cNvPr id="2" name="文本占位符 1"/>
          <p:cNvSpPr>
            <a:spLocks noGrp="1"/>
          </p:cNvSpPr>
          <p:nvPr>
            <p:ph type="body" sz="quarter" idx="10"/>
          </p:nvPr>
        </p:nvSpPr>
        <p:spPr>
          <a:xfrm>
            <a:off x="1274597" y="1229019"/>
            <a:ext cx="11307600" cy="4680000"/>
          </a:xfrm>
        </p:spPr>
        <p:txBody>
          <a:bodyPr/>
          <a:lstStyle/>
          <a:p>
            <a:endParaRPr lang="en-US" altLang="zh-CN" dirty="0" smtClean="0">
              <a:latin typeface="+mn-lt"/>
            </a:endParaRPr>
          </a:p>
          <a:p>
            <a:r>
              <a:rPr lang="zh-CN" altLang="en-US" dirty="0" smtClean="0">
                <a:latin typeface="+mn-lt"/>
              </a:rPr>
              <a:t>大型应用高频交易</a:t>
            </a:r>
            <a:endParaRPr lang="en-US" altLang="zh-CN" dirty="0" smtClean="0">
              <a:latin typeface="+mn-lt"/>
            </a:endParaRPr>
          </a:p>
          <a:p>
            <a:endParaRPr lang="en-US" altLang="zh-CN" dirty="0">
              <a:latin typeface="+mn-lt"/>
            </a:endParaRPr>
          </a:p>
          <a:p>
            <a:r>
              <a:rPr lang="zh-CN" altLang="en-US" dirty="0" smtClean="0">
                <a:latin typeface="+mn-lt"/>
              </a:rPr>
              <a:t>物联网海量传感器出发</a:t>
            </a:r>
            <a:endParaRPr lang="en-US" altLang="zh-CN" dirty="0" smtClean="0">
              <a:latin typeface="+mn-lt"/>
            </a:endParaRPr>
          </a:p>
          <a:p>
            <a:endParaRPr lang="en-US" altLang="zh-CN" dirty="0" smtClean="0">
              <a:latin typeface="+mn-lt"/>
            </a:endParaRPr>
          </a:p>
          <a:p>
            <a:r>
              <a:rPr lang="zh-CN" altLang="en-US" dirty="0" smtClean="0">
                <a:latin typeface="+mn-lt"/>
              </a:rPr>
              <a:t>海量视频图片数据索引</a:t>
            </a:r>
            <a:endParaRPr lang="en-US" altLang="zh-CN" dirty="0" smtClean="0">
              <a:latin typeface="+mn-lt"/>
            </a:endParaRPr>
          </a:p>
          <a:p>
            <a:endParaRPr lang="en-US" altLang="zh-CN" dirty="0">
              <a:latin typeface="+mn-lt"/>
            </a:endParaRPr>
          </a:p>
          <a:p>
            <a:r>
              <a:rPr lang="zh-CN" altLang="en-US" dirty="0" smtClean="0">
                <a:latin typeface="+mn-lt"/>
              </a:rPr>
              <a:t>传统方案硬件</a:t>
            </a:r>
            <a:endParaRPr lang="zh-CN" altLang="en-US" dirty="0">
              <a:latin typeface="+mn-lt"/>
            </a:endParaRPr>
          </a:p>
        </p:txBody>
      </p:sp>
      <p:sp>
        <p:nvSpPr>
          <p:cNvPr id="10" name="矩形 9"/>
          <p:cNvSpPr/>
          <p:nvPr/>
        </p:nvSpPr>
        <p:spPr>
          <a:xfrm>
            <a:off x="3451227" y="1609112"/>
            <a:ext cx="6399132" cy="851293"/>
          </a:xfrm>
          <a:prstGeom prst="rect">
            <a:avLst/>
          </a:prstGeom>
        </p:spPr>
        <p:txBody>
          <a:bodyPr wrap="square">
            <a:spAutoFit/>
          </a:bodyPr>
          <a:lstStyle/>
          <a:p>
            <a:pPr marL="1349375">
              <a:spcBef>
                <a:spcPts val="400"/>
              </a:spcBef>
              <a:spcAft>
                <a:spcPts val="400"/>
              </a:spcAft>
            </a:pPr>
            <a:r>
              <a:rPr lang="zh-CN" altLang="en-US" sz="1200" kern="100" dirty="0">
                <a:solidFill>
                  <a:prstClr val="white"/>
                </a:solidFill>
                <a:ea typeface="方正兰亭黑简体" panose="02000000000000000000" pitchFamily="2" charset="-122"/>
              </a:rPr>
              <a:t>电商、金融、</a:t>
            </a:r>
            <a:r>
              <a:rPr lang="en-US" sz="1200" kern="100" dirty="0">
                <a:solidFill>
                  <a:prstClr val="white"/>
                </a:solidFill>
                <a:ea typeface="方正兰亭黑简体" panose="02000000000000000000" pitchFamily="2" charset="-122"/>
              </a:rPr>
              <a:t>O2O</a:t>
            </a:r>
            <a:r>
              <a:rPr lang="zh-CN" altLang="en-US" sz="1200" kern="100" dirty="0">
                <a:solidFill>
                  <a:prstClr val="white"/>
                </a:solidFill>
                <a:ea typeface="方正兰亭黑简体" panose="02000000000000000000" pitchFamily="2" charset="-122"/>
              </a:rPr>
              <a:t>、零售、社交应用</a:t>
            </a:r>
            <a:endParaRPr lang="en-US" altLang="zh-CN" sz="1200" kern="100" dirty="0">
              <a:solidFill>
                <a:prstClr val="white"/>
              </a:solidFill>
              <a:ea typeface="方正兰亭黑简体" panose="02000000000000000000" pitchFamily="2" charset="-122"/>
            </a:endParaRPr>
          </a:p>
          <a:p>
            <a:pPr marL="1349375">
              <a:spcBef>
                <a:spcPts val="400"/>
              </a:spcBef>
              <a:spcAft>
                <a:spcPts val="400"/>
              </a:spcAft>
            </a:pPr>
            <a:r>
              <a:rPr lang="zh-CN" altLang="en-US" sz="1200" kern="100" dirty="0">
                <a:solidFill>
                  <a:prstClr val="white"/>
                </a:solidFill>
                <a:ea typeface="方正兰亭黑简体" panose="02000000000000000000" pitchFamily="2" charset="-122"/>
              </a:rPr>
              <a:t>特征：用户基数大、营销活动频繁、核心数据库响应日益变慢。</a:t>
            </a:r>
            <a:endParaRPr lang="en-US" altLang="zh-CN" sz="1200" kern="100" dirty="0">
              <a:solidFill>
                <a:prstClr val="white"/>
              </a:solidFill>
              <a:ea typeface="方正兰亭黑简体" panose="02000000000000000000" pitchFamily="2" charset="-122"/>
            </a:endParaRPr>
          </a:p>
          <a:p>
            <a:pPr marL="1349375">
              <a:spcBef>
                <a:spcPts val="400"/>
              </a:spcBef>
              <a:spcAft>
                <a:spcPts val="400"/>
              </a:spcAft>
            </a:pPr>
            <a:r>
              <a:rPr lang="zh-CN" altLang="en-US" sz="1200" kern="100" dirty="0">
                <a:solidFill>
                  <a:prstClr val="white"/>
                </a:solidFill>
                <a:ea typeface="方正兰亭黑简体" panose="02000000000000000000" pitchFamily="2" charset="-122"/>
              </a:rPr>
              <a:t>对策：</a:t>
            </a:r>
            <a:r>
              <a:rPr lang="en-US" sz="1200" kern="100" dirty="0">
                <a:solidFill>
                  <a:prstClr val="white"/>
                </a:solidFill>
                <a:ea typeface="方正兰亭黑简体" panose="02000000000000000000" pitchFamily="2" charset="-122"/>
              </a:rPr>
              <a:t>DDM </a:t>
            </a:r>
            <a:r>
              <a:rPr lang="zh-CN" altLang="en-US" sz="1200" kern="100" dirty="0">
                <a:solidFill>
                  <a:prstClr val="white"/>
                </a:solidFill>
                <a:ea typeface="方正兰亭黑简体" panose="02000000000000000000" pitchFamily="2" charset="-122"/>
              </a:rPr>
              <a:t>提供线性水平扩展能力，轻松应对高并发的实时交易场景</a:t>
            </a:r>
            <a:endParaRPr lang="en-US" sz="1200" kern="100" dirty="0">
              <a:solidFill>
                <a:prstClr val="white"/>
              </a:solidFill>
              <a:ea typeface="方正兰亭黑简体" panose="02000000000000000000" pitchFamily="2" charset="-122"/>
            </a:endParaRPr>
          </a:p>
        </p:txBody>
      </p:sp>
      <p:sp>
        <p:nvSpPr>
          <p:cNvPr id="18" name="圆角矩形 17"/>
          <p:cNvSpPr/>
          <p:nvPr/>
        </p:nvSpPr>
        <p:spPr>
          <a:xfrm>
            <a:off x="4642406" y="2719065"/>
            <a:ext cx="5207953" cy="1124034"/>
          </a:xfrm>
          <a:prstGeom prst="roundRect">
            <a:avLst/>
          </a:prstGeom>
          <a:solidFill>
            <a:srgbClr val="C48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方正兰亭黑简体" panose="02000000000000000000" pitchFamily="2" charset="-122"/>
            </a:endParaRPr>
          </a:p>
        </p:txBody>
      </p:sp>
      <p:sp>
        <p:nvSpPr>
          <p:cNvPr id="19" name="矩形 18"/>
          <p:cNvSpPr/>
          <p:nvPr/>
        </p:nvSpPr>
        <p:spPr>
          <a:xfrm>
            <a:off x="3451227" y="2853413"/>
            <a:ext cx="6399132" cy="851515"/>
          </a:xfrm>
          <a:prstGeom prst="rect">
            <a:avLst/>
          </a:prstGeom>
        </p:spPr>
        <p:txBody>
          <a:bodyPr wrap="square">
            <a:spAutoFit/>
          </a:bodyPr>
          <a:lstStyle/>
          <a:p>
            <a:pPr marL="1349375">
              <a:spcBef>
                <a:spcPts val="400"/>
              </a:spcBef>
              <a:spcAft>
                <a:spcPts val="400"/>
              </a:spcAft>
            </a:pPr>
            <a:r>
              <a:rPr lang="zh-CN" altLang="en-US" sz="1200" kern="100" dirty="0">
                <a:solidFill>
                  <a:prstClr val="white"/>
                </a:solidFill>
                <a:ea typeface="方正兰亭黑简体" panose="02000000000000000000" pitchFamily="2" charset="-122"/>
              </a:rPr>
              <a:t>工业监控、智慧城市、车联网</a:t>
            </a:r>
            <a:endParaRPr lang="en-US" altLang="zh-CN" sz="1200" kern="100" dirty="0">
              <a:solidFill>
                <a:prstClr val="white"/>
              </a:solidFill>
              <a:ea typeface="方正兰亭黑简体" panose="02000000000000000000" pitchFamily="2" charset="-122"/>
            </a:endParaRPr>
          </a:p>
          <a:p>
            <a:pPr marL="1349375">
              <a:spcBef>
                <a:spcPts val="400"/>
              </a:spcBef>
              <a:spcAft>
                <a:spcPts val="400"/>
              </a:spcAft>
            </a:pPr>
            <a:r>
              <a:rPr lang="zh-CN" altLang="en-US" sz="1200" kern="100" dirty="0">
                <a:solidFill>
                  <a:prstClr val="white"/>
                </a:solidFill>
                <a:ea typeface="方正兰亭黑简体" panose="02000000000000000000" pitchFamily="2" charset="-122"/>
              </a:rPr>
              <a:t>特征：传感设备多，采样频率高，数据规模大，超过单机数据库瓶颈</a:t>
            </a:r>
            <a:endParaRPr lang="en-US" altLang="zh-CN" sz="1200" kern="100" dirty="0">
              <a:solidFill>
                <a:prstClr val="white"/>
              </a:solidFill>
              <a:ea typeface="方正兰亭黑简体" panose="02000000000000000000" pitchFamily="2" charset="-122"/>
            </a:endParaRPr>
          </a:p>
          <a:p>
            <a:pPr marL="1349375">
              <a:spcBef>
                <a:spcPts val="400"/>
              </a:spcBef>
              <a:spcAft>
                <a:spcPts val="400"/>
              </a:spcAft>
            </a:pPr>
            <a:r>
              <a:rPr lang="zh-CN" altLang="en-US" sz="1200" kern="100" dirty="0">
                <a:solidFill>
                  <a:prstClr val="white"/>
                </a:solidFill>
                <a:ea typeface="方正兰亭黑简体" panose="02000000000000000000" pitchFamily="2" charset="-122"/>
              </a:rPr>
              <a:t>对策：</a:t>
            </a:r>
            <a:r>
              <a:rPr lang="en-US" altLang="zh-CN" sz="1200" kern="100" dirty="0">
                <a:solidFill>
                  <a:prstClr val="white"/>
                </a:solidFill>
                <a:ea typeface="方正兰亭黑简体" panose="02000000000000000000" pitchFamily="2" charset="-122"/>
                <a:cs typeface="Huawei Sans" panose="020C0503030203020204" pitchFamily="34" charset="0"/>
              </a:rPr>
              <a:t>DDM</a:t>
            </a:r>
            <a:r>
              <a:rPr lang="en-US" altLang="zh-CN" sz="1200" kern="100" dirty="0">
                <a:solidFill>
                  <a:prstClr val="white"/>
                </a:solidFill>
                <a:ea typeface="方正兰亭黑简体" panose="02000000000000000000" pitchFamily="2" charset="-122"/>
              </a:rPr>
              <a:t> </a:t>
            </a:r>
            <a:r>
              <a:rPr lang="zh-CN" altLang="en-US" sz="1200" kern="100" dirty="0">
                <a:solidFill>
                  <a:prstClr val="white"/>
                </a:solidFill>
                <a:ea typeface="方正兰亭黑简体" panose="02000000000000000000" pitchFamily="2" charset="-122"/>
              </a:rPr>
              <a:t>提供的容量水平扩展能力，帮助用户低成本的存储海量数据</a:t>
            </a:r>
            <a:endParaRPr lang="en-US" sz="1200" kern="100" dirty="0">
              <a:solidFill>
                <a:prstClr val="white"/>
              </a:solidFill>
              <a:ea typeface="方正兰亭黑简体" panose="02000000000000000000" pitchFamily="2" charset="-122"/>
            </a:endParaRPr>
          </a:p>
        </p:txBody>
      </p:sp>
      <p:sp>
        <p:nvSpPr>
          <p:cNvPr id="20" name="圆角矩形 19"/>
          <p:cNvSpPr/>
          <p:nvPr/>
        </p:nvSpPr>
        <p:spPr>
          <a:xfrm>
            <a:off x="4642406" y="3959574"/>
            <a:ext cx="5207953" cy="116474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方正兰亭黑简体" panose="02000000000000000000" pitchFamily="2" charset="-122"/>
            </a:endParaRPr>
          </a:p>
        </p:txBody>
      </p:sp>
      <p:sp>
        <p:nvSpPr>
          <p:cNvPr id="21" name="矩形 20"/>
          <p:cNvSpPr/>
          <p:nvPr/>
        </p:nvSpPr>
        <p:spPr>
          <a:xfrm>
            <a:off x="3451227" y="4020054"/>
            <a:ext cx="6399132" cy="1035911"/>
          </a:xfrm>
          <a:prstGeom prst="rect">
            <a:avLst/>
          </a:prstGeom>
        </p:spPr>
        <p:txBody>
          <a:bodyPr wrap="square">
            <a:spAutoFit/>
          </a:bodyPr>
          <a:lstStyle/>
          <a:p>
            <a:pPr marL="1349375">
              <a:spcBef>
                <a:spcPts val="400"/>
              </a:spcBef>
              <a:spcAft>
                <a:spcPts val="400"/>
              </a:spcAft>
            </a:pPr>
            <a:r>
              <a:rPr lang="zh-CN" altLang="en-US" sz="1200" kern="100" dirty="0">
                <a:solidFill>
                  <a:prstClr val="white"/>
                </a:solidFill>
                <a:ea typeface="方正兰亭黑简体" panose="02000000000000000000" pitchFamily="2" charset="-122"/>
              </a:rPr>
              <a:t>互联网、社交应用等</a:t>
            </a:r>
            <a:endParaRPr lang="en-US" altLang="zh-CN" sz="1200" kern="100" dirty="0">
              <a:solidFill>
                <a:prstClr val="white"/>
              </a:solidFill>
              <a:ea typeface="方正兰亭黑简体" panose="02000000000000000000" pitchFamily="2" charset="-122"/>
            </a:endParaRPr>
          </a:p>
          <a:p>
            <a:pPr marL="1349375">
              <a:spcBef>
                <a:spcPts val="400"/>
              </a:spcBef>
              <a:spcAft>
                <a:spcPts val="400"/>
              </a:spcAft>
            </a:pPr>
            <a:r>
              <a:rPr lang="zh-CN" altLang="en-US" sz="1200" kern="100" dirty="0">
                <a:solidFill>
                  <a:prstClr val="white"/>
                </a:solidFill>
                <a:ea typeface="方正兰亭黑简体" panose="02000000000000000000" pitchFamily="2" charset="-122"/>
              </a:rPr>
              <a:t>特征：存在亿级数量的图片、文档、视频等数据，系统为这些文件建立索引，提供实时的增、改、读、删操作，对性能要求极高。</a:t>
            </a:r>
            <a:endParaRPr lang="en-US" altLang="zh-CN" sz="1200" kern="100" dirty="0">
              <a:solidFill>
                <a:prstClr val="white"/>
              </a:solidFill>
              <a:ea typeface="方正兰亭黑简体" panose="02000000000000000000" pitchFamily="2" charset="-122"/>
            </a:endParaRPr>
          </a:p>
          <a:p>
            <a:pPr marL="1349375">
              <a:spcBef>
                <a:spcPts val="400"/>
              </a:spcBef>
              <a:spcAft>
                <a:spcPts val="400"/>
              </a:spcAft>
            </a:pPr>
            <a:r>
              <a:rPr lang="zh-CN" altLang="en-US" sz="1200" kern="100" dirty="0">
                <a:solidFill>
                  <a:prstClr val="white"/>
                </a:solidFill>
                <a:ea typeface="方正兰亭黑简体" panose="02000000000000000000" pitchFamily="2" charset="-122"/>
              </a:rPr>
              <a:t>对策：</a:t>
            </a:r>
            <a:r>
              <a:rPr lang="en-US" altLang="zh-CN" sz="1200" kern="100" dirty="0">
                <a:solidFill>
                  <a:prstClr val="white"/>
                </a:solidFill>
                <a:ea typeface="方正兰亭黑简体" panose="02000000000000000000" pitchFamily="2" charset="-122"/>
                <a:cs typeface="Huawei Sans" panose="020C0503030203020204" pitchFamily="34" charset="0"/>
              </a:rPr>
              <a:t>DDM</a:t>
            </a:r>
            <a:r>
              <a:rPr lang="zh-CN" altLang="en-US" sz="1200" kern="100" dirty="0">
                <a:solidFill>
                  <a:prstClr val="white"/>
                </a:solidFill>
                <a:ea typeface="方正兰亭黑简体" panose="02000000000000000000" pitchFamily="2" charset="-122"/>
              </a:rPr>
              <a:t>提供超高性能和分布式扩展能力，有效提高索引的检索效率</a:t>
            </a:r>
            <a:endParaRPr lang="en-US" sz="1200" kern="100" dirty="0">
              <a:solidFill>
                <a:prstClr val="white"/>
              </a:solidFill>
              <a:ea typeface="方正兰亭黑简体" panose="02000000000000000000" pitchFamily="2" charset="-122"/>
            </a:endParaRPr>
          </a:p>
        </p:txBody>
      </p:sp>
      <p:sp>
        <p:nvSpPr>
          <p:cNvPr id="23" name="矩形 22"/>
          <p:cNvSpPr/>
          <p:nvPr/>
        </p:nvSpPr>
        <p:spPr>
          <a:xfrm>
            <a:off x="3487887" y="5355041"/>
            <a:ext cx="6399132" cy="851293"/>
          </a:xfrm>
          <a:prstGeom prst="rect">
            <a:avLst/>
          </a:prstGeom>
        </p:spPr>
        <p:txBody>
          <a:bodyPr wrap="square">
            <a:spAutoFit/>
          </a:bodyPr>
          <a:lstStyle/>
          <a:p>
            <a:pPr marL="1349375">
              <a:spcBef>
                <a:spcPts val="400"/>
              </a:spcBef>
              <a:spcAft>
                <a:spcPts val="400"/>
              </a:spcAft>
            </a:pPr>
            <a:r>
              <a:rPr lang="zh-CN" altLang="en-US" sz="1200" kern="100" dirty="0">
                <a:solidFill>
                  <a:prstClr val="white"/>
                </a:solidFill>
                <a:ea typeface="方正兰亭黑简体" panose="02000000000000000000" pitchFamily="2" charset="-122"/>
              </a:rPr>
              <a:t>政务机构、大型企业、银行</a:t>
            </a:r>
            <a:endParaRPr lang="en-US" altLang="zh-CN" sz="1200" kern="100" dirty="0">
              <a:solidFill>
                <a:prstClr val="white"/>
              </a:solidFill>
              <a:ea typeface="方正兰亭黑简体" panose="02000000000000000000" pitchFamily="2" charset="-122"/>
            </a:endParaRPr>
          </a:p>
          <a:p>
            <a:pPr marL="1349375">
              <a:spcBef>
                <a:spcPts val="400"/>
              </a:spcBef>
              <a:spcAft>
                <a:spcPts val="400"/>
              </a:spcAft>
            </a:pPr>
            <a:r>
              <a:rPr lang="zh-CN" altLang="en-US" sz="1200" kern="100" dirty="0">
                <a:solidFill>
                  <a:prstClr val="white"/>
                </a:solidFill>
                <a:ea typeface="方正兰亭黑简体" panose="02000000000000000000" pitchFamily="2" charset="-122"/>
              </a:rPr>
              <a:t>特征：传统方案强依赖小型机和高端存储等高硬件成本的商业解决方案</a:t>
            </a:r>
            <a:endParaRPr lang="en-US" altLang="zh-CN" sz="1200" kern="100" dirty="0">
              <a:solidFill>
                <a:prstClr val="white"/>
              </a:solidFill>
              <a:ea typeface="方正兰亭黑简体" panose="02000000000000000000" pitchFamily="2" charset="-122"/>
            </a:endParaRPr>
          </a:p>
          <a:p>
            <a:pPr marL="1349375">
              <a:spcBef>
                <a:spcPts val="400"/>
              </a:spcBef>
              <a:spcAft>
                <a:spcPts val="400"/>
              </a:spcAft>
            </a:pPr>
            <a:r>
              <a:rPr lang="zh-CN" altLang="en-US" sz="1200" kern="100" dirty="0">
                <a:solidFill>
                  <a:prstClr val="white"/>
                </a:solidFill>
                <a:ea typeface="方正兰亭黑简体" panose="02000000000000000000" pitchFamily="2" charset="-122"/>
              </a:rPr>
              <a:t>对策：</a:t>
            </a:r>
            <a:r>
              <a:rPr lang="en-US" sz="1200" kern="100" dirty="0">
                <a:solidFill>
                  <a:prstClr val="white"/>
                </a:solidFill>
                <a:ea typeface="方正兰亭黑简体" panose="02000000000000000000" pitchFamily="2" charset="-122"/>
                <a:cs typeface="Huawei Sans" panose="020C0503030203020204" pitchFamily="34" charset="0"/>
              </a:rPr>
              <a:t>DDM</a:t>
            </a:r>
            <a:r>
              <a:rPr lang="en-US" sz="1200" kern="100" dirty="0">
                <a:solidFill>
                  <a:prstClr val="white"/>
                </a:solidFill>
                <a:ea typeface="方正兰亭黑简体" panose="02000000000000000000" pitchFamily="2" charset="-122"/>
              </a:rPr>
              <a:t> </a:t>
            </a:r>
            <a:r>
              <a:rPr lang="zh-CN" altLang="en-US" sz="1200" kern="100" dirty="0">
                <a:solidFill>
                  <a:prstClr val="white"/>
                </a:solidFill>
                <a:ea typeface="方正兰亭黑简体" panose="02000000000000000000" pitchFamily="2" charset="-122"/>
              </a:rPr>
              <a:t>提供线性水平扩展能力，轻松应对高并发的实时交易场景</a:t>
            </a:r>
            <a:endParaRPr lang="en-US" sz="1200" kern="100" dirty="0">
              <a:solidFill>
                <a:prstClr val="white"/>
              </a:solidFill>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DDM</a:t>
            </a:r>
            <a:r>
              <a:rPr lang="zh-CN" altLang="en-US" dirty="0" smtClean="0"/>
              <a:t>使用方法 </a:t>
            </a:r>
            <a:r>
              <a:rPr lang="en-US" altLang="zh-CN" dirty="0" smtClean="0"/>
              <a:t>- </a:t>
            </a:r>
            <a:r>
              <a:rPr lang="zh-CN" altLang="en-US" dirty="0" smtClean="0"/>
              <a:t>购买数据库中间件实例 </a:t>
            </a:r>
            <a:r>
              <a:rPr lang="en-US" altLang="zh-CN" dirty="0" smtClean="0"/>
              <a:t>(1)</a:t>
            </a:r>
            <a:endParaRPr lang="zh-CN" altLang="en-US" dirty="0"/>
          </a:p>
        </p:txBody>
      </p:sp>
      <p:sp>
        <p:nvSpPr>
          <p:cNvPr id="6" name="文本占位符 5"/>
          <p:cNvSpPr>
            <a:spLocks noGrp="1"/>
          </p:cNvSpPr>
          <p:nvPr>
            <p:ph type="body" sz="quarter" idx="10"/>
          </p:nvPr>
        </p:nvSpPr>
        <p:spPr/>
        <p:txBody>
          <a:bodyPr/>
          <a:lstStyle/>
          <a:p>
            <a:r>
              <a:rPr lang="zh-CN" altLang="en-US" dirty="0" smtClean="0"/>
              <a:t>步骤</a:t>
            </a:r>
            <a:r>
              <a:rPr lang="en-US" altLang="zh-CN" dirty="0" smtClean="0"/>
              <a:t>1 </a:t>
            </a:r>
            <a:r>
              <a:rPr lang="zh-CN" altLang="en-US" dirty="0" smtClean="0"/>
              <a:t>进入控制台 </a:t>
            </a:r>
            <a:r>
              <a:rPr lang="en-US" altLang="zh-CN" dirty="0" smtClean="0"/>
              <a:t>&gt; </a:t>
            </a:r>
            <a:r>
              <a:rPr lang="zh-CN" altLang="en-US" dirty="0" smtClean="0"/>
              <a:t>数据库 </a:t>
            </a:r>
            <a:r>
              <a:rPr lang="en-US" altLang="zh-CN" dirty="0" smtClean="0"/>
              <a:t>&gt; </a:t>
            </a:r>
            <a:r>
              <a:rPr lang="zh-CN" altLang="en-US" dirty="0" smtClean="0"/>
              <a:t>分布式数据库中间件。</a:t>
            </a:r>
            <a:endParaRPr lang="en-US" altLang="zh-CN" dirty="0" smtClean="0"/>
          </a:p>
          <a:p>
            <a:r>
              <a:rPr lang="zh-CN" altLang="en-US" dirty="0" smtClean="0"/>
              <a:t>步骤</a:t>
            </a:r>
            <a:r>
              <a:rPr lang="en-US" altLang="zh-CN" dirty="0" smtClean="0"/>
              <a:t>2 </a:t>
            </a:r>
            <a:r>
              <a:rPr lang="zh-CN" altLang="en-US" dirty="0" smtClean="0"/>
              <a:t>点击“购买数据库中间件实例”。</a:t>
            </a:r>
            <a:endParaRPr lang="zh-CN" altLang="en-US" dirty="0"/>
          </a:p>
        </p:txBody>
      </p:sp>
      <p:pic>
        <p:nvPicPr>
          <p:cNvPr id="4" name="图片 3"/>
          <p:cNvPicPr>
            <a:picLocks noChangeAspect="1"/>
          </p:cNvPicPr>
          <p:nvPr/>
        </p:nvPicPr>
        <p:blipFill>
          <a:blip r:embed="rId1"/>
          <a:stretch>
            <a:fillRect/>
          </a:stretch>
        </p:blipFill>
        <p:spPr>
          <a:xfrm>
            <a:off x="846364" y="2518904"/>
            <a:ext cx="10499271" cy="2753523"/>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DDM</a:t>
            </a:r>
            <a:r>
              <a:rPr lang="zh-CN" altLang="en-US" dirty="0" smtClean="0"/>
              <a:t>使用方法 </a:t>
            </a:r>
            <a:r>
              <a:rPr lang="en-US" altLang="zh-CN" dirty="0" smtClean="0"/>
              <a:t>-</a:t>
            </a:r>
            <a:r>
              <a:rPr lang="zh-CN" altLang="en-US" dirty="0" smtClean="0"/>
              <a:t> 购买数据库中间件实例 </a:t>
            </a:r>
            <a:r>
              <a:rPr lang="en-US" altLang="zh-CN" dirty="0" smtClean="0"/>
              <a:t>(2)</a:t>
            </a:r>
            <a:endParaRPr lang="zh-CN" altLang="en-US" dirty="0"/>
          </a:p>
        </p:txBody>
      </p:sp>
      <p:sp>
        <p:nvSpPr>
          <p:cNvPr id="6" name="文本占位符 5"/>
          <p:cNvSpPr>
            <a:spLocks noGrp="1"/>
          </p:cNvSpPr>
          <p:nvPr>
            <p:ph type="body" sz="quarter" idx="10"/>
          </p:nvPr>
        </p:nvSpPr>
        <p:spPr>
          <a:xfrm>
            <a:off x="444603" y="1263598"/>
            <a:ext cx="11307600" cy="4680000"/>
          </a:xfrm>
        </p:spPr>
        <p:txBody>
          <a:bodyPr/>
          <a:lstStyle/>
          <a:p>
            <a:r>
              <a:rPr lang="zh-CN" altLang="en-US" dirty="0" smtClean="0"/>
              <a:t>步骤</a:t>
            </a:r>
            <a:r>
              <a:rPr lang="en-US" altLang="zh-CN" dirty="0" smtClean="0"/>
              <a:t>3 </a:t>
            </a:r>
            <a:r>
              <a:rPr lang="zh-CN" altLang="en-US" dirty="0" smtClean="0"/>
              <a:t>计费模式选择“按需付费”。区域，可用分区，实例规格，如无特殊需求，选择默认。</a:t>
            </a:r>
            <a:endParaRPr lang="en-US" altLang="zh-CN" dirty="0" smtClean="0"/>
          </a:p>
          <a:p>
            <a:endParaRPr lang="zh-CN" altLang="en-US" dirty="0"/>
          </a:p>
        </p:txBody>
      </p:sp>
      <p:pic>
        <p:nvPicPr>
          <p:cNvPr id="4" name="图片 3"/>
          <p:cNvPicPr>
            <a:picLocks noChangeAspect="1"/>
          </p:cNvPicPr>
          <p:nvPr/>
        </p:nvPicPr>
        <p:blipFill>
          <a:blip r:embed="rId1"/>
          <a:stretch>
            <a:fillRect/>
          </a:stretch>
        </p:blipFill>
        <p:spPr>
          <a:xfrm>
            <a:off x="1294401" y="2279085"/>
            <a:ext cx="9608004" cy="3844827"/>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latin typeface="+mn-lt"/>
              </a:rPr>
              <a:t>DDM</a:t>
            </a:r>
            <a:r>
              <a:rPr lang="zh-CN" altLang="en-US" dirty="0" smtClean="0">
                <a:latin typeface="+mn-lt"/>
              </a:rPr>
              <a:t>使用方法 </a:t>
            </a:r>
            <a:r>
              <a:rPr lang="en-US" altLang="zh-CN" dirty="0" smtClean="0">
                <a:latin typeface="+mn-lt"/>
              </a:rPr>
              <a:t>-</a:t>
            </a:r>
            <a:r>
              <a:rPr lang="zh-CN" altLang="en-US" dirty="0" smtClean="0">
                <a:latin typeface="+mn-lt"/>
              </a:rPr>
              <a:t> 购买数据库中间件实例 </a:t>
            </a:r>
            <a:r>
              <a:rPr lang="en-US" altLang="zh-CN" dirty="0" smtClean="0">
                <a:latin typeface="+mn-lt"/>
              </a:rPr>
              <a:t>(3)</a:t>
            </a:r>
            <a:endParaRPr lang="zh-CN" altLang="en-US" dirty="0">
              <a:latin typeface="+mn-lt"/>
            </a:endParaRPr>
          </a:p>
        </p:txBody>
      </p:sp>
      <p:sp>
        <p:nvSpPr>
          <p:cNvPr id="6" name="文本占位符 5"/>
          <p:cNvSpPr>
            <a:spLocks noGrp="1"/>
          </p:cNvSpPr>
          <p:nvPr>
            <p:ph type="body" sz="quarter" idx="10"/>
          </p:nvPr>
        </p:nvSpPr>
        <p:spPr/>
        <p:txBody>
          <a:bodyPr/>
          <a:lstStyle/>
          <a:p>
            <a:r>
              <a:rPr lang="zh-CN" altLang="en-US" dirty="0" smtClean="0">
                <a:latin typeface="+mn-lt"/>
              </a:rPr>
              <a:t>步骤</a:t>
            </a:r>
            <a:r>
              <a:rPr lang="en-US" altLang="zh-CN" dirty="0" smtClean="0">
                <a:latin typeface="+mn-lt"/>
              </a:rPr>
              <a:t>4 </a:t>
            </a:r>
            <a:r>
              <a:rPr lang="zh-CN" altLang="en-US" dirty="0" smtClean="0">
                <a:latin typeface="+mn-lt"/>
              </a:rPr>
              <a:t>输入实例名，选择</a:t>
            </a:r>
            <a:r>
              <a:rPr lang="en-US" altLang="zh-CN" dirty="0" smtClean="0">
                <a:latin typeface="+mn-lt"/>
              </a:rPr>
              <a:t>VPC</a:t>
            </a:r>
            <a:r>
              <a:rPr lang="zh-CN" altLang="en-US" dirty="0" smtClean="0">
                <a:latin typeface="+mn-lt"/>
              </a:rPr>
              <a:t>，子网以及安全组，</a:t>
            </a:r>
            <a:r>
              <a:rPr lang="en-US" altLang="zh-CN" dirty="0" smtClean="0">
                <a:latin typeface="+mn-lt"/>
              </a:rPr>
              <a:t>VPC</a:t>
            </a:r>
            <a:r>
              <a:rPr lang="zh-CN" altLang="en-US" dirty="0" smtClean="0">
                <a:latin typeface="+mn-lt"/>
              </a:rPr>
              <a:t>需要选择与</a:t>
            </a:r>
            <a:r>
              <a:rPr lang="zh-CN" altLang="en-US" dirty="0">
                <a:latin typeface="+mn-lt"/>
              </a:rPr>
              <a:t>数据库</a:t>
            </a:r>
            <a:r>
              <a:rPr lang="zh-CN" altLang="en-US" dirty="0" smtClean="0">
                <a:latin typeface="+mn-lt"/>
              </a:rPr>
              <a:t>实例相同的</a:t>
            </a:r>
            <a:r>
              <a:rPr lang="zh-CN" altLang="en-US" dirty="0">
                <a:latin typeface="+mn-lt"/>
              </a:rPr>
              <a:t>，</a:t>
            </a:r>
            <a:r>
              <a:rPr lang="zh-CN" altLang="en-US" dirty="0" smtClean="0">
                <a:latin typeface="+mn-lt"/>
              </a:rPr>
              <a:t>点击“立即购买”。</a:t>
            </a:r>
            <a:endParaRPr lang="en-US" altLang="zh-CN" dirty="0" smtClean="0">
              <a:latin typeface="+mn-lt"/>
            </a:endParaRPr>
          </a:p>
          <a:p>
            <a:endParaRPr lang="zh-CN" altLang="en-US" dirty="0">
              <a:latin typeface="+mn-lt"/>
            </a:endParaRPr>
          </a:p>
        </p:txBody>
      </p:sp>
      <p:pic>
        <p:nvPicPr>
          <p:cNvPr id="2" name="图片 1"/>
          <p:cNvPicPr>
            <a:picLocks noChangeAspect="1"/>
          </p:cNvPicPr>
          <p:nvPr/>
        </p:nvPicPr>
        <p:blipFill>
          <a:blip r:embed="rId1"/>
          <a:stretch>
            <a:fillRect/>
          </a:stretch>
        </p:blipFill>
        <p:spPr>
          <a:xfrm>
            <a:off x="1744095" y="2277438"/>
            <a:ext cx="8703809" cy="4018223"/>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latin typeface="+mn-lt"/>
              </a:rPr>
              <a:t>DDM</a:t>
            </a:r>
            <a:r>
              <a:rPr lang="zh-CN" altLang="en-US" dirty="0" smtClean="0">
                <a:latin typeface="+mn-lt"/>
              </a:rPr>
              <a:t>使用方法 </a:t>
            </a:r>
            <a:r>
              <a:rPr lang="en-US" altLang="zh-CN" dirty="0" smtClean="0">
                <a:latin typeface="+mn-lt"/>
              </a:rPr>
              <a:t>-</a:t>
            </a:r>
            <a:r>
              <a:rPr lang="zh-CN" altLang="en-US" dirty="0" smtClean="0">
                <a:latin typeface="+mn-lt"/>
              </a:rPr>
              <a:t> 购买数据库中间件实例 </a:t>
            </a:r>
            <a:r>
              <a:rPr lang="en-US" altLang="zh-CN" dirty="0" smtClean="0">
                <a:latin typeface="+mn-lt"/>
              </a:rPr>
              <a:t>(4)</a:t>
            </a:r>
            <a:endParaRPr lang="zh-CN" altLang="en-US" dirty="0">
              <a:latin typeface="+mn-lt"/>
            </a:endParaRPr>
          </a:p>
        </p:txBody>
      </p:sp>
      <p:sp>
        <p:nvSpPr>
          <p:cNvPr id="6" name="文本占位符 5"/>
          <p:cNvSpPr>
            <a:spLocks noGrp="1"/>
          </p:cNvSpPr>
          <p:nvPr>
            <p:ph type="body" sz="quarter" idx="10"/>
          </p:nvPr>
        </p:nvSpPr>
        <p:spPr/>
        <p:txBody>
          <a:bodyPr/>
          <a:lstStyle/>
          <a:p>
            <a:r>
              <a:rPr lang="zh-CN" altLang="en-US" dirty="0" smtClean="0">
                <a:latin typeface="+mn-lt"/>
              </a:rPr>
              <a:t>步骤</a:t>
            </a:r>
            <a:r>
              <a:rPr lang="en-US" altLang="zh-CN" dirty="0" smtClean="0">
                <a:latin typeface="+mn-lt"/>
              </a:rPr>
              <a:t>5 </a:t>
            </a:r>
            <a:r>
              <a:rPr lang="zh-CN" altLang="en-US" dirty="0" smtClean="0">
                <a:latin typeface="+mn-lt"/>
              </a:rPr>
              <a:t>规格确认，勾选同意</a:t>
            </a:r>
            <a:r>
              <a:rPr lang="zh-CN" altLang="en-US" dirty="0">
                <a:latin typeface="+mn-lt"/>
              </a:rPr>
              <a:t>，</a:t>
            </a:r>
            <a:r>
              <a:rPr lang="zh-CN" altLang="en-US" dirty="0" smtClean="0">
                <a:latin typeface="+mn-lt"/>
              </a:rPr>
              <a:t>点击“提交”。</a:t>
            </a:r>
            <a:endParaRPr lang="en-US" altLang="zh-CN" dirty="0" smtClean="0">
              <a:latin typeface="+mn-lt"/>
            </a:endParaRPr>
          </a:p>
          <a:p>
            <a:endParaRPr lang="zh-CN" altLang="en-US" dirty="0">
              <a:latin typeface="+mn-lt"/>
            </a:endParaRPr>
          </a:p>
        </p:txBody>
      </p:sp>
      <p:pic>
        <p:nvPicPr>
          <p:cNvPr id="4" name="图片 3"/>
          <p:cNvPicPr>
            <a:picLocks noChangeAspect="1"/>
          </p:cNvPicPr>
          <p:nvPr/>
        </p:nvPicPr>
        <p:blipFill>
          <a:blip r:embed="rId1"/>
          <a:stretch>
            <a:fillRect/>
          </a:stretch>
        </p:blipFill>
        <p:spPr>
          <a:xfrm>
            <a:off x="1904500" y="1822244"/>
            <a:ext cx="8382999" cy="3773014"/>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华</a:t>
            </a:r>
            <a:r>
              <a:rPr lang="zh-CN" altLang="en-US" dirty="0" smtClean="0"/>
              <a:t>为的</a:t>
            </a:r>
            <a:r>
              <a:rPr lang="en-US" altLang="zh-CN" dirty="0" smtClean="0"/>
              <a:t>GaussDB(for MySQL)</a:t>
            </a:r>
            <a:r>
              <a:rPr lang="zh-CN" altLang="en-US" dirty="0" smtClean="0"/>
              <a:t>支持基于</a:t>
            </a:r>
            <a:r>
              <a:rPr lang="en-US" altLang="zh-CN" dirty="0" smtClean="0"/>
              <a:t>C</a:t>
            </a:r>
            <a:r>
              <a:rPr lang="zh-CN" altLang="en-US" dirty="0" smtClean="0"/>
              <a:t>、</a:t>
            </a:r>
            <a:r>
              <a:rPr lang="en-US" altLang="zh-CN" dirty="0" smtClean="0"/>
              <a:t>Java</a:t>
            </a:r>
            <a:r>
              <a:rPr lang="zh-CN" altLang="en-US" dirty="0" smtClean="0"/>
              <a:t>等应用程序的开发。了解它相关的系统结构和相关概念，有助于更好地去开发和使用</a:t>
            </a:r>
            <a:r>
              <a:rPr lang="en-US" altLang="zh-CN" dirty="0" smtClean="0"/>
              <a:t>GaussDB(for MySQL)</a:t>
            </a:r>
            <a:r>
              <a:rPr lang="zh-CN" altLang="en-US" dirty="0" smtClean="0"/>
              <a:t>数据库。</a:t>
            </a:r>
            <a:endParaRPr lang="en-US" altLang="zh-CN" dirty="0" smtClean="0"/>
          </a:p>
          <a:p>
            <a:r>
              <a:rPr lang="zh-CN" altLang="en-US" dirty="0"/>
              <a:t>本章</a:t>
            </a:r>
            <a:r>
              <a:rPr lang="zh-CN" altLang="en-US" dirty="0" smtClean="0"/>
              <a:t>讲述</a:t>
            </a:r>
            <a:r>
              <a:rPr lang="en-US" altLang="zh-CN" dirty="0" smtClean="0"/>
              <a:t>GaussDB(for MySQL)</a:t>
            </a:r>
            <a:r>
              <a:rPr lang="zh-CN" altLang="en-US" dirty="0" smtClean="0"/>
              <a:t>的所有工具的使用指导，方便用户学习和查看。学习本章之前，需要了解操作系统知识，</a:t>
            </a:r>
            <a:r>
              <a:rPr lang="en-US" altLang="zh-CN" dirty="0" smtClean="0"/>
              <a:t>C/Java</a:t>
            </a:r>
            <a:r>
              <a:rPr lang="zh-CN" altLang="en-US" dirty="0" smtClean="0"/>
              <a:t>语言，熟悉</a:t>
            </a:r>
            <a:r>
              <a:rPr lang="en-US" altLang="zh-CN" dirty="0" smtClean="0"/>
              <a:t>C/Java</a:t>
            </a:r>
            <a:r>
              <a:rPr lang="zh-CN" altLang="en-US" dirty="0" smtClean="0"/>
              <a:t>的一种</a:t>
            </a:r>
            <a:r>
              <a:rPr lang="en-US" altLang="zh-CN" dirty="0" smtClean="0"/>
              <a:t>IDE</a:t>
            </a:r>
            <a:r>
              <a:rPr lang="zh-CN" altLang="en-US" dirty="0" smtClean="0"/>
              <a:t>与</a:t>
            </a:r>
            <a:r>
              <a:rPr lang="en-US" altLang="zh-CN" dirty="0" smtClean="0"/>
              <a:t>SQL</a:t>
            </a:r>
            <a:r>
              <a:rPr lang="zh-CN" altLang="en-US" dirty="0" smtClean="0"/>
              <a:t>语法。</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DDM</a:t>
            </a:r>
            <a:r>
              <a:rPr lang="zh-CN" altLang="en-US" dirty="0" smtClean="0"/>
              <a:t>使用方法 </a:t>
            </a:r>
            <a:r>
              <a:rPr lang="en-US" altLang="zh-CN" dirty="0" smtClean="0"/>
              <a:t>-</a:t>
            </a:r>
            <a:r>
              <a:rPr lang="zh-CN" altLang="en-US" dirty="0" smtClean="0"/>
              <a:t> 购买数据库中间件实例 </a:t>
            </a:r>
            <a:r>
              <a:rPr lang="en-US" altLang="zh-CN" dirty="0" smtClean="0"/>
              <a:t>(</a:t>
            </a:r>
            <a:r>
              <a:rPr lang="en-US" altLang="zh-CN" dirty="0"/>
              <a:t>5</a:t>
            </a:r>
            <a:r>
              <a:rPr lang="en-US" altLang="zh-CN" dirty="0" smtClean="0"/>
              <a:t>)</a:t>
            </a:r>
            <a:endParaRPr lang="zh-CN" altLang="en-US" dirty="0"/>
          </a:p>
        </p:txBody>
      </p:sp>
      <p:sp>
        <p:nvSpPr>
          <p:cNvPr id="6" name="文本占位符 5"/>
          <p:cNvSpPr>
            <a:spLocks noGrp="1"/>
          </p:cNvSpPr>
          <p:nvPr>
            <p:ph type="body" sz="quarter" idx="10"/>
          </p:nvPr>
        </p:nvSpPr>
        <p:spPr/>
        <p:txBody>
          <a:bodyPr/>
          <a:lstStyle/>
          <a:p>
            <a:r>
              <a:rPr lang="zh-CN" altLang="en-US" dirty="0" smtClean="0"/>
              <a:t>步骤</a:t>
            </a:r>
            <a:r>
              <a:rPr lang="en-US" altLang="zh-CN" dirty="0" smtClean="0"/>
              <a:t>6 </a:t>
            </a:r>
            <a:r>
              <a:rPr lang="zh-CN" altLang="en-US" dirty="0" smtClean="0"/>
              <a:t>创建完成。</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p:pic>
        <p:nvPicPr>
          <p:cNvPr id="4" name="图片 3"/>
          <p:cNvPicPr>
            <a:picLocks noChangeAspect="1"/>
          </p:cNvPicPr>
          <p:nvPr/>
        </p:nvPicPr>
        <p:blipFill>
          <a:blip r:embed="rId1"/>
          <a:stretch>
            <a:fillRect/>
          </a:stretch>
        </p:blipFill>
        <p:spPr>
          <a:xfrm>
            <a:off x="538524" y="1950454"/>
            <a:ext cx="11119757" cy="2686373"/>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DDM</a:t>
            </a:r>
            <a:r>
              <a:rPr lang="zh-CN" altLang="en-US" dirty="0" smtClean="0"/>
              <a:t>使用方法 </a:t>
            </a:r>
            <a:r>
              <a:rPr lang="en-US" altLang="zh-CN" dirty="0" smtClean="0"/>
              <a:t>-</a:t>
            </a:r>
            <a:r>
              <a:rPr lang="zh-CN" altLang="en-US" dirty="0" smtClean="0"/>
              <a:t> 数据分片 </a:t>
            </a:r>
            <a:r>
              <a:rPr lang="en-US" altLang="zh-CN" dirty="0" smtClean="0"/>
              <a:t>(1)</a:t>
            </a:r>
            <a:endParaRPr lang="zh-CN" altLang="en-US" dirty="0"/>
          </a:p>
        </p:txBody>
      </p:sp>
      <p:sp>
        <p:nvSpPr>
          <p:cNvPr id="6" name="文本占位符 5"/>
          <p:cNvSpPr>
            <a:spLocks noGrp="1"/>
          </p:cNvSpPr>
          <p:nvPr>
            <p:ph type="body" sz="quarter" idx="10"/>
          </p:nvPr>
        </p:nvSpPr>
        <p:spPr/>
        <p:txBody>
          <a:bodyPr/>
          <a:lstStyle/>
          <a:p>
            <a:r>
              <a:rPr lang="zh-CN" altLang="en-US" dirty="0" smtClean="0"/>
              <a:t>步骤</a:t>
            </a:r>
            <a:r>
              <a:rPr lang="en-US" altLang="zh-CN" dirty="0" smtClean="0"/>
              <a:t>1 </a:t>
            </a:r>
            <a:r>
              <a:rPr lang="zh-CN" altLang="en-US" dirty="0" smtClean="0"/>
              <a:t>进入控制台 </a:t>
            </a:r>
            <a:r>
              <a:rPr lang="en-US" altLang="zh-CN" dirty="0" smtClean="0"/>
              <a:t>&gt; </a:t>
            </a:r>
            <a:r>
              <a:rPr lang="zh-CN" altLang="en-US" dirty="0" smtClean="0"/>
              <a:t>数据库 </a:t>
            </a:r>
            <a:r>
              <a:rPr lang="en-US" altLang="zh-CN" dirty="0" smtClean="0"/>
              <a:t>&gt; </a:t>
            </a:r>
            <a:r>
              <a:rPr lang="zh-CN" altLang="en-US" dirty="0" smtClean="0"/>
              <a:t>分布式数据库中间件</a:t>
            </a:r>
            <a:r>
              <a:rPr lang="en-US" altLang="zh-CN" dirty="0" smtClean="0"/>
              <a:t>DDM</a:t>
            </a:r>
            <a:r>
              <a:rPr lang="zh-CN" altLang="en-US" dirty="0" smtClean="0"/>
              <a:t>。</a:t>
            </a:r>
            <a:endParaRPr lang="en-US" altLang="zh-CN" dirty="0" smtClean="0"/>
          </a:p>
          <a:p>
            <a:r>
              <a:rPr lang="zh-CN" altLang="en-US" dirty="0" smtClean="0"/>
              <a:t>步骤</a:t>
            </a:r>
            <a:r>
              <a:rPr lang="en-US" altLang="zh-CN" dirty="0" smtClean="0"/>
              <a:t>2 </a:t>
            </a:r>
            <a:r>
              <a:rPr lang="zh-CN" altLang="en-US" dirty="0" smtClean="0"/>
              <a:t>选择需要分片的实例，点击创建逻辑库。</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p:pic>
        <p:nvPicPr>
          <p:cNvPr id="2" name="图片 1"/>
          <p:cNvPicPr>
            <a:picLocks noChangeAspect="1"/>
          </p:cNvPicPr>
          <p:nvPr/>
        </p:nvPicPr>
        <p:blipFill>
          <a:blip r:embed="rId1"/>
          <a:stretch>
            <a:fillRect/>
          </a:stretch>
        </p:blipFill>
        <p:spPr>
          <a:xfrm>
            <a:off x="650421" y="2395075"/>
            <a:ext cx="10891157" cy="2642526"/>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latin typeface="+mn-lt"/>
              </a:rPr>
              <a:t>DDM</a:t>
            </a:r>
            <a:r>
              <a:rPr lang="zh-CN" altLang="en-US" dirty="0" smtClean="0">
                <a:latin typeface="+mn-lt"/>
              </a:rPr>
              <a:t>使用方法 </a:t>
            </a:r>
            <a:r>
              <a:rPr lang="en-US" altLang="zh-CN" dirty="0" smtClean="0">
                <a:latin typeface="+mn-lt"/>
              </a:rPr>
              <a:t>-</a:t>
            </a:r>
            <a:r>
              <a:rPr lang="zh-CN" altLang="en-US" dirty="0" smtClean="0">
                <a:latin typeface="+mn-lt"/>
              </a:rPr>
              <a:t> 数据分片 </a:t>
            </a:r>
            <a:r>
              <a:rPr lang="en-US" altLang="zh-CN" dirty="0" smtClean="0">
                <a:latin typeface="+mn-lt"/>
              </a:rPr>
              <a:t>(2)</a:t>
            </a:r>
            <a:endParaRPr lang="zh-CN" altLang="en-US" dirty="0">
              <a:latin typeface="+mn-lt"/>
            </a:endParaRPr>
          </a:p>
        </p:txBody>
      </p:sp>
      <p:sp>
        <p:nvSpPr>
          <p:cNvPr id="6" name="文本占位符 5"/>
          <p:cNvSpPr>
            <a:spLocks noGrp="1"/>
          </p:cNvSpPr>
          <p:nvPr>
            <p:ph type="body" sz="quarter" idx="10"/>
          </p:nvPr>
        </p:nvSpPr>
        <p:spPr/>
        <p:txBody>
          <a:bodyPr/>
          <a:lstStyle/>
          <a:p>
            <a:r>
              <a:rPr lang="zh-CN" altLang="en-US" dirty="0" smtClean="0">
                <a:latin typeface="+mn-lt"/>
              </a:rPr>
              <a:t>步骤</a:t>
            </a:r>
            <a:r>
              <a:rPr lang="en-US" altLang="zh-CN" dirty="0" smtClean="0">
                <a:latin typeface="+mn-lt"/>
              </a:rPr>
              <a:t>3 </a:t>
            </a:r>
            <a:r>
              <a:rPr lang="zh-CN" altLang="en-US" dirty="0" smtClean="0">
                <a:latin typeface="+mn-lt"/>
              </a:rPr>
              <a:t>选择拆分模式。</a:t>
            </a:r>
            <a:endParaRPr lang="en-US" altLang="zh-CN" dirty="0" smtClean="0">
              <a:latin typeface="+mn-lt"/>
            </a:endParaRPr>
          </a:p>
          <a:p>
            <a:r>
              <a:rPr lang="zh-CN" altLang="en-US" dirty="0" smtClean="0">
                <a:latin typeface="+mn-lt"/>
              </a:rPr>
              <a:t>步骤</a:t>
            </a:r>
            <a:r>
              <a:rPr lang="en-US" altLang="zh-CN" dirty="0" smtClean="0">
                <a:latin typeface="+mn-lt"/>
              </a:rPr>
              <a:t>4 </a:t>
            </a:r>
            <a:r>
              <a:rPr lang="zh-CN" altLang="en-US" dirty="0" smtClean="0">
                <a:latin typeface="+mn-lt"/>
              </a:rPr>
              <a:t>设置逻辑库名称与事务模型。</a:t>
            </a:r>
            <a:endParaRPr lang="en-US" altLang="zh-CN" dirty="0" smtClean="0">
              <a:latin typeface="+mn-lt"/>
            </a:endParaRPr>
          </a:p>
          <a:p>
            <a:r>
              <a:rPr lang="zh-CN" altLang="en-US" dirty="0" smtClean="0">
                <a:latin typeface="+mn-lt"/>
              </a:rPr>
              <a:t>步骤</a:t>
            </a:r>
            <a:r>
              <a:rPr lang="en-US" altLang="zh-CN" dirty="0" smtClean="0">
                <a:latin typeface="+mn-lt"/>
              </a:rPr>
              <a:t>5 </a:t>
            </a:r>
            <a:r>
              <a:rPr lang="zh-CN" altLang="en-US" dirty="0" smtClean="0">
                <a:latin typeface="+mn-lt"/>
              </a:rPr>
              <a:t>选择关联的</a:t>
            </a:r>
            <a:r>
              <a:rPr lang="en-US" altLang="zh-CN" dirty="0" smtClean="0">
                <a:latin typeface="+mn-lt"/>
              </a:rPr>
              <a:t>RDS</a:t>
            </a:r>
            <a:r>
              <a:rPr lang="zh-CN" altLang="en-US" dirty="0" smtClean="0">
                <a:latin typeface="+mn-lt"/>
              </a:rPr>
              <a:t>实例。</a:t>
            </a:r>
            <a:endParaRPr lang="en-US" altLang="zh-CN" dirty="0" smtClean="0">
              <a:latin typeface="+mn-lt"/>
            </a:endParaRPr>
          </a:p>
          <a:p>
            <a:endParaRPr lang="en-US" altLang="zh-CN" dirty="0" smtClean="0">
              <a:latin typeface="+mn-lt"/>
            </a:endParaRPr>
          </a:p>
          <a:p>
            <a:endParaRPr lang="en-US" altLang="zh-CN" dirty="0">
              <a:latin typeface="+mn-lt"/>
            </a:endParaRPr>
          </a:p>
          <a:p>
            <a:endParaRPr lang="en-US" altLang="zh-CN" dirty="0" smtClean="0">
              <a:latin typeface="+mn-lt"/>
            </a:endParaRPr>
          </a:p>
          <a:p>
            <a:endParaRPr lang="en-US" altLang="zh-CN" dirty="0">
              <a:latin typeface="+mn-lt"/>
            </a:endParaRPr>
          </a:p>
          <a:p>
            <a:endParaRPr lang="en-US" altLang="zh-CN" dirty="0" smtClean="0">
              <a:latin typeface="+mn-lt"/>
            </a:endParaRPr>
          </a:p>
          <a:p>
            <a:endParaRPr lang="en-US" altLang="zh-CN" dirty="0">
              <a:latin typeface="+mn-lt"/>
            </a:endParaRPr>
          </a:p>
        </p:txBody>
      </p:sp>
      <p:pic>
        <p:nvPicPr>
          <p:cNvPr id="2" name="图片 1"/>
          <p:cNvPicPr>
            <a:picLocks noChangeAspect="1"/>
          </p:cNvPicPr>
          <p:nvPr/>
        </p:nvPicPr>
        <p:blipFill>
          <a:blip r:embed="rId1"/>
          <a:stretch>
            <a:fillRect/>
          </a:stretch>
        </p:blipFill>
        <p:spPr>
          <a:xfrm>
            <a:off x="1572985" y="2976591"/>
            <a:ext cx="9046029" cy="3405159"/>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DDM</a:t>
            </a:r>
            <a:r>
              <a:rPr lang="zh-CN" altLang="en-US" dirty="0" smtClean="0"/>
              <a:t>使用方法 </a:t>
            </a:r>
            <a:r>
              <a:rPr lang="en-US" altLang="zh-CN" dirty="0" smtClean="0"/>
              <a:t>-</a:t>
            </a:r>
            <a:r>
              <a:rPr lang="zh-CN" altLang="en-US" dirty="0" smtClean="0"/>
              <a:t> 数据分片 </a:t>
            </a:r>
            <a:r>
              <a:rPr lang="en-US" altLang="zh-CN" dirty="0" smtClean="0"/>
              <a:t>(3)</a:t>
            </a:r>
            <a:endParaRPr lang="zh-CN" altLang="en-US" dirty="0"/>
          </a:p>
        </p:txBody>
      </p:sp>
      <p:sp>
        <p:nvSpPr>
          <p:cNvPr id="6" name="文本占位符 5"/>
          <p:cNvSpPr>
            <a:spLocks noGrp="1"/>
          </p:cNvSpPr>
          <p:nvPr>
            <p:ph type="body" sz="quarter" idx="10"/>
          </p:nvPr>
        </p:nvSpPr>
        <p:spPr/>
        <p:txBody>
          <a:bodyPr/>
          <a:lstStyle/>
          <a:p>
            <a:r>
              <a:rPr lang="zh-CN" altLang="en-US" dirty="0" smtClean="0"/>
              <a:t>步骤</a:t>
            </a:r>
            <a:r>
              <a:rPr lang="en-US" altLang="zh-CN" dirty="0" smtClean="0"/>
              <a:t>6 </a:t>
            </a:r>
            <a:r>
              <a:rPr lang="zh-CN" altLang="en-US" dirty="0" smtClean="0"/>
              <a:t>选择可以建立逻辑库的</a:t>
            </a:r>
            <a:r>
              <a:rPr lang="en-US" altLang="zh-CN" dirty="0" smtClean="0"/>
              <a:t>RDS</a:t>
            </a:r>
            <a:r>
              <a:rPr lang="zh-CN" altLang="en-US" dirty="0" smtClean="0"/>
              <a:t>实例</a:t>
            </a:r>
            <a:r>
              <a:rPr lang="zh-CN" altLang="en-US" dirty="0"/>
              <a:t>（</a:t>
            </a:r>
            <a:r>
              <a:rPr lang="en-US" altLang="zh-CN" dirty="0" smtClean="0"/>
              <a:t>VPC</a:t>
            </a:r>
            <a:r>
              <a:rPr lang="zh-CN" altLang="en-US" dirty="0" smtClean="0"/>
              <a:t>相同</a:t>
            </a:r>
            <a:r>
              <a:rPr lang="zh-CN" altLang="en-US" dirty="0"/>
              <a:t>）</a:t>
            </a:r>
            <a:r>
              <a:rPr lang="en-US" altLang="zh-CN" dirty="0" smtClean="0"/>
              <a:t>, </a:t>
            </a:r>
            <a:r>
              <a:rPr lang="zh-CN" altLang="en-US" dirty="0" smtClean="0"/>
              <a:t>点击创建。</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p:pic>
        <p:nvPicPr>
          <p:cNvPr id="4" name="图片 3"/>
          <p:cNvPicPr>
            <a:picLocks noChangeAspect="1"/>
          </p:cNvPicPr>
          <p:nvPr/>
        </p:nvPicPr>
        <p:blipFill>
          <a:blip r:embed="rId1"/>
          <a:stretch>
            <a:fillRect/>
          </a:stretch>
        </p:blipFill>
        <p:spPr>
          <a:xfrm>
            <a:off x="909637" y="1980537"/>
            <a:ext cx="10372725" cy="2762250"/>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DDM</a:t>
            </a:r>
            <a:r>
              <a:rPr lang="zh-CN" altLang="en-US" dirty="0" smtClean="0"/>
              <a:t>使用方法 </a:t>
            </a:r>
            <a:r>
              <a:rPr lang="en-US" altLang="zh-CN" dirty="0" smtClean="0"/>
              <a:t>-</a:t>
            </a:r>
            <a:r>
              <a:rPr lang="zh-CN" altLang="en-US" dirty="0" smtClean="0"/>
              <a:t> 数据分片 </a:t>
            </a:r>
            <a:r>
              <a:rPr lang="en-US" altLang="zh-CN" dirty="0" smtClean="0"/>
              <a:t>(4)</a:t>
            </a:r>
            <a:endParaRPr lang="zh-CN" altLang="en-US" dirty="0"/>
          </a:p>
        </p:txBody>
      </p:sp>
      <p:sp>
        <p:nvSpPr>
          <p:cNvPr id="6" name="文本占位符 5"/>
          <p:cNvSpPr>
            <a:spLocks noGrp="1"/>
          </p:cNvSpPr>
          <p:nvPr>
            <p:ph type="body" sz="quarter" idx="10"/>
          </p:nvPr>
        </p:nvSpPr>
        <p:spPr/>
        <p:txBody>
          <a:bodyPr/>
          <a:lstStyle/>
          <a:p>
            <a:r>
              <a:rPr lang="zh-CN" altLang="en-US" dirty="0" smtClean="0"/>
              <a:t>步骤</a:t>
            </a:r>
            <a:r>
              <a:rPr lang="en-US" altLang="zh-CN" dirty="0" smtClean="0"/>
              <a:t>7 </a:t>
            </a:r>
            <a:r>
              <a:rPr lang="zh-CN" altLang="en-US" dirty="0" smtClean="0"/>
              <a:t>数据分片成功。</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p:pic>
        <p:nvPicPr>
          <p:cNvPr id="2" name="图片 1"/>
          <p:cNvPicPr>
            <a:picLocks noChangeAspect="1"/>
          </p:cNvPicPr>
          <p:nvPr/>
        </p:nvPicPr>
        <p:blipFill>
          <a:blip r:embed="rId1"/>
          <a:stretch>
            <a:fillRect/>
          </a:stretch>
        </p:blipFill>
        <p:spPr>
          <a:xfrm>
            <a:off x="1064440" y="1850856"/>
            <a:ext cx="10067925" cy="4076700"/>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0" indent="0">
              <a:buNone/>
            </a:pPr>
            <a:r>
              <a:rPr lang="en-US" altLang="zh-CN" dirty="0" smtClean="0">
                <a:solidFill>
                  <a:schemeClr val="bg1">
                    <a:lumMod val="50000"/>
                  </a:schemeClr>
                </a:solidFill>
              </a:rPr>
              <a:t>1.   GaussDB</a:t>
            </a:r>
            <a:r>
              <a:rPr lang="zh-CN" altLang="en-US" dirty="0">
                <a:solidFill>
                  <a:schemeClr val="bg1">
                    <a:lumMod val="50000"/>
                  </a:schemeClr>
                </a:solidFill>
              </a:rPr>
              <a:t>数据库驱动</a:t>
            </a:r>
            <a:endParaRPr lang="en-US" altLang="zh-CN" dirty="0">
              <a:solidFill>
                <a:schemeClr val="bg1">
                  <a:lumMod val="50000"/>
                </a:schemeClr>
              </a:solidFill>
            </a:endParaRPr>
          </a:p>
          <a:p>
            <a:pPr marL="0" indent="0">
              <a:buNone/>
            </a:pPr>
            <a:r>
              <a:rPr lang="en-US" altLang="zh-CN" b="1" dirty="0" smtClean="0"/>
              <a:t>2.   </a:t>
            </a:r>
            <a:r>
              <a:rPr lang="zh-CN" altLang="en-US" b="1" dirty="0" smtClean="0"/>
              <a:t>数据库</a:t>
            </a:r>
            <a:r>
              <a:rPr lang="zh-CN" altLang="en-US" b="1" dirty="0"/>
              <a:t>工具</a:t>
            </a:r>
            <a:endParaRPr lang="en-US" altLang="zh-CN" b="1" dirty="0"/>
          </a:p>
          <a:p>
            <a:pPr lvl="1">
              <a:buSzPct val="50000"/>
              <a:buFont typeface="Wingdings" panose="05000000000000000000" pitchFamily="2" charset="2"/>
              <a:buChar char="p"/>
            </a:pPr>
            <a:r>
              <a:rPr lang="en-US" altLang="zh-CN" dirty="0">
                <a:solidFill>
                  <a:schemeClr val="bg1">
                    <a:lumMod val="50000"/>
                  </a:schemeClr>
                </a:solidFill>
              </a:rPr>
              <a:t>DDM</a:t>
            </a:r>
            <a:endParaRPr lang="en-US" altLang="zh-CN" dirty="0">
              <a:solidFill>
                <a:schemeClr val="bg1">
                  <a:lumMod val="50000"/>
                </a:schemeClr>
              </a:solidFill>
            </a:endParaRPr>
          </a:p>
          <a:p>
            <a:pPr lvl="1">
              <a:buSzPct val="60000"/>
              <a:buFont typeface="Wingdings" panose="05000000000000000000" pitchFamily="2" charset="2"/>
              <a:buChar char="n"/>
            </a:pPr>
            <a:r>
              <a:rPr lang="en-US" altLang="zh-CN" dirty="0"/>
              <a:t>DRS</a:t>
            </a:r>
            <a:endParaRPr lang="en-US" altLang="zh-CN" dirty="0"/>
          </a:p>
          <a:p>
            <a:pPr lvl="1">
              <a:buSzPct val="50000"/>
              <a:buFont typeface="Wingdings" panose="05000000000000000000" pitchFamily="2" charset="2"/>
              <a:buChar char="p"/>
            </a:pPr>
            <a:r>
              <a:rPr lang="en-US" altLang="zh-CN" dirty="0" smtClean="0">
                <a:solidFill>
                  <a:schemeClr val="bg1">
                    <a:lumMod val="50000"/>
                  </a:schemeClr>
                </a:solidFill>
              </a:rPr>
              <a:t>DAS</a:t>
            </a:r>
            <a:endParaRPr lang="en-US" altLang="zh-CN" dirty="0" smtClean="0">
              <a:solidFill>
                <a:schemeClr val="bg1">
                  <a:lumMod val="50000"/>
                </a:schemeClr>
              </a:solidFill>
            </a:endParaRPr>
          </a:p>
          <a:p>
            <a:pPr marL="0" indent="0">
              <a:buNone/>
            </a:pPr>
            <a:r>
              <a:rPr lang="en-US" altLang="zh-CN" dirty="0" smtClean="0">
                <a:solidFill>
                  <a:schemeClr val="bg1">
                    <a:lumMod val="50000"/>
                  </a:schemeClr>
                </a:solidFill>
              </a:rPr>
              <a:t>3.   </a:t>
            </a:r>
            <a:r>
              <a:rPr lang="zh-CN" altLang="en-US" dirty="0" smtClean="0">
                <a:solidFill>
                  <a:schemeClr val="bg1">
                    <a:lumMod val="50000"/>
                  </a:schemeClr>
                </a:solidFill>
              </a:rPr>
              <a:t>客户端工具</a:t>
            </a:r>
            <a:endParaRPr lang="zh-CN" altLang="en-US" dirty="0">
              <a:solidFill>
                <a:schemeClr val="bg1">
                  <a:lumMod val="50000"/>
                </a:schemeClr>
              </a:solidFill>
            </a:endParaRPr>
          </a:p>
          <a:p>
            <a:endParaRPr lang="en-US" altLang="zh-CN" dirty="0"/>
          </a:p>
          <a:p>
            <a:endParaRPr lang="en-US" altLang="zh-CN"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rPr>
              <a:t>华为云数据复制</a:t>
            </a:r>
            <a:r>
              <a:rPr lang="zh-CN" altLang="en-US" dirty="0" smtClean="0">
                <a:latin typeface="+mn-lt"/>
              </a:rPr>
              <a:t>服务</a:t>
            </a:r>
            <a:r>
              <a:rPr lang="en-US" altLang="zh-CN" dirty="0" smtClean="0">
                <a:latin typeface="+mn-lt"/>
              </a:rPr>
              <a:t>DRS</a:t>
            </a:r>
            <a:endParaRPr lang="zh-CN" altLang="en-US" dirty="0">
              <a:latin typeface="+mn-lt"/>
            </a:endParaRPr>
          </a:p>
        </p:txBody>
      </p:sp>
      <p:sp>
        <p:nvSpPr>
          <p:cNvPr id="3" name="文本占位符 2"/>
          <p:cNvSpPr>
            <a:spLocks noGrp="1"/>
          </p:cNvSpPr>
          <p:nvPr>
            <p:ph type="body" sz="quarter" idx="10"/>
          </p:nvPr>
        </p:nvSpPr>
        <p:spPr/>
        <p:txBody>
          <a:bodyPr/>
          <a:lstStyle/>
          <a:p>
            <a:r>
              <a:rPr lang="zh-CN" altLang="en-US" sz="2000" dirty="0">
                <a:latin typeface="+mn-lt"/>
              </a:rPr>
              <a:t>数据复制</a:t>
            </a:r>
            <a:r>
              <a:rPr lang="zh-CN" altLang="en-US" sz="2000" dirty="0" smtClean="0">
                <a:latin typeface="+mn-lt"/>
              </a:rPr>
              <a:t>服务</a:t>
            </a:r>
            <a:r>
              <a:rPr lang="zh-CN" altLang="en-US" sz="2000" dirty="0">
                <a:latin typeface="+mn-lt"/>
              </a:rPr>
              <a:t>（</a:t>
            </a:r>
            <a:r>
              <a:rPr lang="en-US" altLang="zh-CN" sz="2000" dirty="0" smtClean="0">
                <a:latin typeface="+mn-lt"/>
              </a:rPr>
              <a:t>Data </a:t>
            </a:r>
            <a:r>
              <a:rPr lang="en-US" altLang="zh-CN" sz="2000" dirty="0">
                <a:latin typeface="+mn-lt"/>
              </a:rPr>
              <a:t>Replication Service</a:t>
            </a:r>
            <a:r>
              <a:rPr lang="zh-CN" altLang="en-US" sz="2000" dirty="0">
                <a:latin typeface="+mn-lt"/>
              </a:rPr>
              <a:t>，简称为 </a:t>
            </a:r>
            <a:r>
              <a:rPr lang="en-US" altLang="zh-CN" sz="2000" dirty="0" smtClean="0">
                <a:latin typeface="+mn-lt"/>
              </a:rPr>
              <a:t>DRS</a:t>
            </a:r>
            <a:r>
              <a:rPr lang="zh-CN" altLang="en-US" sz="2000" dirty="0" smtClean="0">
                <a:latin typeface="+mn-lt"/>
              </a:rPr>
              <a:t>）是</a:t>
            </a:r>
            <a:r>
              <a:rPr lang="zh-CN" altLang="en-US" sz="2000" dirty="0">
                <a:latin typeface="+mn-lt"/>
              </a:rPr>
              <a:t>一种易用、稳定、高效，用于数据库在线迁移和数据库实时同步的云服务。</a:t>
            </a:r>
            <a:r>
              <a:rPr lang="en-US" altLang="zh-CN" sz="2000" dirty="0" smtClean="0">
                <a:latin typeface="+mn-lt"/>
              </a:rPr>
              <a:t>DRS</a:t>
            </a:r>
            <a:r>
              <a:rPr lang="zh-CN" altLang="en-US" sz="2000" dirty="0" smtClean="0">
                <a:latin typeface="+mn-lt"/>
              </a:rPr>
              <a:t>围绕</a:t>
            </a:r>
            <a:r>
              <a:rPr lang="zh-CN" altLang="en-US" sz="2000" dirty="0">
                <a:latin typeface="+mn-lt"/>
              </a:rPr>
              <a:t>云数据库，降低了数据库之间</a:t>
            </a:r>
            <a:r>
              <a:rPr lang="zh-CN" altLang="en-US" sz="2000" dirty="0" smtClean="0">
                <a:latin typeface="+mn-lt"/>
              </a:rPr>
              <a:t>数据流通</a:t>
            </a:r>
            <a:r>
              <a:rPr lang="zh-CN" altLang="en-US" sz="2000" dirty="0">
                <a:latin typeface="+mn-lt"/>
              </a:rPr>
              <a:t>的复杂性，有效地帮助您减少数据传输的</a:t>
            </a:r>
            <a:r>
              <a:rPr lang="zh-CN" altLang="en-US" sz="2000" dirty="0" smtClean="0">
                <a:latin typeface="+mn-lt"/>
              </a:rPr>
              <a:t>成本。</a:t>
            </a:r>
            <a:endParaRPr lang="zh-CN" altLang="en-US" sz="2000" dirty="0">
              <a:latin typeface="+mn-lt"/>
            </a:endParaRPr>
          </a:p>
          <a:p>
            <a:endParaRPr lang="zh-CN" altLang="en-US" sz="2000" dirty="0">
              <a:latin typeface="+mn-lt"/>
            </a:endParaRPr>
          </a:p>
        </p:txBody>
      </p:sp>
      <p:grpSp>
        <p:nvGrpSpPr>
          <p:cNvPr id="17" name="组合 8"/>
          <p:cNvGrpSpPr/>
          <p:nvPr/>
        </p:nvGrpSpPr>
        <p:grpSpPr bwMode="auto">
          <a:xfrm>
            <a:off x="676949" y="3677655"/>
            <a:ext cx="3800495" cy="1403627"/>
            <a:chOff x="612498" y="2589085"/>
            <a:chExt cx="1934324" cy="699242"/>
          </a:xfrm>
        </p:grpSpPr>
        <p:sp>
          <p:nvSpPr>
            <p:cNvPr id="34" name="Freeform 5"/>
            <p:cNvSpPr>
              <a:spLocks noEditPoints="1" noChangeArrowheads="1"/>
            </p:cNvSpPr>
            <p:nvPr/>
          </p:nvSpPr>
          <p:spPr bwMode="auto">
            <a:xfrm>
              <a:off x="1307764" y="2589085"/>
              <a:ext cx="573140" cy="441498"/>
            </a:xfrm>
            <a:custGeom>
              <a:avLst/>
              <a:gdLst>
                <a:gd name="T0" fmla="*/ 2147483646 w 1560"/>
                <a:gd name="T1" fmla="*/ 2147483646 h 1201"/>
                <a:gd name="T2" fmla="*/ 2147483646 w 1560"/>
                <a:gd name="T3" fmla="*/ 0 h 1201"/>
                <a:gd name="T4" fmla="*/ 2147483646 w 1560"/>
                <a:gd name="T5" fmla="*/ 2147483646 h 1201"/>
                <a:gd name="T6" fmla="*/ 2147483646 w 1560"/>
                <a:gd name="T7" fmla="*/ 0 h 1201"/>
                <a:gd name="T8" fmla="*/ 2147483646 w 1560"/>
                <a:gd name="T9" fmla="*/ 2147483646 h 1201"/>
                <a:gd name="T10" fmla="*/ 0 w 1560"/>
                <a:gd name="T11" fmla="*/ 2147483646 h 1201"/>
                <a:gd name="T12" fmla="*/ 2147483646 w 1560"/>
                <a:gd name="T13" fmla="*/ 2147483646 h 1201"/>
                <a:gd name="T14" fmla="*/ 2147483646 w 1560"/>
                <a:gd name="T15" fmla="*/ 2147483646 h 1201"/>
                <a:gd name="T16" fmla="*/ 2147483646 w 1560"/>
                <a:gd name="T17" fmla="*/ 2147483646 h 1201"/>
                <a:gd name="T18" fmla="*/ 2147483646 w 1560"/>
                <a:gd name="T19" fmla="*/ 2147483646 h 1201"/>
                <a:gd name="T20" fmla="*/ 2147483646 w 1560"/>
                <a:gd name="T21" fmla="*/ 2147483646 h 1201"/>
                <a:gd name="T22" fmla="*/ 2147483646 w 1560"/>
                <a:gd name="T23" fmla="*/ 2147483646 h 1201"/>
                <a:gd name="T24" fmla="*/ 2147483646 w 1560"/>
                <a:gd name="T25" fmla="*/ 2147483646 h 1201"/>
                <a:gd name="T26" fmla="*/ 2147483646 w 1560"/>
                <a:gd name="T27" fmla="*/ 2147483646 h 1201"/>
                <a:gd name="T28" fmla="*/ 2147483646 w 1560"/>
                <a:gd name="T29" fmla="*/ 2147483646 h 1201"/>
                <a:gd name="T30" fmla="*/ 2147483646 w 1560"/>
                <a:gd name="T31" fmla="*/ 2147483646 h 1201"/>
                <a:gd name="T32" fmla="*/ 2147483646 w 1560"/>
                <a:gd name="T33" fmla="*/ 2147483646 h 1201"/>
                <a:gd name="T34" fmla="*/ 2147483646 w 1560"/>
                <a:gd name="T35" fmla="*/ 2147483646 h 1201"/>
                <a:gd name="T36" fmla="*/ 2147483646 w 1560"/>
                <a:gd name="T37" fmla="*/ 2147483646 h 1201"/>
                <a:gd name="T38" fmla="*/ 2147483646 w 1560"/>
                <a:gd name="T39" fmla="*/ 2147483646 h 1201"/>
                <a:gd name="T40" fmla="*/ 2147483646 w 1560"/>
                <a:gd name="T41" fmla="*/ 2147483646 h 1201"/>
                <a:gd name="T42" fmla="*/ 2147483646 w 1560"/>
                <a:gd name="T43" fmla="*/ 2147483646 h 1201"/>
                <a:gd name="T44" fmla="*/ 2147483646 w 1560"/>
                <a:gd name="T45" fmla="*/ 2147483646 h 1201"/>
                <a:gd name="T46" fmla="*/ 2147483646 w 1560"/>
                <a:gd name="T47" fmla="*/ 2147483646 h 1201"/>
                <a:gd name="T48" fmla="*/ 2147483646 w 1560"/>
                <a:gd name="T49" fmla="*/ 2147483646 h 1201"/>
                <a:gd name="T50" fmla="*/ 2147483646 w 1560"/>
                <a:gd name="T51" fmla="*/ 2147483646 h 1201"/>
                <a:gd name="T52" fmla="*/ 2147483646 w 1560"/>
                <a:gd name="T53" fmla="*/ 2147483646 h 1201"/>
                <a:gd name="T54" fmla="*/ 2147483646 w 1560"/>
                <a:gd name="T55" fmla="*/ 2147483646 h 1201"/>
                <a:gd name="T56" fmla="*/ 2147483646 w 1560"/>
                <a:gd name="T57" fmla="*/ 2147483646 h 1201"/>
                <a:gd name="T58" fmla="*/ 2147483646 w 1560"/>
                <a:gd name="T59" fmla="*/ 2147483646 h 1201"/>
                <a:gd name="T60" fmla="*/ 2147483646 w 1560"/>
                <a:gd name="T61" fmla="*/ 2147483646 h 1201"/>
                <a:gd name="T62" fmla="*/ 2147483646 w 1560"/>
                <a:gd name="T63" fmla="*/ 2147483646 h 1201"/>
                <a:gd name="T64" fmla="*/ 2147483646 w 1560"/>
                <a:gd name="T65" fmla="*/ 2147483646 h 1201"/>
                <a:gd name="T66" fmla="*/ 2147483646 w 1560"/>
                <a:gd name="T67" fmla="*/ 2147483646 h 1201"/>
                <a:gd name="T68" fmla="*/ 2147483646 w 1560"/>
                <a:gd name="T69" fmla="*/ 2147483646 h 12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60" h="1201">
                  <a:moveTo>
                    <a:pt x="1560" y="386"/>
                  </a:moveTo>
                  <a:cubicBezTo>
                    <a:pt x="1560" y="329"/>
                    <a:pt x="1521" y="262"/>
                    <a:pt x="1474" y="233"/>
                  </a:cubicBezTo>
                  <a:cubicBezTo>
                    <a:pt x="1113" y="21"/>
                    <a:pt x="1113" y="21"/>
                    <a:pt x="1113" y="21"/>
                  </a:cubicBezTo>
                  <a:cubicBezTo>
                    <a:pt x="1088" y="7"/>
                    <a:pt x="1060" y="0"/>
                    <a:pt x="1028" y="0"/>
                  </a:cubicBezTo>
                  <a:cubicBezTo>
                    <a:pt x="996" y="0"/>
                    <a:pt x="964" y="7"/>
                    <a:pt x="943" y="21"/>
                  </a:cubicBezTo>
                  <a:cubicBezTo>
                    <a:pt x="780" y="117"/>
                    <a:pt x="780" y="117"/>
                    <a:pt x="780" y="117"/>
                  </a:cubicBezTo>
                  <a:cubicBezTo>
                    <a:pt x="617" y="21"/>
                    <a:pt x="617" y="21"/>
                    <a:pt x="617" y="21"/>
                  </a:cubicBezTo>
                  <a:cubicBezTo>
                    <a:pt x="589" y="7"/>
                    <a:pt x="560" y="0"/>
                    <a:pt x="528" y="0"/>
                  </a:cubicBezTo>
                  <a:cubicBezTo>
                    <a:pt x="497" y="0"/>
                    <a:pt x="465" y="7"/>
                    <a:pt x="443" y="21"/>
                  </a:cubicBezTo>
                  <a:cubicBezTo>
                    <a:pt x="86" y="233"/>
                    <a:pt x="86" y="233"/>
                    <a:pt x="86" y="233"/>
                  </a:cubicBezTo>
                  <a:cubicBezTo>
                    <a:pt x="36" y="262"/>
                    <a:pt x="0" y="329"/>
                    <a:pt x="0" y="389"/>
                  </a:cubicBezTo>
                  <a:cubicBezTo>
                    <a:pt x="0" y="815"/>
                    <a:pt x="0" y="815"/>
                    <a:pt x="0" y="815"/>
                  </a:cubicBezTo>
                  <a:cubicBezTo>
                    <a:pt x="0" y="871"/>
                    <a:pt x="39" y="939"/>
                    <a:pt x="86" y="967"/>
                  </a:cubicBezTo>
                  <a:cubicBezTo>
                    <a:pt x="447" y="1180"/>
                    <a:pt x="447" y="1180"/>
                    <a:pt x="447" y="1180"/>
                  </a:cubicBezTo>
                  <a:cubicBezTo>
                    <a:pt x="472" y="1194"/>
                    <a:pt x="500" y="1201"/>
                    <a:pt x="532" y="1201"/>
                  </a:cubicBezTo>
                  <a:cubicBezTo>
                    <a:pt x="564" y="1201"/>
                    <a:pt x="596" y="1194"/>
                    <a:pt x="617" y="1180"/>
                  </a:cubicBezTo>
                  <a:cubicBezTo>
                    <a:pt x="780" y="1084"/>
                    <a:pt x="780" y="1084"/>
                    <a:pt x="780" y="1084"/>
                  </a:cubicBezTo>
                  <a:cubicBezTo>
                    <a:pt x="943" y="1180"/>
                    <a:pt x="943" y="1180"/>
                    <a:pt x="943" y="1180"/>
                  </a:cubicBezTo>
                  <a:cubicBezTo>
                    <a:pt x="968" y="1194"/>
                    <a:pt x="996" y="1201"/>
                    <a:pt x="1028" y="1201"/>
                  </a:cubicBezTo>
                  <a:cubicBezTo>
                    <a:pt x="1060" y="1201"/>
                    <a:pt x="1092" y="1194"/>
                    <a:pt x="1113" y="1180"/>
                  </a:cubicBezTo>
                  <a:cubicBezTo>
                    <a:pt x="1471" y="967"/>
                    <a:pt x="1471" y="967"/>
                    <a:pt x="1471" y="967"/>
                  </a:cubicBezTo>
                  <a:cubicBezTo>
                    <a:pt x="1496" y="953"/>
                    <a:pt x="1517" y="928"/>
                    <a:pt x="1531" y="900"/>
                  </a:cubicBezTo>
                  <a:cubicBezTo>
                    <a:pt x="1545" y="871"/>
                    <a:pt x="1556" y="839"/>
                    <a:pt x="1556" y="811"/>
                  </a:cubicBezTo>
                  <a:cubicBezTo>
                    <a:pt x="1556" y="386"/>
                    <a:pt x="1556" y="386"/>
                    <a:pt x="1556" y="386"/>
                  </a:cubicBezTo>
                  <a:lnTo>
                    <a:pt x="1560" y="386"/>
                  </a:lnTo>
                  <a:close/>
                  <a:moveTo>
                    <a:pt x="1471" y="868"/>
                  </a:moveTo>
                  <a:cubicBezTo>
                    <a:pt x="1464" y="882"/>
                    <a:pt x="1453" y="896"/>
                    <a:pt x="1443" y="903"/>
                  </a:cubicBezTo>
                  <a:cubicBezTo>
                    <a:pt x="1071" y="1123"/>
                    <a:pt x="1071" y="1123"/>
                    <a:pt x="1071" y="1123"/>
                  </a:cubicBezTo>
                  <a:cubicBezTo>
                    <a:pt x="1049" y="1133"/>
                    <a:pt x="1003" y="1133"/>
                    <a:pt x="986" y="1123"/>
                  </a:cubicBezTo>
                  <a:cubicBezTo>
                    <a:pt x="613" y="903"/>
                    <a:pt x="613" y="903"/>
                    <a:pt x="613" y="903"/>
                  </a:cubicBezTo>
                  <a:cubicBezTo>
                    <a:pt x="592" y="889"/>
                    <a:pt x="567" y="850"/>
                    <a:pt x="567" y="822"/>
                  </a:cubicBezTo>
                  <a:cubicBezTo>
                    <a:pt x="567" y="386"/>
                    <a:pt x="567" y="386"/>
                    <a:pt x="567" y="386"/>
                  </a:cubicBezTo>
                  <a:cubicBezTo>
                    <a:pt x="567" y="379"/>
                    <a:pt x="564" y="372"/>
                    <a:pt x="557" y="368"/>
                  </a:cubicBezTo>
                  <a:cubicBezTo>
                    <a:pt x="550" y="365"/>
                    <a:pt x="543" y="368"/>
                    <a:pt x="536" y="375"/>
                  </a:cubicBezTo>
                  <a:cubicBezTo>
                    <a:pt x="376" y="588"/>
                    <a:pt x="376" y="588"/>
                    <a:pt x="376" y="588"/>
                  </a:cubicBezTo>
                  <a:cubicBezTo>
                    <a:pt x="369" y="595"/>
                    <a:pt x="373" y="606"/>
                    <a:pt x="380" y="613"/>
                  </a:cubicBezTo>
                  <a:cubicBezTo>
                    <a:pt x="387" y="620"/>
                    <a:pt x="397" y="616"/>
                    <a:pt x="404" y="609"/>
                  </a:cubicBezTo>
                  <a:cubicBezTo>
                    <a:pt x="532" y="439"/>
                    <a:pt x="532" y="439"/>
                    <a:pt x="532" y="439"/>
                  </a:cubicBezTo>
                  <a:cubicBezTo>
                    <a:pt x="532" y="818"/>
                    <a:pt x="532" y="818"/>
                    <a:pt x="532" y="818"/>
                  </a:cubicBezTo>
                  <a:cubicBezTo>
                    <a:pt x="532" y="857"/>
                    <a:pt x="560" y="910"/>
                    <a:pt x="596" y="928"/>
                  </a:cubicBezTo>
                  <a:cubicBezTo>
                    <a:pt x="748" y="1017"/>
                    <a:pt x="748" y="1017"/>
                    <a:pt x="748" y="1017"/>
                  </a:cubicBezTo>
                  <a:cubicBezTo>
                    <a:pt x="578" y="1116"/>
                    <a:pt x="578" y="1116"/>
                    <a:pt x="578" y="1116"/>
                  </a:cubicBezTo>
                  <a:cubicBezTo>
                    <a:pt x="557" y="1126"/>
                    <a:pt x="511" y="1126"/>
                    <a:pt x="493" y="1116"/>
                  </a:cubicBezTo>
                  <a:cubicBezTo>
                    <a:pt x="114" y="903"/>
                    <a:pt x="114" y="903"/>
                    <a:pt x="114" y="903"/>
                  </a:cubicBezTo>
                  <a:cubicBezTo>
                    <a:pt x="110" y="900"/>
                    <a:pt x="110" y="900"/>
                    <a:pt x="110" y="900"/>
                  </a:cubicBezTo>
                  <a:cubicBezTo>
                    <a:pt x="89" y="878"/>
                    <a:pt x="71" y="843"/>
                    <a:pt x="71" y="815"/>
                  </a:cubicBezTo>
                  <a:cubicBezTo>
                    <a:pt x="71" y="460"/>
                    <a:pt x="71" y="460"/>
                    <a:pt x="71" y="460"/>
                  </a:cubicBezTo>
                  <a:cubicBezTo>
                    <a:pt x="71" y="386"/>
                    <a:pt x="71" y="386"/>
                    <a:pt x="71" y="386"/>
                  </a:cubicBezTo>
                  <a:cubicBezTo>
                    <a:pt x="71" y="358"/>
                    <a:pt x="89" y="319"/>
                    <a:pt x="114" y="301"/>
                  </a:cubicBezTo>
                  <a:cubicBezTo>
                    <a:pt x="117" y="297"/>
                    <a:pt x="117" y="297"/>
                    <a:pt x="117" y="297"/>
                  </a:cubicBezTo>
                  <a:cubicBezTo>
                    <a:pt x="489" y="78"/>
                    <a:pt x="489" y="78"/>
                    <a:pt x="489" y="78"/>
                  </a:cubicBezTo>
                  <a:cubicBezTo>
                    <a:pt x="511" y="67"/>
                    <a:pt x="557" y="67"/>
                    <a:pt x="574" y="78"/>
                  </a:cubicBezTo>
                  <a:cubicBezTo>
                    <a:pt x="943" y="301"/>
                    <a:pt x="943" y="301"/>
                    <a:pt x="943" y="301"/>
                  </a:cubicBezTo>
                  <a:cubicBezTo>
                    <a:pt x="964" y="315"/>
                    <a:pt x="989" y="354"/>
                    <a:pt x="989" y="382"/>
                  </a:cubicBezTo>
                  <a:cubicBezTo>
                    <a:pt x="989" y="815"/>
                    <a:pt x="989" y="815"/>
                    <a:pt x="989" y="815"/>
                  </a:cubicBezTo>
                  <a:cubicBezTo>
                    <a:pt x="989" y="822"/>
                    <a:pt x="993" y="829"/>
                    <a:pt x="1000" y="832"/>
                  </a:cubicBezTo>
                  <a:cubicBezTo>
                    <a:pt x="1007" y="836"/>
                    <a:pt x="1014" y="832"/>
                    <a:pt x="1021" y="825"/>
                  </a:cubicBezTo>
                  <a:cubicBezTo>
                    <a:pt x="1180" y="613"/>
                    <a:pt x="1180" y="613"/>
                    <a:pt x="1180" y="613"/>
                  </a:cubicBezTo>
                  <a:cubicBezTo>
                    <a:pt x="1187" y="606"/>
                    <a:pt x="1184" y="595"/>
                    <a:pt x="1177" y="588"/>
                  </a:cubicBezTo>
                  <a:cubicBezTo>
                    <a:pt x="1170" y="581"/>
                    <a:pt x="1159" y="584"/>
                    <a:pt x="1152" y="591"/>
                  </a:cubicBezTo>
                  <a:cubicBezTo>
                    <a:pt x="1028" y="761"/>
                    <a:pt x="1028" y="761"/>
                    <a:pt x="1028" y="761"/>
                  </a:cubicBezTo>
                  <a:cubicBezTo>
                    <a:pt x="1028" y="379"/>
                    <a:pt x="1028" y="379"/>
                    <a:pt x="1028" y="379"/>
                  </a:cubicBezTo>
                  <a:cubicBezTo>
                    <a:pt x="1028" y="340"/>
                    <a:pt x="1000" y="287"/>
                    <a:pt x="968" y="269"/>
                  </a:cubicBezTo>
                  <a:cubicBezTo>
                    <a:pt x="815" y="180"/>
                    <a:pt x="815" y="180"/>
                    <a:pt x="815" y="180"/>
                  </a:cubicBezTo>
                  <a:cubicBezTo>
                    <a:pt x="986" y="81"/>
                    <a:pt x="986" y="81"/>
                    <a:pt x="986" y="81"/>
                  </a:cubicBezTo>
                  <a:cubicBezTo>
                    <a:pt x="1007" y="70"/>
                    <a:pt x="1053" y="70"/>
                    <a:pt x="1071" y="81"/>
                  </a:cubicBezTo>
                  <a:cubicBezTo>
                    <a:pt x="1443" y="297"/>
                    <a:pt x="1443" y="297"/>
                    <a:pt x="1443" y="297"/>
                  </a:cubicBezTo>
                  <a:cubicBezTo>
                    <a:pt x="1467" y="315"/>
                    <a:pt x="1489" y="354"/>
                    <a:pt x="1489" y="386"/>
                  </a:cubicBezTo>
                  <a:cubicBezTo>
                    <a:pt x="1489" y="811"/>
                    <a:pt x="1489" y="811"/>
                    <a:pt x="1489" y="811"/>
                  </a:cubicBezTo>
                  <a:cubicBezTo>
                    <a:pt x="1489" y="832"/>
                    <a:pt x="1482" y="850"/>
                    <a:pt x="1471" y="868"/>
                  </a:cubicBezTo>
                  <a:close/>
                </a:path>
              </a:pathLst>
            </a:custGeom>
            <a:solidFill>
              <a:srgbClr val="009900"/>
            </a:solidFill>
            <a:ln w="9525">
              <a:solidFill>
                <a:srgbClr val="009900"/>
              </a:solidFill>
              <a:round/>
            </a:ln>
          </p:spPr>
          <p:txBody>
            <a:bodyPr/>
            <a:lstStyle/>
            <a:p>
              <a:endParaRPr lang="en-US">
                <a:ea typeface="方正兰亭黑简体" panose="02000000000000000000" pitchFamily="2" charset="-122"/>
              </a:endParaRPr>
            </a:p>
          </p:txBody>
        </p:sp>
        <p:sp>
          <p:nvSpPr>
            <p:cNvPr id="35" name="文本框 18"/>
            <p:cNvSpPr txBox="1">
              <a:spLocks noChangeArrowheads="1"/>
            </p:cNvSpPr>
            <p:nvPr/>
          </p:nvSpPr>
          <p:spPr bwMode="auto">
            <a:xfrm>
              <a:off x="612498" y="3119670"/>
              <a:ext cx="1934324" cy="16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1">
                  <a:solidFill>
                    <a:srgbClr val="009900"/>
                  </a:solidFill>
                  <a:latin typeface="+mn-lt"/>
                  <a:ea typeface="方正兰亭黑简体" panose="02000000000000000000" pitchFamily="2" charset="-122"/>
                </a:rPr>
                <a:t>数据复制服务</a:t>
              </a:r>
              <a:endParaRPr lang="zh-CN" altLang="en-US" sz="1600" b="1">
                <a:solidFill>
                  <a:srgbClr val="009900"/>
                </a:solidFill>
                <a:latin typeface="+mn-lt"/>
                <a:ea typeface="方正兰亭黑简体" panose="02000000000000000000" pitchFamily="2" charset="-122"/>
              </a:endParaRPr>
            </a:p>
          </p:txBody>
        </p:sp>
      </p:grpSp>
      <p:grpSp>
        <p:nvGrpSpPr>
          <p:cNvPr id="18" name="组合 16"/>
          <p:cNvGrpSpPr/>
          <p:nvPr/>
        </p:nvGrpSpPr>
        <p:grpSpPr bwMode="auto">
          <a:xfrm>
            <a:off x="4072884" y="3168030"/>
            <a:ext cx="3407936" cy="981689"/>
            <a:chOff x="421260" y="3524874"/>
            <a:chExt cx="1861457" cy="350277"/>
          </a:xfrm>
        </p:grpSpPr>
        <p:sp>
          <p:nvSpPr>
            <p:cNvPr id="32" name="矩形 31"/>
            <p:cNvSpPr/>
            <p:nvPr/>
          </p:nvSpPr>
          <p:spPr>
            <a:xfrm>
              <a:off x="595203" y="3524874"/>
              <a:ext cx="1412767" cy="35027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400" noProof="1">
                <a:solidFill>
                  <a:schemeClr val="bg1"/>
                </a:solidFill>
                <a:ea typeface="方正兰亭黑简体" panose="02000000000000000000" pitchFamily="2" charset="-122"/>
              </a:endParaRPr>
            </a:p>
          </p:txBody>
        </p:sp>
        <p:sp>
          <p:nvSpPr>
            <p:cNvPr id="33" name="文本框 24"/>
            <p:cNvSpPr txBox="1">
              <a:spLocks noChangeArrowheads="1"/>
            </p:cNvSpPr>
            <p:nvPr/>
          </p:nvSpPr>
          <p:spPr bwMode="auto">
            <a:xfrm>
              <a:off x="421260" y="3634478"/>
              <a:ext cx="1861457" cy="14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1" dirty="0">
                  <a:latin typeface="+mn-lt"/>
                  <a:ea typeface="方正兰亭黑简体" panose="02000000000000000000" pitchFamily="2" charset="-122"/>
                </a:rPr>
                <a:t>在线迁移管理</a:t>
              </a:r>
              <a:endParaRPr lang="zh-CN" altLang="en-US" sz="2000" b="1" dirty="0">
                <a:latin typeface="+mn-lt"/>
                <a:ea typeface="方正兰亭黑简体" panose="02000000000000000000" pitchFamily="2" charset="-122"/>
              </a:endParaRPr>
            </a:p>
          </p:txBody>
        </p:sp>
      </p:grpSp>
      <p:grpSp>
        <p:nvGrpSpPr>
          <p:cNvPr id="19" name="组合 16"/>
          <p:cNvGrpSpPr/>
          <p:nvPr/>
        </p:nvGrpSpPr>
        <p:grpSpPr bwMode="auto">
          <a:xfrm>
            <a:off x="4072884" y="4581525"/>
            <a:ext cx="3407936" cy="1014466"/>
            <a:chOff x="435527" y="3525100"/>
            <a:chExt cx="1861457" cy="361972"/>
          </a:xfrm>
        </p:grpSpPr>
        <p:sp>
          <p:nvSpPr>
            <p:cNvPr id="30" name="矩形 29"/>
            <p:cNvSpPr/>
            <p:nvPr/>
          </p:nvSpPr>
          <p:spPr>
            <a:xfrm>
              <a:off x="595203" y="3525100"/>
              <a:ext cx="1412767" cy="36197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chemeClr val="bg1"/>
                </a:solidFill>
                <a:ea typeface="方正兰亭黑简体" panose="02000000000000000000" pitchFamily="2" charset="-122"/>
              </a:endParaRPr>
            </a:p>
          </p:txBody>
        </p:sp>
        <p:sp>
          <p:nvSpPr>
            <p:cNvPr id="31" name="文本框 30"/>
            <p:cNvSpPr txBox="1">
              <a:spLocks noChangeArrowheads="1"/>
            </p:cNvSpPr>
            <p:nvPr/>
          </p:nvSpPr>
          <p:spPr bwMode="auto">
            <a:xfrm>
              <a:off x="435527" y="3623682"/>
              <a:ext cx="1861457" cy="14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1" dirty="0">
                  <a:latin typeface="+mn-lt"/>
                  <a:ea typeface="方正兰亭黑简体" panose="02000000000000000000" pitchFamily="2" charset="-122"/>
                </a:rPr>
                <a:t>数据同步管理</a:t>
              </a:r>
              <a:endParaRPr lang="zh-CN" altLang="en-US" sz="2000" b="1" dirty="0">
                <a:latin typeface="+mn-lt"/>
                <a:ea typeface="方正兰亭黑简体" panose="02000000000000000000" pitchFamily="2" charset="-122"/>
              </a:endParaRPr>
            </a:p>
          </p:txBody>
        </p:sp>
      </p:grpSp>
      <p:grpSp>
        <p:nvGrpSpPr>
          <p:cNvPr id="20" name="组合 16"/>
          <p:cNvGrpSpPr/>
          <p:nvPr/>
        </p:nvGrpSpPr>
        <p:grpSpPr bwMode="auto">
          <a:xfrm>
            <a:off x="7139408" y="3143737"/>
            <a:ext cx="3407936" cy="1014466"/>
            <a:chOff x="358318" y="3525326"/>
            <a:chExt cx="1861457" cy="361972"/>
          </a:xfrm>
        </p:grpSpPr>
        <p:sp>
          <p:nvSpPr>
            <p:cNvPr id="28" name="矩形 27"/>
            <p:cNvSpPr/>
            <p:nvPr/>
          </p:nvSpPr>
          <p:spPr>
            <a:xfrm>
              <a:off x="595203" y="3525326"/>
              <a:ext cx="1412767" cy="36197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sz="1400" noProof="1">
                <a:solidFill>
                  <a:schemeClr val="bg1"/>
                </a:solidFill>
                <a:ea typeface="方正兰亭黑简体" panose="02000000000000000000" pitchFamily="2" charset="-122"/>
              </a:endParaRPr>
            </a:p>
          </p:txBody>
        </p:sp>
        <p:sp>
          <p:nvSpPr>
            <p:cNvPr id="29" name="文本框 33"/>
            <p:cNvSpPr txBox="1">
              <a:spLocks noChangeArrowheads="1"/>
            </p:cNvSpPr>
            <p:nvPr/>
          </p:nvSpPr>
          <p:spPr bwMode="auto">
            <a:xfrm>
              <a:off x="358318" y="3634930"/>
              <a:ext cx="1861457" cy="14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1" dirty="0">
                  <a:latin typeface="+mn-lt"/>
                  <a:ea typeface="方正兰亭黑简体" panose="02000000000000000000" pitchFamily="2" charset="-122"/>
                </a:rPr>
                <a:t>多活灾备管理</a:t>
              </a:r>
              <a:endParaRPr lang="zh-CN" altLang="en-US" sz="2000" b="1" dirty="0">
                <a:latin typeface="+mn-lt"/>
                <a:ea typeface="方正兰亭黑简体" panose="02000000000000000000" pitchFamily="2" charset="-122"/>
              </a:endParaRPr>
            </a:p>
          </p:txBody>
        </p:sp>
      </p:grpSp>
      <p:grpSp>
        <p:nvGrpSpPr>
          <p:cNvPr id="21" name="组合 16"/>
          <p:cNvGrpSpPr/>
          <p:nvPr/>
        </p:nvGrpSpPr>
        <p:grpSpPr bwMode="auto">
          <a:xfrm>
            <a:off x="7163903" y="4590476"/>
            <a:ext cx="3407936" cy="1014466"/>
            <a:chOff x="371698" y="3525551"/>
            <a:chExt cx="1861457" cy="361972"/>
          </a:xfrm>
        </p:grpSpPr>
        <p:sp>
          <p:nvSpPr>
            <p:cNvPr id="22" name="矩形 21"/>
            <p:cNvSpPr/>
            <p:nvPr/>
          </p:nvSpPr>
          <p:spPr>
            <a:xfrm>
              <a:off x="595203" y="3525551"/>
              <a:ext cx="1412767" cy="36197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chemeClr val="bg1"/>
                </a:solidFill>
                <a:ea typeface="方正兰亭黑简体" panose="02000000000000000000" pitchFamily="2" charset="-122"/>
              </a:endParaRPr>
            </a:p>
          </p:txBody>
        </p:sp>
        <p:sp>
          <p:nvSpPr>
            <p:cNvPr id="23" name="文本框 36"/>
            <p:cNvSpPr txBox="1">
              <a:spLocks noChangeArrowheads="1"/>
            </p:cNvSpPr>
            <p:nvPr/>
          </p:nvSpPr>
          <p:spPr bwMode="auto">
            <a:xfrm>
              <a:off x="371698" y="3626242"/>
              <a:ext cx="1861457" cy="14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1" dirty="0">
                  <a:latin typeface="+mn-lt"/>
                  <a:ea typeface="方正兰亭黑简体" panose="02000000000000000000" pitchFamily="2" charset="-122"/>
                </a:rPr>
                <a:t>数据订阅管理</a:t>
              </a:r>
              <a:endParaRPr lang="zh-CN" altLang="en-US" sz="2000" b="1" dirty="0">
                <a:latin typeface="+mn-lt"/>
                <a:ea typeface="方正兰亭黑简体" panose="02000000000000000000" pitchFamily="2" charset="-122"/>
              </a:endParaRPr>
            </a:p>
          </p:txBody>
        </p:sp>
      </p:gr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lnSpc>
                <a:spcPct val="150000"/>
              </a:lnSpc>
            </a:pPr>
            <a:r>
              <a:rPr lang="zh-CN" altLang="en-US" sz="1800" b="1" dirty="0" smtClean="0">
                <a:latin typeface="+mn-lt"/>
              </a:rPr>
              <a:t>在线</a:t>
            </a:r>
            <a:r>
              <a:rPr lang="zh-CN" altLang="en-US" sz="1800" b="1" dirty="0">
                <a:latin typeface="+mn-lt"/>
              </a:rPr>
              <a:t>迁移</a:t>
            </a:r>
            <a:endParaRPr lang="en-US" altLang="zh-CN" sz="1800" b="1" dirty="0">
              <a:latin typeface="+mn-lt"/>
            </a:endParaRPr>
          </a:p>
          <a:p>
            <a:pPr lvl="1">
              <a:lnSpc>
                <a:spcPct val="150000"/>
              </a:lnSpc>
            </a:pPr>
            <a:r>
              <a:rPr lang="zh-CN" altLang="en-US" sz="1600" dirty="0">
                <a:latin typeface="+mn-lt"/>
              </a:rPr>
              <a:t>支持通过多种网络链路，实现跨云平台数据库迁移、云下数据库迁移上云或云上跨</a:t>
            </a:r>
            <a:r>
              <a:rPr lang="en-US" altLang="zh-CN" sz="1600" dirty="0">
                <a:latin typeface="+mn-lt"/>
              </a:rPr>
              <a:t>Region</a:t>
            </a:r>
            <a:r>
              <a:rPr lang="zh-CN" altLang="en-US" sz="1600" dirty="0">
                <a:latin typeface="+mn-lt"/>
              </a:rPr>
              <a:t>的数据库迁移等</a:t>
            </a:r>
            <a:r>
              <a:rPr lang="zh-CN" altLang="en-US" sz="1600" dirty="0" smtClean="0">
                <a:latin typeface="+mn-lt"/>
              </a:rPr>
              <a:t>多</a:t>
            </a:r>
            <a:r>
              <a:rPr lang="zh-CN" altLang="en-US" sz="1800" dirty="0" smtClean="0">
                <a:latin typeface="+mn-lt"/>
              </a:rPr>
              <a:t>种</a:t>
            </a:r>
            <a:r>
              <a:rPr lang="zh-CN" altLang="en-US" sz="1800" dirty="0">
                <a:latin typeface="+mn-lt"/>
              </a:rPr>
              <a:t>业务场景。</a:t>
            </a:r>
            <a:endParaRPr lang="en-US" altLang="zh-CN" sz="1800" dirty="0">
              <a:latin typeface="+mn-lt"/>
            </a:endParaRPr>
          </a:p>
          <a:p>
            <a:pPr>
              <a:lnSpc>
                <a:spcPct val="150000"/>
              </a:lnSpc>
            </a:pPr>
            <a:r>
              <a:rPr lang="zh-CN" altLang="en-US" sz="1800" b="1" dirty="0">
                <a:latin typeface="+mn-lt"/>
              </a:rPr>
              <a:t>特点：</a:t>
            </a:r>
            <a:r>
              <a:rPr lang="zh-CN" altLang="en-US" sz="1800" dirty="0">
                <a:latin typeface="+mn-lt"/>
              </a:rPr>
              <a:t>通过增量迁移技术，能够最大限度允许迁移过程中业务继续对外提供使用，有效的将</a:t>
            </a:r>
            <a:r>
              <a:rPr lang="zh-CN" altLang="en-US" sz="1800" dirty="0" smtClean="0">
                <a:latin typeface="+mn-lt"/>
              </a:rPr>
              <a:t>业务</a:t>
            </a:r>
            <a:r>
              <a:rPr lang="zh-CN" altLang="en-US" sz="1800" dirty="0">
                <a:latin typeface="+mn-lt"/>
              </a:rPr>
              <a:t>系统中断时间和业务影响最小化，实现数据库平滑迁移上云。</a:t>
            </a:r>
            <a:endParaRPr lang="en-US" altLang="zh-CN" sz="1800" dirty="0">
              <a:latin typeface="+mn-lt"/>
            </a:endParaRPr>
          </a:p>
          <a:p>
            <a:pPr>
              <a:lnSpc>
                <a:spcPct val="150000"/>
              </a:lnSpc>
            </a:pPr>
            <a:r>
              <a:rPr lang="zh-CN" altLang="en-US" sz="1800" b="1" dirty="0" smtClean="0">
                <a:latin typeface="+mn-lt"/>
              </a:rPr>
              <a:t>数据</a:t>
            </a:r>
            <a:r>
              <a:rPr lang="zh-CN" altLang="en-US" sz="1800" b="1" dirty="0">
                <a:latin typeface="+mn-lt"/>
              </a:rPr>
              <a:t>同步</a:t>
            </a:r>
            <a:endParaRPr lang="en-US" altLang="zh-CN" sz="1800" b="1" dirty="0">
              <a:latin typeface="+mn-lt"/>
            </a:endParaRPr>
          </a:p>
          <a:p>
            <a:pPr lvl="1">
              <a:lnSpc>
                <a:spcPct val="150000"/>
              </a:lnSpc>
            </a:pPr>
            <a:r>
              <a:rPr lang="zh-CN" altLang="en-US" sz="1600" dirty="0">
                <a:latin typeface="+mn-lt"/>
              </a:rPr>
              <a:t>数据同步在决然不同的系统之间实现关键业务数据的实时流动，不同于迁移，迁移数据库以整体搬迁为目的，同步是维持不同业务系统之间数据的持续流动，常见的场景是：实时分析、报表系统、数仓环境。</a:t>
            </a:r>
            <a:endParaRPr lang="en-US" altLang="zh-CN" sz="1600" dirty="0">
              <a:latin typeface="+mn-lt"/>
            </a:endParaRPr>
          </a:p>
          <a:p>
            <a:pPr>
              <a:lnSpc>
                <a:spcPct val="150000"/>
              </a:lnSpc>
            </a:pPr>
            <a:r>
              <a:rPr lang="zh-CN" altLang="en-US" sz="1800" b="1" dirty="0">
                <a:latin typeface="+mn-lt"/>
              </a:rPr>
              <a:t>特点</a:t>
            </a:r>
            <a:r>
              <a:rPr lang="zh-CN" altLang="en-US" sz="1800" dirty="0">
                <a:latin typeface="+mn-lt"/>
              </a:rPr>
              <a:t>：聚焦在表和数据，并满足多种同步灵活性的需要，如多对一，一对多，不同表名之间同步数据</a:t>
            </a:r>
            <a:r>
              <a:rPr lang="zh-CN" altLang="en-US" sz="1800" dirty="0" smtClean="0">
                <a:latin typeface="+mn-lt"/>
              </a:rPr>
              <a:t>等。</a:t>
            </a:r>
            <a:endParaRPr lang="en-US" altLang="zh-CN" sz="1800" dirty="0">
              <a:latin typeface="+mn-lt"/>
            </a:endParaRPr>
          </a:p>
          <a:p>
            <a:endParaRPr lang="zh-CN" altLang="en-US" sz="1800" dirty="0">
              <a:latin typeface="+mn-lt"/>
            </a:endParaRPr>
          </a:p>
        </p:txBody>
      </p:sp>
      <p:sp>
        <p:nvSpPr>
          <p:cNvPr id="2" name="标题 1"/>
          <p:cNvSpPr>
            <a:spLocks noGrp="1"/>
          </p:cNvSpPr>
          <p:nvPr>
            <p:ph type="title"/>
          </p:nvPr>
        </p:nvSpPr>
        <p:spPr/>
        <p:txBody>
          <a:bodyPr/>
          <a:lstStyle/>
          <a:p>
            <a:r>
              <a:rPr lang="en-US" altLang="zh-CN" dirty="0" smtClean="0">
                <a:latin typeface="+mn-lt"/>
              </a:rPr>
              <a:t>DRS</a:t>
            </a:r>
            <a:r>
              <a:rPr lang="zh-CN" altLang="en-US" dirty="0" smtClean="0">
                <a:latin typeface="+mn-lt"/>
              </a:rPr>
              <a:t>具备的能力</a:t>
            </a:r>
            <a:endParaRPr lang="zh-CN" altLang="en-US" dirty="0">
              <a:latin typeface="+mn-l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lnSpc>
                <a:spcPct val="150000"/>
              </a:lnSpc>
            </a:pPr>
            <a:r>
              <a:rPr lang="zh-CN" altLang="en-US" sz="1800" b="1" dirty="0" smtClean="0">
                <a:latin typeface="+mn-lt"/>
              </a:rPr>
              <a:t>多</a:t>
            </a:r>
            <a:r>
              <a:rPr lang="zh-CN" altLang="en-US" sz="1800" b="1" dirty="0">
                <a:latin typeface="+mn-lt"/>
              </a:rPr>
              <a:t>活灾备</a:t>
            </a:r>
            <a:endParaRPr lang="en-US" altLang="zh-CN" sz="1800" b="1" dirty="0">
              <a:latin typeface="+mn-lt"/>
            </a:endParaRPr>
          </a:p>
          <a:p>
            <a:pPr lvl="1">
              <a:lnSpc>
                <a:spcPct val="150000"/>
              </a:lnSpc>
            </a:pPr>
            <a:r>
              <a:rPr lang="zh-CN" altLang="en-US" sz="1600" dirty="0">
                <a:latin typeface="+mn-lt"/>
              </a:rPr>
              <a:t>通过异地近实时的数据同步可以实现跨区，跨云，本地和云、混合云之间数据库形成灾备关系，提供一键主备倒换、据比对、时延监控、数据补齐等容灾特性支持容灾演练、真实容灾等场景，支持主从灾备、主主灾备多种灾备架构。</a:t>
            </a:r>
            <a:endParaRPr lang="en-US" altLang="zh-CN" sz="1600" dirty="0">
              <a:latin typeface="+mn-lt"/>
            </a:endParaRPr>
          </a:p>
          <a:p>
            <a:pPr>
              <a:lnSpc>
                <a:spcPct val="150000"/>
              </a:lnSpc>
            </a:pPr>
            <a:r>
              <a:rPr lang="zh-CN" altLang="en-US" sz="1800" b="1" dirty="0">
                <a:latin typeface="+mn-lt"/>
              </a:rPr>
              <a:t>特点</a:t>
            </a:r>
            <a:r>
              <a:rPr lang="zh-CN" altLang="en-US" sz="1800" dirty="0">
                <a:latin typeface="+mn-lt"/>
              </a:rPr>
              <a:t>：异地远距离传输优化，围绕灾备提供特性，不同于业界基于简单的数据同步形成</a:t>
            </a:r>
            <a:r>
              <a:rPr lang="zh-CN" altLang="en-US" sz="1800" dirty="0" smtClean="0">
                <a:latin typeface="+mn-lt"/>
              </a:rPr>
              <a:t>方案。</a:t>
            </a:r>
            <a:endParaRPr lang="en-US" altLang="zh-CN" sz="1800" dirty="0">
              <a:latin typeface="+mn-lt"/>
            </a:endParaRPr>
          </a:p>
          <a:p>
            <a:pPr>
              <a:lnSpc>
                <a:spcPct val="150000"/>
              </a:lnSpc>
            </a:pPr>
            <a:r>
              <a:rPr lang="zh-CN" altLang="en-US" sz="1800" b="1" dirty="0" smtClean="0">
                <a:latin typeface="+mn-lt"/>
              </a:rPr>
              <a:t>数据</a:t>
            </a:r>
            <a:r>
              <a:rPr lang="zh-CN" altLang="en-US" sz="1800" b="1" dirty="0">
                <a:latin typeface="+mn-lt"/>
              </a:rPr>
              <a:t>订阅</a:t>
            </a:r>
            <a:endParaRPr lang="en-US" altLang="zh-CN" sz="1800" b="1" dirty="0">
              <a:latin typeface="+mn-lt"/>
            </a:endParaRPr>
          </a:p>
          <a:p>
            <a:pPr lvl="1">
              <a:lnSpc>
                <a:spcPct val="150000"/>
              </a:lnSpc>
            </a:pPr>
            <a:r>
              <a:rPr lang="zh-CN" altLang="en-US" sz="1600" dirty="0">
                <a:latin typeface="+mn-lt"/>
              </a:rPr>
              <a:t>获取数据库中的关键业务的数据变化信息常常是下游业务所需要的，数据订阅将这类信息缓存并提供统一的</a:t>
            </a:r>
            <a:r>
              <a:rPr lang="en-US" altLang="zh-CN" sz="1600" dirty="0">
                <a:latin typeface="+mn-lt"/>
              </a:rPr>
              <a:t>SDK</a:t>
            </a:r>
            <a:r>
              <a:rPr lang="zh-CN" altLang="en-US" sz="1600" dirty="0">
                <a:latin typeface="+mn-lt"/>
              </a:rPr>
              <a:t>接口，方便下游业务订阅、获取、并消费，从而实现数据库和下游系统解耦，业务流程解耦。</a:t>
            </a:r>
            <a:endParaRPr lang="en-US" altLang="zh-CN" sz="1600" dirty="0">
              <a:latin typeface="+mn-lt"/>
            </a:endParaRPr>
          </a:p>
          <a:p>
            <a:pPr>
              <a:lnSpc>
                <a:spcPct val="150000"/>
              </a:lnSpc>
            </a:pPr>
            <a:r>
              <a:rPr lang="zh-CN" altLang="en-US" sz="1800" b="1" dirty="0">
                <a:latin typeface="+mn-lt"/>
              </a:rPr>
              <a:t>常见的场景</a:t>
            </a:r>
            <a:r>
              <a:rPr lang="zh-CN" altLang="en-US" sz="1800" dirty="0">
                <a:latin typeface="+mn-lt"/>
              </a:rPr>
              <a:t>：</a:t>
            </a:r>
            <a:r>
              <a:rPr lang="en-US" altLang="zh-CN" sz="1800" dirty="0" err="1">
                <a:latin typeface="+mn-lt"/>
              </a:rPr>
              <a:t>kafka</a:t>
            </a:r>
            <a:r>
              <a:rPr lang="zh-CN" altLang="en-US" sz="1800" dirty="0">
                <a:latin typeface="+mn-lt"/>
              </a:rPr>
              <a:t>订阅</a:t>
            </a:r>
            <a:r>
              <a:rPr lang="en-US" altLang="zh-CN" sz="1800" dirty="0">
                <a:latin typeface="+mn-lt"/>
              </a:rPr>
              <a:t>MySQL</a:t>
            </a:r>
            <a:r>
              <a:rPr lang="zh-CN" altLang="en-US" sz="1800" dirty="0">
                <a:latin typeface="+mn-lt"/>
              </a:rPr>
              <a:t>增量</a:t>
            </a:r>
            <a:r>
              <a:rPr lang="zh-CN" altLang="en-US" sz="1800" dirty="0" smtClean="0">
                <a:latin typeface="+mn-lt"/>
              </a:rPr>
              <a:t>数据。</a:t>
            </a:r>
            <a:endParaRPr lang="en-US" altLang="zh-CN" sz="1800" dirty="0">
              <a:latin typeface="+mn-lt"/>
            </a:endParaRPr>
          </a:p>
          <a:p>
            <a:endParaRPr lang="zh-CN" altLang="en-US" sz="1800" dirty="0">
              <a:latin typeface="+mn-lt"/>
            </a:endParaRPr>
          </a:p>
        </p:txBody>
      </p:sp>
      <p:sp>
        <p:nvSpPr>
          <p:cNvPr id="2" name="标题 1"/>
          <p:cNvSpPr>
            <a:spLocks noGrp="1"/>
          </p:cNvSpPr>
          <p:nvPr>
            <p:ph type="title"/>
          </p:nvPr>
        </p:nvSpPr>
        <p:spPr/>
        <p:txBody>
          <a:bodyPr/>
          <a:lstStyle/>
          <a:p>
            <a:r>
              <a:rPr lang="en-US" altLang="zh-CN" dirty="0" smtClean="0">
                <a:latin typeface="+mn-lt"/>
              </a:rPr>
              <a:t>DRS</a:t>
            </a:r>
            <a:r>
              <a:rPr lang="zh-CN" altLang="en-US" dirty="0" smtClean="0">
                <a:latin typeface="+mn-lt"/>
              </a:rPr>
              <a:t>具备的能力</a:t>
            </a:r>
            <a:endParaRPr lang="zh-CN" altLang="en-US" dirty="0">
              <a:latin typeface="+mn-l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4" name="组合 90"/>
          <p:cNvGrpSpPr/>
          <p:nvPr/>
        </p:nvGrpSpPr>
        <p:grpSpPr bwMode="auto">
          <a:xfrm>
            <a:off x="444602" y="2135208"/>
            <a:ext cx="11337774" cy="1455251"/>
            <a:chOff x="933855" y="2789600"/>
            <a:chExt cx="10378201" cy="1302234"/>
          </a:xfrm>
        </p:grpSpPr>
        <p:grpSp>
          <p:nvGrpSpPr>
            <p:cNvPr id="30725" name="组合 91"/>
            <p:cNvGrpSpPr/>
            <p:nvPr/>
          </p:nvGrpSpPr>
          <p:grpSpPr bwMode="auto">
            <a:xfrm>
              <a:off x="933855" y="2789601"/>
              <a:ext cx="1301640" cy="1302233"/>
              <a:chOff x="933855" y="2322670"/>
              <a:chExt cx="1301640" cy="1302233"/>
            </a:xfrm>
          </p:grpSpPr>
          <p:sp>
            <p:nvSpPr>
              <p:cNvPr id="30746" name="矩形 112"/>
              <p:cNvSpPr>
                <a:spLocks noChangeArrowheads="1"/>
              </p:cNvSpPr>
              <p:nvPr/>
            </p:nvSpPr>
            <p:spPr bwMode="auto">
              <a:xfrm>
                <a:off x="1134164" y="2613786"/>
                <a:ext cx="901037" cy="7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04000"/>
                  </a:lnSpc>
                  <a:spcBef>
                    <a:spcPct val="25000"/>
                  </a:spcBef>
                  <a:buClr>
                    <a:schemeClr val="tx1"/>
                  </a:buClr>
                  <a:buSzPct val="75000"/>
                  <a:buFont typeface="Arial" panose="020B0604020202020204" pitchFamily="34" charset="0"/>
                  <a:buNone/>
                </a:pPr>
                <a:r>
                  <a:rPr lang="zh-CN" altLang="en-US" sz="1400" dirty="0">
                    <a:solidFill>
                      <a:srgbClr val="222A35"/>
                    </a:solidFill>
                    <a:latin typeface="方正兰亭黑简体" panose="02000000000000000000" pitchFamily="2" charset="-122"/>
                    <a:ea typeface="方正兰亭黑简体" panose="02000000000000000000" pitchFamily="2" charset="-122"/>
                  </a:rPr>
                  <a:t>进入数据复制服务控制台</a:t>
                </a:r>
                <a:endParaRPr lang="en-US" altLang="zh-CN" sz="1400" dirty="0">
                  <a:solidFill>
                    <a:srgbClr val="222A35"/>
                  </a:solidFill>
                  <a:latin typeface="方正兰亭黑简体" panose="02000000000000000000" pitchFamily="2" charset="-122"/>
                  <a:ea typeface="方正兰亭黑简体" panose="02000000000000000000" pitchFamily="2" charset="-122"/>
                </a:endParaRPr>
              </a:p>
            </p:txBody>
          </p:sp>
          <p:sp>
            <p:nvSpPr>
              <p:cNvPr id="114" name="同心圆 113"/>
              <p:cNvSpPr/>
              <p:nvPr/>
            </p:nvSpPr>
            <p:spPr>
              <a:xfrm>
                <a:off x="933855" y="2322670"/>
                <a:ext cx="1301640" cy="1302233"/>
              </a:xfrm>
              <a:prstGeom prst="donut">
                <a:avLst>
                  <a:gd name="adj" fmla="val 387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chemeClr val="tx1"/>
                  </a:solidFill>
                  <a:latin typeface="方正兰亭黑简体" panose="02000000000000000000" pitchFamily="2" charset="-122"/>
                  <a:ea typeface="方正兰亭黑简体" panose="02000000000000000000" pitchFamily="2" charset="-122"/>
                </a:endParaRPr>
              </a:p>
            </p:txBody>
          </p:sp>
        </p:grpSp>
        <p:grpSp>
          <p:nvGrpSpPr>
            <p:cNvPr id="30726" name="组合 92"/>
            <p:cNvGrpSpPr/>
            <p:nvPr/>
          </p:nvGrpSpPr>
          <p:grpSpPr bwMode="auto">
            <a:xfrm>
              <a:off x="2749802" y="2789601"/>
              <a:ext cx="1301640" cy="1302233"/>
              <a:chOff x="934493" y="2322670"/>
              <a:chExt cx="1301640" cy="1302233"/>
            </a:xfrm>
          </p:grpSpPr>
          <p:sp>
            <p:nvSpPr>
              <p:cNvPr id="30744" name="矩形 110"/>
              <p:cNvSpPr>
                <a:spLocks noChangeArrowheads="1"/>
              </p:cNvSpPr>
              <p:nvPr/>
            </p:nvSpPr>
            <p:spPr bwMode="auto">
              <a:xfrm>
                <a:off x="1143892" y="2720793"/>
                <a:ext cx="901037" cy="53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04000"/>
                  </a:lnSpc>
                  <a:spcBef>
                    <a:spcPct val="25000"/>
                  </a:spcBef>
                  <a:buClr>
                    <a:schemeClr val="tx1"/>
                  </a:buClr>
                  <a:buSzPct val="75000"/>
                  <a:buFont typeface="Arial" panose="020B0604020202020204" pitchFamily="34" charset="0"/>
                  <a:buNone/>
                </a:pPr>
                <a:r>
                  <a:rPr lang="zh-CN" altLang="en-US" sz="1400" dirty="0">
                    <a:solidFill>
                      <a:srgbClr val="222A35"/>
                    </a:solidFill>
                    <a:latin typeface="方正兰亭黑简体" panose="02000000000000000000" pitchFamily="2" charset="-122"/>
                    <a:ea typeface="方正兰亭黑简体" panose="02000000000000000000" pitchFamily="2" charset="-122"/>
                  </a:rPr>
                  <a:t>开始创建迁移任务</a:t>
                </a:r>
                <a:endParaRPr lang="en-US" altLang="zh-CN" sz="1400" dirty="0">
                  <a:solidFill>
                    <a:srgbClr val="222A35"/>
                  </a:solidFill>
                  <a:latin typeface="方正兰亭黑简体" panose="02000000000000000000" pitchFamily="2" charset="-122"/>
                  <a:ea typeface="方正兰亭黑简体" panose="02000000000000000000" pitchFamily="2" charset="-122"/>
                </a:endParaRPr>
              </a:p>
            </p:txBody>
          </p:sp>
          <p:sp>
            <p:nvSpPr>
              <p:cNvPr id="112" name="同心圆 111"/>
              <p:cNvSpPr/>
              <p:nvPr/>
            </p:nvSpPr>
            <p:spPr>
              <a:xfrm>
                <a:off x="934493" y="2322670"/>
                <a:ext cx="1301640" cy="1302233"/>
              </a:xfrm>
              <a:prstGeom prst="donut">
                <a:avLst>
                  <a:gd name="adj" fmla="val 387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chemeClr val="tx1"/>
                  </a:solidFill>
                  <a:latin typeface="方正兰亭黑简体" panose="02000000000000000000" pitchFamily="2" charset="-122"/>
                  <a:ea typeface="方正兰亭黑简体" panose="02000000000000000000" pitchFamily="2" charset="-122"/>
                </a:endParaRPr>
              </a:p>
            </p:txBody>
          </p:sp>
        </p:grpSp>
        <p:grpSp>
          <p:nvGrpSpPr>
            <p:cNvPr id="30727" name="组合 93"/>
            <p:cNvGrpSpPr/>
            <p:nvPr/>
          </p:nvGrpSpPr>
          <p:grpSpPr bwMode="auto">
            <a:xfrm>
              <a:off x="4564162" y="2789601"/>
              <a:ext cx="1301640" cy="1302233"/>
              <a:chOff x="933544" y="2322670"/>
              <a:chExt cx="1301640" cy="1302233"/>
            </a:xfrm>
          </p:grpSpPr>
          <p:sp>
            <p:nvSpPr>
              <p:cNvPr id="30742" name="矩形 108"/>
              <p:cNvSpPr>
                <a:spLocks noChangeArrowheads="1"/>
              </p:cNvSpPr>
              <p:nvPr/>
            </p:nvSpPr>
            <p:spPr bwMode="auto">
              <a:xfrm>
                <a:off x="1134164" y="2613786"/>
                <a:ext cx="901037" cy="7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04000"/>
                  </a:lnSpc>
                  <a:spcBef>
                    <a:spcPct val="25000"/>
                  </a:spcBef>
                  <a:buClr>
                    <a:schemeClr val="tx1"/>
                  </a:buClr>
                  <a:buSzPct val="75000"/>
                  <a:buFont typeface="Arial" panose="020B0604020202020204" pitchFamily="34" charset="0"/>
                  <a:buNone/>
                </a:pPr>
                <a:r>
                  <a:rPr lang="zh-CN" altLang="en-US" sz="1400" dirty="0">
                    <a:solidFill>
                      <a:srgbClr val="222A35"/>
                    </a:solidFill>
                    <a:latin typeface="方正兰亭黑简体" panose="02000000000000000000" pitchFamily="2" charset="-122"/>
                    <a:ea typeface="方正兰亭黑简体" panose="02000000000000000000" pitchFamily="2" charset="-122"/>
                  </a:rPr>
                  <a:t>配置源库及目标库信息</a:t>
                </a:r>
                <a:endParaRPr lang="en-US" altLang="zh-CN" sz="1400" dirty="0">
                  <a:solidFill>
                    <a:srgbClr val="222A35"/>
                  </a:solidFill>
                  <a:latin typeface="方正兰亭黑简体" panose="02000000000000000000" pitchFamily="2" charset="-122"/>
                  <a:ea typeface="方正兰亭黑简体" panose="02000000000000000000" pitchFamily="2" charset="-122"/>
                </a:endParaRPr>
              </a:p>
            </p:txBody>
          </p:sp>
          <p:sp>
            <p:nvSpPr>
              <p:cNvPr id="110" name="同心圆 109"/>
              <p:cNvSpPr/>
              <p:nvPr/>
            </p:nvSpPr>
            <p:spPr>
              <a:xfrm>
                <a:off x="933544" y="2322670"/>
                <a:ext cx="1301640" cy="1302233"/>
              </a:xfrm>
              <a:prstGeom prst="donut">
                <a:avLst>
                  <a:gd name="adj" fmla="val 387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chemeClr val="tx1"/>
                  </a:solidFill>
                  <a:latin typeface="方正兰亭黑简体" panose="02000000000000000000" pitchFamily="2" charset="-122"/>
                  <a:ea typeface="方正兰亭黑简体" panose="02000000000000000000" pitchFamily="2" charset="-122"/>
                </a:endParaRPr>
              </a:p>
            </p:txBody>
          </p:sp>
        </p:grpSp>
        <p:grpSp>
          <p:nvGrpSpPr>
            <p:cNvPr id="30728" name="组合 94"/>
            <p:cNvGrpSpPr/>
            <p:nvPr/>
          </p:nvGrpSpPr>
          <p:grpSpPr bwMode="auto">
            <a:xfrm>
              <a:off x="6379782" y="2790177"/>
              <a:ext cx="1301657" cy="1301657"/>
              <a:chOff x="933855" y="2323246"/>
              <a:chExt cx="1301657" cy="1301657"/>
            </a:xfrm>
          </p:grpSpPr>
          <p:sp>
            <p:nvSpPr>
              <p:cNvPr id="30740" name="矩形 106"/>
              <p:cNvSpPr>
                <a:spLocks noChangeArrowheads="1"/>
              </p:cNvSpPr>
              <p:nvPr/>
            </p:nvSpPr>
            <p:spPr bwMode="auto">
              <a:xfrm>
                <a:off x="1140782" y="2720793"/>
                <a:ext cx="901037" cy="54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04000"/>
                  </a:lnSpc>
                  <a:spcBef>
                    <a:spcPct val="25000"/>
                  </a:spcBef>
                  <a:buClr>
                    <a:schemeClr val="tx1"/>
                  </a:buClr>
                  <a:buSzPct val="75000"/>
                  <a:buFont typeface="Arial" panose="020B0604020202020204" pitchFamily="34" charset="0"/>
                  <a:buNone/>
                </a:pPr>
                <a:r>
                  <a:rPr lang="zh-CN" altLang="en-US" sz="1400" dirty="0">
                    <a:solidFill>
                      <a:srgbClr val="222A35"/>
                    </a:solidFill>
                    <a:latin typeface="方正兰亭黑简体" panose="02000000000000000000" pitchFamily="2" charset="-122"/>
                    <a:ea typeface="方正兰亭黑简体" panose="02000000000000000000" pitchFamily="2" charset="-122"/>
                  </a:rPr>
                  <a:t>选择迁移模式</a:t>
                </a:r>
                <a:endParaRPr lang="en-US" altLang="zh-CN" sz="1400" dirty="0">
                  <a:solidFill>
                    <a:srgbClr val="222A35"/>
                  </a:solidFill>
                  <a:latin typeface="方正兰亭黑简体" panose="02000000000000000000" pitchFamily="2" charset="-122"/>
                  <a:ea typeface="方正兰亭黑简体" panose="02000000000000000000" pitchFamily="2" charset="-122"/>
                </a:endParaRPr>
              </a:p>
            </p:txBody>
          </p:sp>
          <p:sp>
            <p:nvSpPr>
              <p:cNvPr id="108" name="同心圆 107"/>
              <p:cNvSpPr/>
              <p:nvPr/>
            </p:nvSpPr>
            <p:spPr>
              <a:xfrm>
                <a:off x="934182" y="2322670"/>
                <a:ext cx="1301640" cy="1302233"/>
              </a:xfrm>
              <a:prstGeom prst="donut">
                <a:avLst>
                  <a:gd name="adj" fmla="val 387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chemeClr val="tx1"/>
                  </a:solidFill>
                  <a:latin typeface="方正兰亭黑简体" panose="02000000000000000000" pitchFamily="2" charset="-122"/>
                  <a:ea typeface="方正兰亭黑简体" panose="02000000000000000000" pitchFamily="2" charset="-122"/>
                </a:endParaRPr>
              </a:p>
            </p:txBody>
          </p:sp>
        </p:grpSp>
        <p:grpSp>
          <p:nvGrpSpPr>
            <p:cNvPr id="30729" name="组合 95"/>
            <p:cNvGrpSpPr/>
            <p:nvPr/>
          </p:nvGrpSpPr>
          <p:grpSpPr bwMode="auto">
            <a:xfrm>
              <a:off x="8194468" y="2789601"/>
              <a:ext cx="1301640" cy="1302233"/>
              <a:chOff x="933232" y="2322670"/>
              <a:chExt cx="1301640" cy="1302233"/>
            </a:xfrm>
          </p:grpSpPr>
          <p:sp>
            <p:nvSpPr>
              <p:cNvPr id="30738" name="矩形 104"/>
              <p:cNvSpPr>
                <a:spLocks noChangeArrowheads="1"/>
              </p:cNvSpPr>
              <p:nvPr/>
            </p:nvSpPr>
            <p:spPr bwMode="auto">
              <a:xfrm>
                <a:off x="1134164" y="2730522"/>
                <a:ext cx="901037" cy="53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04000"/>
                  </a:lnSpc>
                  <a:spcBef>
                    <a:spcPct val="25000"/>
                  </a:spcBef>
                  <a:buClr>
                    <a:schemeClr val="tx1"/>
                  </a:buClr>
                  <a:buSzPct val="75000"/>
                  <a:buFont typeface="Arial" panose="020B0604020202020204" pitchFamily="34" charset="0"/>
                  <a:buNone/>
                </a:pPr>
                <a:r>
                  <a:rPr lang="zh-CN" altLang="en-US" sz="1400" dirty="0">
                    <a:solidFill>
                      <a:srgbClr val="222A35"/>
                    </a:solidFill>
                    <a:latin typeface="方正兰亭黑简体" panose="02000000000000000000" pitchFamily="2" charset="-122"/>
                    <a:ea typeface="方正兰亭黑简体" panose="02000000000000000000" pitchFamily="2" charset="-122"/>
                  </a:rPr>
                  <a:t>预检查及任务确认</a:t>
                </a:r>
                <a:endParaRPr lang="en-US" altLang="zh-CN" sz="1400" dirty="0">
                  <a:solidFill>
                    <a:srgbClr val="222A35"/>
                  </a:solidFill>
                  <a:latin typeface="方正兰亭黑简体" panose="02000000000000000000" pitchFamily="2" charset="-122"/>
                  <a:ea typeface="方正兰亭黑简体" panose="02000000000000000000" pitchFamily="2" charset="-122"/>
                </a:endParaRPr>
              </a:p>
            </p:txBody>
          </p:sp>
          <p:sp>
            <p:nvSpPr>
              <p:cNvPr id="106" name="同心圆 105"/>
              <p:cNvSpPr/>
              <p:nvPr/>
            </p:nvSpPr>
            <p:spPr>
              <a:xfrm>
                <a:off x="933232" y="2322670"/>
                <a:ext cx="1301640" cy="1302233"/>
              </a:xfrm>
              <a:prstGeom prst="donut">
                <a:avLst>
                  <a:gd name="adj" fmla="val 387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chemeClr val="tx1"/>
                  </a:solidFill>
                  <a:latin typeface="方正兰亭黑简体" panose="02000000000000000000" pitchFamily="2" charset="-122"/>
                  <a:ea typeface="方正兰亭黑简体" panose="02000000000000000000" pitchFamily="2" charset="-122"/>
                </a:endParaRPr>
              </a:p>
            </p:txBody>
          </p:sp>
        </p:grpSp>
        <p:grpSp>
          <p:nvGrpSpPr>
            <p:cNvPr id="30730" name="组合 96"/>
            <p:cNvGrpSpPr/>
            <p:nvPr/>
          </p:nvGrpSpPr>
          <p:grpSpPr bwMode="auto">
            <a:xfrm>
              <a:off x="10010416" y="2789600"/>
              <a:ext cx="1301640" cy="1302234"/>
              <a:chOff x="933872" y="2381933"/>
              <a:chExt cx="1301640" cy="1302234"/>
            </a:xfrm>
          </p:grpSpPr>
          <p:sp>
            <p:nvSpPr>
              <p:cNvPr id="30736" name="矩形 102"/>
              <p:cNvSpPr>
                <a:spLocks noChangeArrowheads="1"/>
              </p:cNvSpPr>
              <p:nvPr/>
            </p:nvSpPr>
            <p:spPr bwMode="auto">
              <a:xfrm>
                <a:off x="1134164" y="2740250"/>
                <a:ext cx="901037" cy="53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04000"/>
                  </a:lnSpc>
                  <a:spcBef>
                    <a:spcPct val="25000"/>
                  </a:spcBef>
                  <a:buClr>
                    <a:schemeClr val="tx1"/>
                  </a:buClr>
                  <a:buSzPct val="75000"/>
                  <a:buFont typeface="Arial" panose="020B0604020202020204" pitchFamily="34" charset="0"/>
                  <a:buNone/>
                </a:pPr>
                <a:r>
                  <a:rPr lang="zh-CN" altLang="en-US" sz="1400" dirty="0">
                    <a:solidFill>
                      <a:srgbClr val="222A35"/>
                    </a:solidFill>
                    <a:latin typeface="方正兰亭黑简体" panose="02000000000000000000" pitchFamily="2" charset="-122"/>
                    <a:ea typeface="方正兰亭黑简体" panose="02000000000000000000" pitchFamily="2" charset="-122"/>
                  </a:rPr>
                  <a:t>查看迁移任务状态</a:t>
                </a:r>
                <a:endParaRPr lang="en-US" altLang="zh-CN" sz="1400" dirty="0">
                  <a:solidFill>
                    <a:srgbClr val="222A35"/>
                  </a:solidFill>
                  <a:latin typeface="方正兰亭黑简体" panose="02000000000000000000" pitchFamily="2" charset="-122"/>
                  <a:ea typeface="方正兰亭黑简体" panose="02000000000000000000" pitchFamily="2" charset="-122"/>
                </a:endParaRPr>
              </a:p>
            </p:txBody>
          </p:sp>
          <p:sp>
            <p:nvSpPr>
              <p:cNvPr id="104" name="同心圆 103"/>
              <p:cNvSpPr/>
              <p:nvPr/>
            </p:nvSpPr>
            <p:spPr>
              <a:xfrm>
                <a:off x="933872" y="2381933"/>
                <a:ext cx="1301640" cy="1302234"/>
              </a:xfrm>
              <a:prstGeom prst="donut">
                <a:avLst>
                  <a:gd name="adj" fmla="val 387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chemeClr val="tx1"/>
                  </a:solidFill>
                  <a:latin typeface="方正兰亭黑简体" panose="02000000000000000000" pitchFamily="2" charset="-122"/>
                  <a:ea typeface="方正兰亭黑简体" panose="02000000000000000000" pitchFamily="2" charset="-122"/>
                </a:endParaRPr>
              </a:p>
            </p:txBody>
          </p:sp>
        </p:grpSp>
        <p:sp>
          <p:nvSpPr>
            <p:cNvPr id="98" name="右箭头 97"/>
            <p:cNvSpPr/>
            <p:nvPr/>
          </p:nvSpPr>
          <p:spPr>
            <a:xfrm rot="10800000" flipH="1">
              <a:off x="2403756" y="3322549"/>
              <a:ext cx="177785" cy="134823"/>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rgbClr val="5D6A7E"/>
                </a:solidFill>
                <a:latin typeface="方正兰亭黑简体" panose="02000000000000000000" pitchFamily="2" charset="-122"/>
                <a:ea typeface="方正兰亭黑简体" panose="02000000000000000000" pitchFamily="2" charset="-122"/>
              </a:endParaRPr>
            </a:p>
          </p:txBody>
        </p:sp>
        <p:sp>
          <p:nvSpPr>
            <p:cNvPr id="99" name="右箭头 98"/>
            <p:cNvSpPr/>
            <p:nvPr/>
          </p:nvSpPr>
          <p:spPr>
            <a:xfrm rot="10800000" flipH="1">
              <a:off x="6035650" y="3344755"/>
              <a:ext cx="177785" cy="134823"/>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rgbClr val="5D6A7E"/>
                </a:solidFill>
                <a:latin typeface="方正兰亭黑简体" panose="02000000000000000000" pitchFamily="2" charset="-122"/>
                <a:ea typeface="方正兰亭黑简体" panose="02000000000000000000" pitchFamily="2" charset="-122"/>
              </a:endParaRPr>
            </a:p>
          </p:txBody>
        </p:sp>
        <p:sp>
          <p:nvSpPr>
            <p:cNvPr id="100" name="右箭头 99"/>
            <p:cNvSpPr/>
            <p:nvPr/>
          </p:nvSpPr>
          <p:spPr>
            <a:xfrm rot="10800000" flipH="1">
              <a:off x="4240340" y="3322549"/>
              <a:ext cx="177785" cy="134823"/>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rgbClr val="5D6A7E"/>
                </a:solidFill>
                <a:latin typeface="方正兰亭黑简体" panose="02000000000000000000" pitchFamily="2" charset="-122"/>
                <a:ea typeface="方正兰亭黑简体" panose="02000000000000000000" pitchFamily="2" charset="-122"/>
              </a:endParaRPr>
            </a:p>
          </p:txBody>
        </p:sp>
        <p:sp>
          <p:nvSpPr>
            <p:cNvPr id="101" name="右箭头 100"/>
            <p:cNvSpPr/>
            <p:nvPr/>
          </p:nvSpPr>
          <p:spPr>
            <a:xfrm rot="10800000" flipH="1">
              <a:off x="7846836" y="3373306"/>
              <a:ext cx="177785" cy="134823"/>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rgbClr val="5D6A7E"/>
                </a:solidFill>
                <a:latin typeface="方正兰亭黑简体" panose="02000000000000000000" pitchFamily="2" charset="-122"/>
                <a:ea typeface="方正兰亭黑简体" panose="02000000000000000000" pitchFamily="2" charset="-122"/>
              </a:endParaRPr>
            </a:p>
          </p:txBody>
        </p:sp>
        <p:sp>
          <p:nvSpPr>
            <p:cNvPr id="102" name="右箭头 101"/>
            <p:cNvSpPr/>
            <p:nvPr/>
          </p:nvSpPr>
          <p:spPr>
            <a:xfrm rot="10800000" flipH="1">
              <a:off x="9664370" y="3322549"/>
              <a:ext cx="177785" cy="134823"/>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rgbClr val="5D6A7E"/>
                </a:solidFill>
                <a:latin typeface="方正兰亭黑简体" panose="02000000000000000000" pitchFamily="2" charset="-122"/>
                <a:ea typeface="方正兰亭黑简体" panose="02000000000000000000" pitchFamily="2" charset="-122"/>
              </a:endParaRPr>
            </a:p>
          </p:txBody>
        </p:sp>
      </p:grpSp>
      <p:sp>
        <p:nvSpPr>
          <p:cNvPr id="2" name="标题 1"/>
          <p:cNvSpPr>
            <a:spLocks noGrp="1"/>
          </p:cNvSpPr>
          <p:nvPr>
            <p:ph type="title"/>
          </p:nvPr>
        </p:nvSpPr>
        <p:spPr/>
        <p:txBody>
          <a:bodyPr/>
          <a:lstStyle/>
          <a:p>
            <a:r>
              <a:rPr lang="en-US" altLang="zh-CN" dirty="0" smtClean="0"/>
              <a:t>DRS</a:t>
            </a:r>
            <a:r>
              <a:rPr lang="zh-CN" altLang="en-US" dirty="0" smtClean="0"/>
              <a:t>关键特性 </a:t>
            </a:r>
            <a:r>
              <a:rPr lang="en-US" altLang="zh-CN" dirty="0" smtClean="0"/>
              <a:t>-</a:t>
            </a:r>
            <a:r>
              <a:rPr lang="zh-CN" altLang="en-US" dirty="0" smtClean="0"/>
              <a:t> </a:t>
            </a:r>
            <a:r>
              <a:rPr lang="zh-CN" altLang="en-US" dirty="0"/>
              <a:t>引导式</a:t>
            </a:r>
            <a:r>
              <a:rPr lang="zh-CN" altLang="en-US" dirty="0" smtClean="0"/>
              <a:t>迁移</a:t>
            </a:r>
            <a:endParaRPr lang="zh-CN" altLang="en-US" dirty="0"/>
          </a:p>
        </p:txBody>
      </p:sp>
      <p:sp>
        <p:nvSpPr>
          <p:cNvPr id="3" name="文本占位符 2"/>
          <p:cNvSpPr>
            <a:spLocks noGrp="1"/>
          </p:cNvSpPr>
          <p:nvPr>
            <p:ph type="body" sz="quarter" idx="10"/>
          </p:nvPr>
        </p:nvSpPr>
        <p:spPr/>
        <p:txBody>
          <a:bodyPr/>
          <a:lstStyle/>
          <a:p>
            <a:r>
              <a:rPr lang="zh-CN" altLang="en-US" dirty="0" smtClean="0"/>
              <a:t>引导式迁移操作流程</a:t>
            </a:r>
            <a:endParaRPr lang="zh-CN" altLang="en-US" dirty="0"/>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a:prstGeom prst="rect">
            <a:avLst/>
          </a:prstGeom>
        </p:spPr>
        <p:txBody>
          <a:bodyPr/>
          <a:lstStyle/>
          <a:p>
            <a:r>
              <a:rPr lang="zh-CN" altLang="en-US" dirty="0" smtClean="0"/>
              <a:t>学完本课程后，您将能够：</a:t>
            </a:r>
            <a:endParaRPr lang="zh-CN" altLang="en-US" dirty="0" smtClean="0"/>
          </a:p>
          <a:p>
            <a:pPr lvl="1"/>
            <a:r>
              <a:rPr lang="zh-CN" altLang="en-US" dirty="0" smtClean="0"/>
              <a:t>描述数据库驱动的概念；</a:t>
            </a:r>
            <a:endParaRPr lang="en-US" altLang="zh-CN" dirty="0"/>
          </a:p>
          <a:p>
            <a:pPr lvl="1"/>
            <a:r>
              <a:rPr lang="zh-CN" altLang="en-US" dirty="0" smtClean="0"/>
              <a:t>使用</a:t>
            </a:r>
            <a:r>
              <a:rPr lang="en-US" altLang="zh-CN" dirty="0" smtClean="0"/>
              <a:t>JDBC</a:t>
            </a:r>
            <a:r>
              <a:rPr lang="zh-CN" altLang="en-US" dirty="0" smtClean="0"/>
              <a:t>、</a:t>
            </a:r>
            <a:r>
              <a:rPr lang="en-US" altLang="zh-CN" dirty="0" smtClean="0"/>
              <a:t>ODBC</a:t>
            </a:r>
            <a:r>
              <a:rPr lang="zh-CN" altLang="en-US" dirty="0" smtClean="0"/>
              <a:t>等驱动开发应用程序；</a:t>
            </a:r>
            <a:endParaRPr lang="en-US" altLang="zh-CN" dirty="0" smtClean="0"/>
          </a:p>
          <a:p>
            <a:pPr lvl="1"/>
            <a:r>
              <a:rPr lang="zh-CN" altLang="en-US" dirty="0" smtClean="0"/>
              <a:t>列举</a:t>
            </a:r>
            <a:r>
              <a:rPr lang="en-US" altLang="zh-CN" dirty="0" smtClean="0"/>
              <a:t>GaussDB(for MySQL)</a:t>
            </a:r>
            <a:r>
              <a:rPr lang="zh-CN" altLang="en-US" dirty="0" smtClean="0"/>
              <a:t>的</a:t>
            </a:r>
            <a:r>
              <a:rPr lang="zh-CN" altLang="en-US" dirty="0"/>
              <a:t>客户端工具；</a:t>
            </a:r>
            <a:endParaRPr lang="en-US" altLang="zh-CN" dirty="0"/>
          </a:p>
          <a:p>
            <a:pPr lvl="1"/>
            <a:r>
              <a:rPr lang="zh-CN" altLang="en-US" dirty="0" smtClean="0"/>
              <a:t>熟练</a:t>
            </a:r>
            <a:r>
              <a:rPr lang="zh-CN" altLang="en-US" dirty="0"/>
              <a:t>使用</a:t>
            </a:r>
            <a:r>
              <a:rPr lang="en-US" altLang="zh-CN" dirty="0"/>
              <a:t>Data Studio</a:t>
            </a:r>
            <a:r>
              <a:rPr lang="zh-CN" altLang="en-US" dirty="0"/>
              <a:t>工具进行数据库相关操作</a:t>
            </a:r>
            <a:r>
              <a:rPr lang="zh-CN" altLang="en-US" dirty="0" smtClean="0"/>
              <a:t>。</a:t>
            </a:r>
            <a:endParaRPr lang="en-US" altLang="zh-CN" dirty="0"/>
          </a:p>
          <a:p>
            <a:pPr lvl="1"/>
            <a:endParaRPr lang="zh-CN" altLang="en-US" dirty="0" smtClean="0"/>
          </a:p>
          <a:p>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5474" y="1268760"/>
            <a:ext cx="7110649" cy="4672297"/>
          </a:xfrm>
          <a:prstGeom prst="rect">
            <a:avLst/>
          </a:prstGeom>
          <a:noFill/>
          <a:ln w="127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2" name="圆角矩形 11"/>
          <p:cNvSpPr/>
          <p:nvPr/>
        </p:nvSpPr>
        <p:spPr>
          <a:xfrm>
            <a:off x="2123612" y="2216497"/>
            <a:ext cx="798943" cy="308781"/>
          </a:xfrm>
          <a:prstGeom prst="roundRect">
            <a:avLst>
              <a:gd name="adj" fmla="val 99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cs typeface="Arial Unicode MS" panose="020B0604020202020204" pitchFamily="34" charset="-122"/>
            </a:endParaRPr>
          </a:p>
        </p:txBody>
      </p:sp>
      <p:sp>
        <p:nvSpPr>
          <p:cNvPr id="13" name="等腰三角形 88"/>
          <p:cNvSpPr/>
          <p:nvPr/>
        </p:nvSpPr>
        <p:spPr>
          <a:xfrm rot="16200000">
            <a:off x="2006636" y="2325535"/>
            <a:ext cx="98578" cy="9640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cs typeface="Arial Unicode MS" panose="020B0604020202020204" pitchFamily="34" charset="-122"/>
            </a:endParaRPr>
          </a:p>
        </p:txBody>
      </p:sp>
      <p:sp>
        <p:nvSpPr>
          <p:cNvPr id="31749" name="文本框 1"/>
          <p:cNvSpPr txBox="1">
            <a:spLocks noChangeArrowheads="1"/>
          </p:cNvSpPr>
          <p:nvPr/>
        </p:nvSpPr>
        <p:spPr bwMode="auto">
          <a:xfrm>
            <a:off x="2015092" y="2202211"/>
            <a:ext cx="10316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solidFill>
                  <a:schemeClr val="bg1"/>
                </a:solidFill>
                <a:latin typeface="方正兰亭黑简体" panose="02000000000000000000" pitchFamily="2" charset="-122"/>
                <a:ea typeface="方正兰亭黑简体" panose="02000000000000000000" pitchFamily="2" charset="-122"/>
              </a:rPr>
              <a:t>通知设置</a:t>
            </a:r>
            <a:endParaRPr lang="en-US" altLang="zh-CN" sz="1600" dirty="0">
              <a:solidFill>
                <a:schemeClr val="bg1"/>
              </a:solidFill>
              <a:latin typeface="方正兰亭黑简体" panose="02000000000000000000" pitchFamily="2" charset="-122"/>
              <a:ea typeface="方正兰亭黑简体" panose="02000000000000000000" pitchFamily="2" charset="-122"/>
            </a:endParaRPr>
          </a:p>
        </p:txBody>
      </p:sp>
      <p:sp>
        <p:nvSpPr>
          <p:cNvPr id="15" name="圆角矩形 14"/>
          <p:cNvSpPr/>
          <p:nvPr/>
        </p:nvSpPr>
        <p:spPr>
          <a:xfrm>
            <a:off x="3390795" y="4293096"/>
            <a:ext cx="798944" cy="308780"/>
          </a:xfrm>
          <a:prstGeom prst="roundRect">
            <a:avLst>
              <a:gd name="adj" fmla="val 99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cs typeface="Arial Unicode MS" panose="020B0604020202020204" pitchFamily="34" charset="-122"/>
            </a:endParaRPr>
          </a:p>
        </p:txBody>
      </p:sp>
      <p:sp>
        <p:nvSpPr>
          <p:cNvPr id="16" name="等腰三角形 88"/>
          <p:cNvSpPr/>
          <p:nvPr/>
        </p:nvSpPr>
        <p:spPr>
          <a:xfrm rot="16200000">
            <a:off x="3273822" y="4402132"/>
            <a:ext cx="98578" cy="96403"/>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cs typeface="Arial Unicode MS" panose="020B0604020202020204" pitchFamily="34" charset="-122"/>
            </a:endParaRPr>
          </a:p>
        </p:txBody>
      </p:sp>
      <p:sp>
        <p:nvSpPr>
          <p:cNvPr id="18" name="圆角矩形 17"/>
          <p:cNvSpPr/>
          <p:nvPr/>
        </p:nvSpPr>
        <p:spPr>
          <a:xfrm>
            <a:off x="3046755" y="4869160"/>
            <a:ext cx="798944" cy="308780"/>
          </a:xfrm>
          <a:prstGeom prst="roundRect">
            <a:avLst>
              <a:gd name="adj" fmla="val 99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cs typeface="Arial Unicode MS" panose="020B0604020202020204" pitchFamily="34" charset="-122"/>
            </a:endParaRPr>
          </a:p>
        </p:txBody>
      </p:sp>
      <p:sp>
        <p:nvSpPr>
          <p:cNvPr id="19" name="等腰三角形 88"/>
          <p:cNvSpPr/>
          <p:nvPr/>
        </p:nvSpPr>
        <p:spPr>
          <a:xfrm rot="16200000">
            <a:off x="2929782" y="4978196"/>
            <a:ext cx="98578" cy="96403"/>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cs typeface="Arial Unicode MS" panose="020B0604020202020204" pitchFamily="34" charset="-122"/>
            </a:endParaRPr>
          </a:p>
        </p:txBody>
      </p:sp>
      <p:sp>
        <p:nvSpPr>
          <p:cNvPr id="31754" name="文本框 29"/>
          <p:cNvSpPr txBox="1">
            <a:spLocks noChangeArrowheads="1"/>
          </p:cNvSpPr>
          <p:nvPr/>
        </p:nvSpPr>
        <p:spPr bwMode="auto">
          <a:xfrm>
            <a:off x="3347707" y="4293096"/>
            <a:ext cx="8614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solidFill>
                  <a:schemeClr val="bg1"/>
                </a:solidFill>
                <a:latin typeface="方正兰亭黑简体" panose="02000000000000000000" pitchFamily="2" charset="-122"/>
                <a:ea typeface="方正兰亭黑简体" panose="02000000000000000000" pitchFamily="2" charset="-122"/>
              </a:rPr>
              <a:t>多引擎</a:t>
            </a:r>
            <a:endParaRPr lang="en-US" altLang="zh-CN" sz="1600" dirty="0">
              <a:solidFill>
                <a:schemeClr val="bg1"/>
              </a:solidFill>
              <a:latin typeface="方正兰亭黑简体" panose="02000000000000000000" pitchFamily="2" charset="-122"/>
              <a:ea typeface="方正兰亭黑简体" panose="02000000000000000000" pitchFamily="2" charset="-122"/>
            </a:endParaRPr>
          </a:p>
        </p:txBody>
      </p:sp>
      <p:sp>
        <p:nvSpPr>
          <p:cNvPr id="31755" name="文本框 32"/>
          <p:cNvSpPr txBox="1">
            <a:spLocks noChangeArrowheads="1"/>
          </p:cNvSpPr>
          <p:nvPr/>
        </p:nvSpPr>
        <p:spPr bwMode="auto">
          <a:xfrm>
            <a:off x="2914869" y="4869160"/>
            <a:ext cx="10221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dirty="0">
                <a:solidFill>
                  <a:schemeClr val="bg1"/>
                </a:solidFill>
                <a:latin typeface="方正兰亭黑简体" panose="02000000000000000000" pitchFamily="2" charset="-122"/>
                <a:ea typeface="方正兰亭黑简体" panose="02000000000000000000" pitchFamily="2" charset="-122"/>
              </a:rPr>
              <a:t>多网络</a:t>
            </a:r>
            <a:endParaRPr lang="en-US" altLang="zh-CN" sz="1600" dirty="0">
              <a:solidFill>
                <a:schemeClr val="bg1"/>
              </a:solidFill>
              <a:latin typeface="方正兰亭黑简体" panose="02000000000000000000" pitchFamily="2" charset="-122"/>
              <a:ea typeface="方正兰亭黑简体" panose="02000000000000000000" pitchFamily="2" charset="-122"/>
            </a:endParaRPr>
          </a:p>
        </p:txBody>
      </p:sp>
      <p:pic>
        <p:nvPicPr>
          <p:cNvPr id="31757"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809" y="5860088"/>
            <a:ext cx="4459196" cy="41750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grpSp>
        <p:nvGrpSpPr>
          <p:cNvPr id="31758" name="组合 4"/>
          <p:cNvGrpSpPr/>
          <p:nvPr/>
        </p:nvGrpSpPr>
        <p:grpSpPr bwMode="auto">
          <a:xfrm>
            <a:off x="7827113" y="1148855"/>
            <a:ext cx="3087488" cy="4672297"/>
            <a:chOff x="8282701" y="552981"/>
            <a:chExt cx="3711503" cy="5115303"/>
          </a:xfrm>
        </p:grpSpPr>
        <p:sp>
          <p:nvSpPr>
            <p:cNvPr id="28" name="矩形 27"/>
            <p:cNvSpPr/>
            <p:nvPr/>
          </p:nvSpPr>
          <p:spPr>
            <a:xfrm>
              <a:off x="8282701" y="552981"/>
              <a:ext cx="3711503" cy="5115303"/>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latin typeface="方正兰亭黑简体" panose="02000000000000000000" pitchFamily="2" charset="-122"/>
                <a:ea typeface="方正兰亭黑简体" panose="02000000000000000000" pitchFamily="2" charset="-122"/>
              </a:endParaRPr>
            </a:p>
          </p:txBody>
        </p:sp>
        <p:grpSp>
          <p:nvGrpSpPr>
            <p:cNvPr id="31771" name="组合 28"/>
            <p:cNvGrpSpPr/>
            <p:nvPr/>
          </p:nvGrpSpPr>
          <p:grpSpPr bwMode="auto">
            <a:xfrm>
              <a:off x="8598704" y="2019247"/>
              <a:ext cx="2755925" cy="1935777"/>
              <a:chOff x="8598704" y="2019247"/>
              <a:chExt cx="2755925" cy="1935777"/>
            </a:xfrm>
          </p:grpSpPr>
          <p:sp>
            <p:nvSpPr>
              <p:cNvPr id="31773" name="任意多边形 66"/>
              <p:cNvSpPr>
                <a:spLocks noChangeArrowheads="1"/>
              </p:cNvSpPr>
              <p:nvPr/>
            </p:nvSpPr>
            <p:spPr bwMode="auto">
              <a:xfrm>
                <a:off x="8661885" y="2044038"/>
                <a:ext cx="320675" cy="319405"/>
              </a:xfrm>
              <a:custGeom>
                <a:avLst/>
                <a:gdLst>
                  <a:gd name="T0" fmla="*/ 47225 w 406684"/>
                  <a:gd name="T1" fmla="*/ 38067 h 406684"/>
                  <a:gd name="T2" fmla="*/ 47225 w 406684"/>
                  <a:gd name="T3" fmla="*/ 86456 h 406684"/>
                  <a:gd name="T4" fmla="*/ 89774 w 406684"/>
                  <a:gd name="T5" fmla="*/ 62262 h 406684"/>
                  <a:gd name="T6" fmla="*/ 47225 w 406684"/>
                  <a:gd name="T7" fmla="*/ 38067 h 406684"/>
                  <a:gd name="T8" fmla="*/ 61983 w 406684"/>
                  <a:gd name="T9" fmla="*/ 0 h 406684"/>
                  <a:gd name="T10" fmla="*/ 123964 w 406684"/>
                  <a:gd name="T11" fmla="*/ 60765 h 406684"/>
                  <a:gd name="T12" fmla="*/ 61983 w 406684"/>
                  <a:gd name="T13" fmla="*/ 121529 h 406684"/>
                  <a:gd name="T14" fmla="*/ 0 w 406684"/>
                  <a:gd name="T15" fmla="*/ 60765 h 406684"/>
                  <a:gd name="T16" fmla="*/ 61983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rgbClr val="0070C0"/>
              </a:solidFill>
              <a:ln w="9525">
                <a:solidFill>
                  <a:srgbClr val="0070C0"/>
                </a:solidFill>
                <a:round/>
              </a:ln>
            </p:spPr>
            <p:txBody>
              <a:bodyPr/>
              <a:lstStyle/>
              <a:p>
                <a:endParaRPr lang="en-US">
                  <a:latin typeface="方正兰亭黑简体" panose="02000000000000000000" pitchFamily="2" charset="-122"/>
                  <a:ea typeface="方正兰亭黑简体" panose="02000000000000000000" pitchFamily="2" charset="-122"/>
                </a:endParaRPr>
              </a:p>
            </p:txBody>
          </p:sp>
          <p:sp>
            <p:nvSpPr>
              <p:cNvPr id="31774" name="矩形 68"/>
              <p:cNvSpPr>
                <a:spLocks noChangeArrowheads="1"/>
              </p:cNvSpPr>
              <p:nvPr/>
            </p:nvSpPr>
            <p:spPr bwMode="auto">
              <a:xfrm>
                <a:off x="8599020" y="2811493"/>
                <a:ext cx="2755609" cy="461665"/>
              </a:xfrm>
              <a:prstGeom prst="rect">
                <a:avLst/>
              </a:prstGeom>
              <a:solidFill>
                <a:srgbClr val="0070C0"/>
              </a:solidFill>
              <a:ln w="9525">
                <a:solidFill>
                  <a:srgbClr val="0070C0"/>
                </a:solidFill>
                <a:miter lim="800000"/>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dirty="0">
                    <a:solidFill>
                      <a:schemeClr val="bg1"/>
                    </a:solidFill>
                    <a:latin typeface="方正兰亭黑简体" panose="02000000000000000000" pitchFamily="2" charset="-122"/>
                    <a:ea typeface="方正兰亭黑简体" panose="02000000000000000000" pitchFamily="2" charset="-122"/>
                  </a:rPr>
                  <a:t>只读可以有效保障迁移成功且数据一致性</a:t>
                </a:r>
                <a:endParaRPr lang="en-US" altLang="zh-CN" sz="1200" dirty="0">
                  <a:solidFill>
                    <a:schemeClr val="bg1"/>
                  </a:solidFill>
                  <a:latin typeface="方正兰亭黑简体" panose="02000000000000000000" pitchFamily="2" charset="-122"/>
                  <a:ea typeface="方正兰亭黑简体" panose="02000000000000000000" pitchFamily="2" charset="-122"/>
                </a:endParaRPr>
              </a:p>
            </p:txBody>
          </p:sp>
          <p:sp>
            <p:nvSpPr>
              <p:cNvPr id="31775" name="TextBox 24"/>
              <p:cNvSpPr txBox="1">
                <a:spLocks noChangeArrowheads="1"/>
              </p:cNvSpPr>
              <p:nvPr/>
            </p:nvSpPr>
            <p:spPr bwMode="auto">
              <a:xfrm>
                <a:off x="9166174" y="2019247"/>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1" dirty="0">
                    <a:solidFill>
                      <a:srgbClr val="0D0D0D"/>
                    </a:solidFill>
                    <a:latin typeface="方正兰亭黑简体" panose="02000000000000000000" pitchFamily="2" charset="-122"/>
                    <a:ea typeface="方正兰亭黑简体" panose="02000000000000000000" pitchFamily="2" charset="-122"/>
                  </a:rPr>
                  <a:t>设置目标库读写</a:t>
                </a:r>
                <a:endParaRPr lang="en-US" altLang="zh-CN" sz="1600" b="1" dirty="0">
                  <a:solidFill>
                    <a:srgbClr val="0D0D0D"/>
                  </a:solidFill>
                  <a:latin typeface="方正兰亭黑简体" panose="02000000000000000000" pitchFamily="2" charset="-122"/>
                  <a:ea typeface="方正兰亭黑简体" panose="02000000000000000000" pitchFamily="2" charset="-122"/>
                </a:endParaRPr>
              </a:p>
            </p:txBody>
          </p:sp>
          <p:sp>
            <p:nvSpPr>
              <p:cNvPr id="31776" name="矩形 68"/>
              <p:cNvSpPr>
                <a:spLocks noChangeArrowheads="1"/>
              </p:cNvSpPr>
              <p:nvPr/>
            </p:nvSpPr>
            <p:spPr bwMode="auto">
              <a:xfrm>
                <a:off x="8598704" y="3493359"/>
                <a:ext cx="2755900" cy="461665"/>
              </a:xfrm>
              <a:prstGeom prst="rect">
                <a:avLst/>
              </a:prstGeom>
              <a:solidFill>
                <a:srgbClr val="0070C0"/>
              </a:solidFill>
              <a:ln w="9525">
                <a:solidFill>
                  <a:srgbClr val="0070C0"/>
                </a:solidFill>
                <a:round/>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buFont typeface="Arial" panose="020B0604020202020204" pitchFamily="34" charset="0"/>
                  <a:buNone/>
                </a:pPr>
                <a:r>
                  <a:rPr lang="zh-CN" altLang="en-US" sz="1200" dirty="0">
                    <a:solidFill>
                      <a:schemeClr val="bg1"/>
                    </a:solidFill>
                    <a:latin typeface="方正兰亭黑简体" panose="02000000000000000000" pitchFamily="2" charset="-122"/>
                    <a:ea typeface="方正兰亭黑简体" panose="02000000000000000000" pitchFamily="2" charset="-122"/>
                  </a:rPr>
                  <a:t>读写可以让迁移和业务改造、程序升级一起做</a:t>
                </a:r>
                <a:endParaRPr lang="en-US" altLang="zh-CN" sz="1200" dirty="0">
                  <a:solidFill>
                    <a:schemeClr val="bg1"/>
                  </a:solidFill>
                  <a:latin typeface="方正兰亭黑简体" panose="02000000000000000000" pitchFamily="2" charset="-122"/>
                  <a:ea typeface="方正兰亭黑简体" panose="02000000000000000000" pitchFamily="2" charset="-122"/>
                </a:endParaRPr>
              </a:p>
            </p:txBody>
          </p:sp>
        </p:grpSp>
      </p:grpSp>
      <p:sp>
        <p:nvSpPr>
          <p:cNvPr id="23" name="圆角矩形 22"/>
          <p:cNvSpPr/>
          <p:nvPr/>
        </p:nvSpPr>
        <p:spPr>
          <a:xfrm>
            <a:off x="1627059" y="5807900"/>
            <a:ext cx="373721" cy="310230"/>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latin typeface="方正兰亭黑简体" panose="02000000000000000000" pitchFamily="2" charset="-122"/>
              <a:ea typeface="方正兰亭黑简体" panose="02000000000000000000" pitchFamily="2" charset="-122"/>
            </a:endParaRPr>
          </a:p>
        </p:txBody>
      </p:sp>
      <p:sp>
        <p:nvSpPr>
          <p:cNvPr id="24" name="圆角矩形 23"/>
          <p:cNvSpPr/>
          <p:nvPr/>
        </p:nvSpPr>
        <p:spPr>
          <a:xfrm>
            <a:off x="2000780" y="5807900"/>
            <a:ext cx="373721" cy="310230"/>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latin typeface="方正兰亭黑简体" panose="02000000000000000000" pitchFamily="2" charset="-122"/>
              <a:ea typeface="方正兰亭黑简体" panose="02000000000000000000" pitchFamily="2" charset="-122"/>
            </a:endParaRPr>
          </a:p>
        </p:txBody>
      </p:sp>
      <p:sp>
        <p:nvSpPr>
          <p:cNvPr id="25" name="圆角矩形 24"/>
          <p:cNvSpPr/>
          <p:nvPr/>
        </p:nvSpPr>
        <p:spPr>
          <a:xfrm>
            <a:off x="579481" y="4303363"/>
            <a:ext cx="2653172" cy="310230"/>
          </a:xfrm>
          <a:prstGeom prst="roundRect">
            <a:avLst>
              <a:gd name="adj" fmla="val 19281"/>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latin typeface="方正兰亭黑简体" panose="02000000000000000000" pitchFamily="2" charset="-122"/>
              <a:ea typeface="方正兰亭黑简体" panose="02000000000000000000" pitchFamily="2" charset="-122"/>
            </a:endParaRPr>
          </a:p>
        </p:txBody>
      </p:sp>
      <p:sp>
        <p:nvSpPr>
          <p:cNvPr id="27" name="圆角矩形 26"/>
          <p:cNvSpPr/>
          <p:nvPr/>
        </p:nvSpPr>
        <p:spPr>
          <a:xfrm>
            <a:off x="579662" y="4859977"/>
            <a:ext cx="2224691" cy="292834"/>
          </a:xfrm>
          <a:prstGeom prst="roundRect">
            <a:avLst>
              <a:gd name="adj" fmla="val 19281"/>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latin typeface="方正兰亭黑简体" panose="02000000000000000000" pitchFamily="2" charset="-122"/>
              <a:ea typeface="方正兰亭黑简体" panose="02000000000000000000" pitchFamily="2" charset="-122"/>
            </a:endParaRPr>
          </a:p>
        </p:txBody>
      </p:sp>
      <p:sp>
        <p:nvSpPr>
          <p:cNvPr id="6" name="椭圆 5"/>
          <p:cNvSpPr/>
          <p:nvPr/>
        </p:nvSpPr>
        <p:spPr>
          <a:xfrm>
            <a:off x="625253" y="1815547"/>
            <a:ext cx="849456" cy="929241"/>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endParaRPr>
          </a:p>
        </p:txBody>
      </p:sp>
      <p:cxnSp>
        <p:nvCxnSpPr>
          <p:cNvPr id="43" name="直接箭头连接符 42"/>
          <p:cNvCxnSpPr>
            <a:endCxn id="31757" idx="0"/>
          </p:cNvCxnSpPr>
          <p:nvPr/>
        </p:nvCxnSpPr>
        <p:spPr>
          <a:xfrm flipH="1">
            <a:off x="3273407" y="2933896"/>
            <a:ext cx="3260280" cy="2926192"/>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533687" y="2917275"/>
            <a:ext cx="1293426" cy="57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7804296" y="2888177"/>
            <a:ext cx="45719" cy="4571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endParaRPr>
          </a:p>
        </p:txBody>
      </p:sp>
      <p:sp>
        <p:nvSpPr>
          <p:cNvPr id="2" name="标题 1"/>
          <p:cNvSpPr>
            <a:spLocks noGrp="1"/>
          </p:cNvSpPr>
          <p:nvPr>
            <p:ph type="title"/>
          </p:nvPr>
        </p:nvSpPr>
        <p:spPr/>
        <p:txBody>
          <a:bodyPr/>
          <a:lstStyle/>
          <a:p>
            <a:r>
              <a:rPr lang="en-US" altLang="zh-CN" dirty="0" smtClean="0"/>
              <a:t>DRS</a:t>
            </a:r>
            <a:r>
              <a:rPr lang="zh-CN" altLang="en-US" dirty="0" smtClean="0"/>
              <a:t>使用方法 </a:t>
            </a:r>
            <a:r>
              <a:rPr lang="en-US" altLang="zh-CN" dirty="0" smtClean="0"/>
              <a:t>- </a:t>
            </a:r>
            <a:r>
              <a:rPr lang="zh-CN" altLang="en-US" dirty="0" smtClean="0"/>
              <a:t>场景</a:t>
            </a:r>
            <a:r>
              <a:rPr lang="zh-CN" altLang="en-US" dirty="0"/>
              <a:t>化</a:t>
            </a:r>
            <a:r>
              <a:rPr lang="zh-CN" altLang="en-US" dirty="0" smtClean="0"/>
              <a:t>选择</a:t>
            </a:r>
            <a:endParaRPr lang="zh-CN" altLang="en-US" dirty="0"/>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5" name="组合 5"/>
          <p:cNvGrpSpPr/>
          <p:nvPr/>
        </p:nvGrpSpPr>
        <p:grpSpPr bwMode="auto">
          <a:xfrm>
            <a:off x="2255770" y="1445079"/>
            <a:ext cx="7467600" cy="4217988"/>
            <a:chOff x="2494201" y="1429160"/>
            <a:chExt cx="7466921" cy="4217334"/>
          </a:xfrm>
        </p:grpSpPr>
        <p:pic>
          <p:nvPicPr>
            <p:cNvPr id="33796" name="Picture 2" descr="https://support.huaweicloud.com/bestpractice-drs/zh-cn_image_012123245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4201" y="1429160"/>
              <a:ext cx="7466921" cy="4217334"/>
            </a:xfrm>
            <a:prstGeom prst="rect">
              <a:avLst/>
            </a:prstGeom>
            <a:noFill/>
            <a:ln w="127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 name="圆角矩形 2"/>
            <p:cNvSpPr/>
            <p:nvPr/>
          </p:nvSpPr>
          <p:spPr>
            <a:xfrm>
              <a:off x="2494201" y="1598997"/>
              <a:ext cx="1673073" cy="284118"/>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13" name="圆角矩形 12"/>
            <p:cNvSpPr/>
            <p:nvPr/>
          </p:nvSpPr>
          <p:spPr>
            <a:xfrm>
              <a:off x="2494201" y="2791024"/>
              <a:ext cx="904793" cy="284119"/>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14" name="圆角矩形 13"/>
            <p:cNvSpPr/>
            <p:nvPr/>
          </p:nvSpPr>
          <p:spPr>
            <a:xfrm>
              <a:off x="2813259" y="3422751"/>
              <a:ext cx="904793" cy="284119"/>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15" name="圆角矩形 14"/>
            <p:cNvSpPr/>
            <p:nvPr/>
          </p:nvSpPr>
          <p:spPr>
            <a:xfrm>
              <a:off x="2813259" y="4900485"/>
              <a:ext cx="904793" cy="284118"/>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grpSp>
          <p:nvGrpSpPr>
            <p:cNvPr id="33801" name="组合 4"/>
            <p:cNvGrpSpPr/>
            <p:nvPr/>
          </p:nvGrpSpPr>
          <p:grpSpPr bwMode="auto">
            <a:xfrm>
              <a:off x="4527971" y="1598728"/>
              <a:ext cx="1473624" cy="338470"/>
              <a:chOff x="4527971" y="1598728"/>
              <a:chExt cx="1473624" cy="338470"/>
            </a:xfrm>
          </p:grpSpPr>
          <p:sp>
            <p:nvSpPr>
              <p:cNvPr id="18" name="圆角矩形 17"/>
              <p:cNvSpPr/>
              <p:nvPr/>
            </p:nvSpPr>
            <p:spPr>
              <a:xfrm>
                <a:off x="4643480" y="1598997"/>
                <a:ext cx="1358776" cy="338085"/>
              </a:xfrm>
              <a:prstGeom prst="roundRect">
                <a:avLst>
                  <a:gd name="adj" fmla="val 993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cs typeface="Arial Unicode MS" panose="020B0604020202020204" pitchFamily="34" charset="-122"/>
                </a:endParaRPr>
              </a:p>
            </p:txBody>
          </p:sp>
          <p:sp>
            <p:nvSpPr>
              <p:cNvPr id="20" name="等腰三角形 88"/>
              <p:cNvSpPr/>
              <p:nvPr/>
            </p:nvSpPr>
            <p:spPr>
              <a:xfrm rot="16200000">
                <a:off x="4531575" y="1702958"/>
                <a:ext cx="107933" cy="115877"/>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cs typeface="Arial Unicode MS" panose="020B0604020202020204" pitchFamily="34" charset="-122"/>
                </a:endParaRPr>
              </a:p>
            </p:txBody>
          </p:sp>
        </p:grpSp>
        <p:grpSp>
          <p:nvGrpSpPr>
            <p:cNvPr id="22" name="组 21"/>
            <p:cNvGrpSpPr/>
            <p:nvPr/>
          </p:nvGrpSpPr>
          <p:grpSpPr>
            <a:xfrm rot="5400000">
              <a:off x="4425496" y="1836725"/>
              <a:ext cx="338470" cy="2139599"/>
              <a:chOff x="2361283" y="2337115"/>
              <a:chExt cx="525854" cy="3324133"/>
            </a:xfrm>
            <a:solidFill>
              <a:srgbClr val="0070C0"/>
            </a:solidFill>
          </p:grpSpPr>
          <p:sp>
            <p:nvSpPr>
              <p:cNvPr id="23" name="圆角矩形 22"/>
              <p:cNvSpPr/>
              <p:nvPr/>
            </p:nvSpPr>
            <p:spPr>
              <a:xfrm rot="16200000">
                <a:off x="1052082" y="3646316"/>
                <a:ext cx="3144256" cy="525854"/>
              </a:xfrm>
              <a:prstGeom prst="roundRect">
                <a:avLst>
                  <a:gd name="adj" fmla="val 9938"/>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cs typeface="Arial Unicode MS" panose="020B0604020202020204" pitchFamily="34" charset="-122"/>
                </a:endParaRPr>
              </a:p>
            </p:txBody>
          </p:sp>
          <p:sp>
            <p:nvSpPr>
              <p:cNvPr id="24" name="等腰三角形 88"/>
              <p:cNvSpPr/>
              <p:nvPr/>
            </p:nvSpPr>
            <p:spPr>
              <a:xfrm rot="10800000">
                <a:off x="2529293" y="5481367"/>
                <a:ext cx="168404" cy="179881"/>
              </a:xfrm>
              <a:prstGeom prst="triangl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cs typeface="Arial Unicode MS" panose="020B0604020202020204" pitchFamily="34" charset="-122"/>
                </a:endParaRPr>
              </a:p>
            </p:txBody>
          </p:sp>
        </p:grpSp>
        <p:grpSp>
          <p:nvGrpSpPr>
            <p:cNvPr id="25" name="组 24"/>
            <p:cNvGrpSpPr/>
            <p:nvPr/>
          </p:nvGrpSpPr>
          <p:grpSpPr>
            <a:xfrm rot="5400000">
              <a:off x="5452260" y="2723629"/>
              <a:ext cx="338470" cy="1628398"/>
              <a:chOff x="2361283" y="3131330"/>
              <a:chExt cx="525854" cy="2529918"/>
            </a:xfrm>
            <a:solidFill>
              <a:srgbClr val="0070C0"/>
            </a:solidFill>
          </p:grpSpPr>
          <p:sp>
            <p:nvSpPr>
              <p:cNvPr id="26" name="圆角矩形 25"/>
              <p:cNvSpPr/>
              <p:nvPr/>
            </p:nvSpPr>
            <p:spPr>
              <a:xfrm rot="16200000">
                <a:off x="1449190" y="4043423"/>
                <a:ext cx="2350039" cy="525854"/>
              </a:xfrm>
              <a:prstGeom prst="roundRect">
                <a:avLst>
                  <a:gd name="adj" fmla="val 9938"/>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cs typeface="Arial Unicode MS" panose="020B0604020202020204" pitchFamily="34" charset="-122"/>
                </a:endParaRPr>
              </a:p>
            </p:txBody>
          </p:sp>
          <p:sp>
            <p:nvSpPr>
              <p:cNvPr id="27" name="等腰三角形 88"/>
              <p:cNvSpPr/>
              <p:nvPr/>
            </p:nvSpPr>
            <p:spPr>
              <a:xfrm rot="10800000">
                <a:off x="2529293" y="5481367"/>
                <a:ext cx="168404" cy="179881"/>
              </a:xfrm>
              <a:prstGeom prst="triangl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cs typeface="Arial Unicode MS" panose="020B0604020202020204" pitchFamily="34" charset="-122"/>
                </a:endParaRPr>
              </a:p>
            </p:txBody>
          </p:sp>
        </p:grpSp>
        <p:sp>
          <p:nvSpPr>
            <p:cNvPr id="29" name="圆角矩形 28"/>
            <p:cNvSpPr/>
            <p:nvPr/>
          </p:nvSpPr>
          <p:spPr>
            <a:xfrm>
              <a:off x="4759357" y="4817947"/>
              <a:ext cx="1447668" cy="338085"/>
            </a:xfrm>
            <a:prstGeom prst="roundRect">
              <a:avLst>
                <a:gd name="adj" fmla="val 993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cs typeface="Arial Unicode MS" panose="020B0604020202020204" pitchFamily="34" charset="-122"/>
              </a:endParaRPr>
            </a:p>
          </p:txBody>
        </p:sp>
        <p:sp>
          <p:nvSpPr>
            <p:cNvPr id="31" name="等腰三角形 88"/>
            <p:cNvSpPr/>
            <p:nvPr/>
          </p:nvSpPr>
          <p:spPr>
            <a:xfrm rot="16200000">
              <a:off x="4647453" y="4921909"/>
              <a:ext cx="107933" cy="11587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cs typeface="Arial Unicode MS" panose="020B0604020202020204" pitchFamily="34" charset="-122"/>
              </a:endParaRPr>
            </a:p>
          </p:txBody>
        </p:sp>
        <p:sp>
          <p:nvSpPr>
            <p:cNvPr id="33806" name="文本框 1"/>
            <p:cNvSpPr txBox="1">
              <a:spLocks noChangeArrowheads="1"/>
            </p:cNvSpPr>
            <p:nvPr/>
          </p:nvSpPr>
          <p:spPr bwMode="auto">
            <a:xfrm>
              <a:off x="4606089" y="1613620"/>
              <a:ext cx="1447701" cy="307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dirty="0">
                  <a:solidFill>
                    <a:schemeClr val="bg1"/>
                  </a:solidFill>
                  <a:latin typeface="+mn-lt"/>
                  <a:ea typeface="方正兰亭黑简体" panose="02000000000000000000" pitchFamily="2" charset="-122"/>
                </a:rPr>
                <a:t>支持域名或者</a:t>
              </a:r>
              <a:r>
                <a:rPr lang="en-US" altLang="zh-CN" sz="1400" dirty="0">
                  <a:solidFill>
                    <a:schemeClr val="bg1"/>
                  </a:solidFill>
                  <a:latin typeface="+mn-lt"/>
                  <a:ea typeface="方正兰亭黑简体" panose="02000000000000000000" pitchFamily="2" charset="-122"/>
                </a:rPr>
                <a:t>IP</a:t>
              </a:r>
              <a:endParaRPr lang="en-US" altLang="zh-CN" sz="1400" dirty="0">
                <a:solidFill>
                  <a:schemeClr val="bg1"/>
                </a:solidFill>
                <a:latin typeface="+mn-lt"/>
                <a:ea typeface="方正兰亭黑简体" panose="02000000000000000000" pitchFamily="2" charset="-122"/>
              </a:endParaRPr>
            </a:p>
          </p:txBody>
        </p:sp>
        <p:sp>
          <p:nvSpPr>
            <p:cNvPr id="33807" name="文本框 29"/>
            <p:cNvSpPr txBox="1">
              <a:spLocks noChangeArrowheads="1"/>
            </p:cNvSpPr>
            <p:nvPr/>
          </p:nvSpPr>
          <p:spPr bwMode="auto">
            <a:xfrm>
              <a:off x="3644264" y="2753170"/>
              <a:ext cx="2016715" cy="307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dirty="0">
                  <a:solidFill>
                    <a:schemeClr val="bg1"/>
                  </a:solidFill>
                  <a:latin typeface="+mn-lt"/>
                  <a:ea typeface="方正兰亭黑简体" panose="02000000000000000000" pitchFamily="2" charset="-122"/>
                </a:rPr>
                <a:t>支持 </a:t>
              </a:r>
              <a:r>
                <a:rPr lang="en-US" altLang="zh-CN" sz="1400" dirty="0">
                  <a:solidFill>
                    <a:schemeClr val="bg1"/>
                  </a:solidFill>
                  <a:latin typeface="+mn-lt"/>
                  <a:ea typeface="方正兰亭黑简体" panose="02000000000000000000" pitchFamily="2" charset="-122"/>
                </a:rPr>
                <a:t>SSL</a:t>
              </a:r>
              <a:r>
                <a:rPr lang="zh-CN" altLang="en-US" sz="1400" dirty="0">
                  <a:solidFill>
                    <a:schemeClr val="bg1"/>
                  </a:solidFill>
                  <a:latin typeface="+mn-lt"/>
                  <a:ea typeface="方正兰亭黑简体" panose="02000000000000000000" pitchFamily="2" charset="-122"/>
                </a:rPr>
                <a:t> 加密数据传输</a:t>
              </a:r>
              <a:endParaRPr lang="en-US" altLang="zh-CN" sz="1400" dirty="0">
                <a:solidFill>
                  <a:schemeClr val="bg1"/>
                </a:solidFill>
                <a:latin typeface="+mn-lt"/>
                <a:ea typeface="方正兰亭黑简体" panose="02000000000000000000" pitchFamily="2" charset="-122"/>
              </a:endParaRPr>
            </a:p>
          </p:txBody>
        </p:sp>
        <p:sp>
          <p:nvSpPr>
            <p:cNvPr id="33808" name="文本框 32"/>
            <p:cNvSpPr txBox="1">
              <a:spLocks noChangeArrowheads="1"/>
            </p:cNvSpPr>
            <p:nvPr/>
          </p:nvSpPr>
          <p:spPr bwMode="auto">
            <a:xfrm>
              <a:off x="4944008" y="3372252"/>
              <a:ext cx="1441045" cy="30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dirty="0">
                  <a:solidFill>
                    <a:schemeClr val="bg1"/>
                  </a:solidFill>
                  <a:latin typeface="+mn-lt"/>
                  <a:ea typeface="方正兰亭黑简体" panose="02000000000000000000" pitchFamily="2" charset="-122"/>
                </a:rPr>
                <a:t>网络连通性测试</a:t>
              </a:r>
              <a:endParaRPr lang="en-US" altLang="zh-CN" sz="1400" dirty="0">
                <a:solidFill>
                  <a:schemeClr val="bg1"/>
                </a:solidFill>
                <a:latin typeface="+mn-lt"/>
                <a:ea typeface="方正兰亭黑简体" panose="02000000000000000000" pitchFamily="2" charset="-122"/>
              </a:endParaRPr>
            </a:p>
          </p:txBody>
        </p:sp>
        <p:sp>
          <p:nvSpPr>
            <p:cNvPr id="33809" name="文本框 15"/>
            <p:cNvSpPr txBox="1">
              <a:spLocks noChangeArrowheads="1"/>
            </p:cNvSpPr>
            <p:nvPr/>
          </p:nvSpPr>
          <p:spPr bwMode="auto">
            <a:xfrm>
              <a:off x="4743168" y="4834482"/>
              <a:ext cx="1441045" cy="30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dirty="0">
                  <a:solidFill>
                    <a:schemeClr val="bg1"/>
                  </a:solidFill>
                  <a:latin typeface="+mn-lt"/>
                  <a:ea typeface="方正兰亭黑简体" panose="02000000000000000000" pitchFamily="2" charset="-122"/>
                </a:rPr>
                <a:t>网络连通性测试</a:t>
              </a:r>
              <a:endParaRPr lang="en-US" altLang="zh-CN" sz="1400" dirty="0">
                <a:solidFill>
                  <a:schemeClr val="bg1"/>
                </a:solidFill>
                <a:latin typeface="+mn-lt"/>
                <a:ea typeface="方正兰亭黑简体" panose="02000000000000000000" pitchFamily="2" charset="-122"/>
              </a:endParaRPr>
            </a:p>
          </p:txBody>
        </p:sp>
      </p:grpSp>
      <p:sp>
        <p:nvSpPr>
          <p:cNvPr id="2" name="标题 1"/>
          <p:cNvSpPr>
            <a:spLocks noGrp="1"/>
          </p:cNvSpPr>
          <p:nvPr>
            <p:ph type="title"/>
          </p:nvPr>
        </p:nvSpPr>
        <p:spPr/>
        <p:txBody>
          <a:bodyPr/>
          <a:lstStyle/>
          <a:p>
            <a:r>
              <a:rPr lang="en-US" altLang="zh-CN" dirty="0" smtClean="0">
                <a:latin typeface="+mn-lt"/>
              </a:rPr>
              <a:t>DRS</a:t>
            </a:r>
            <a:r>
              <a:rPr lang="zh-CN" altLang="en-US" dirty="0" smtClean="0">
                <a:latin typeface="+mn-lt"/>
              </a:rPr>
              <a:t>使用方法 </a:t>
            </a:r>
            <a:r>
              <a:rPr lang="en-US" altLang="zh-CN" dirty="0" smtClean="0">
                <a:latin typeface="+mn-lt"/>
              </a:rPr>
              <a:t>-</a:t>
            </a:r>
            <a:r>
              <a:rPr lang="zh-CN" altLang="en-US" dirty="0" smtClean="0">
                <a:latin typeface="+mn-lt"/>
              </a:rPr>
              <a:t> </a:t>
            </a:r>
            <a:r>
              <a:rPr lang="zh-CN" altLang="en-US" dirty="0">
                <a:latin typeface="+mn-lt"/>
              </a:rPr>
              <a:t>网络与</a:t>
            </a:r>
            <a:r>
              <a:rPr lang="zh-CN" altLang="en-US" dirty="0" smtClean="0">
                <a:latin typeface="+mn-lt"/>
              </a:rPr>
              <a:t>安全</a:t>
            </a:r>
            <a:endParaRPr lang="zh-CN" altLang="en-US" dirty="0">
              <a:latin typeface="+mn-lt"/>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https://support.huaweicloud.com/bestpractice-drs/zh-cn_image_012123253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735" y="1556792"/>
            <a:ext cx="6447830" cy="4231759"/>
          </a:xfrm>
          <a:prstGeom prst="rect">
            <a:avLst/>
          </a:prstGeom>
          <a:noFill/>
          <a:ln w="127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0" name="圆角矩形 9"/>
          <p:cNvSpPr/>
          <p:nvPr/>
        </p:nvSpPr>
        <p:spPr>
          <a:xfrm>
            <a:off x="434889" y="2401940"/>
            <a:ext cx="1597203" cy="266661"/>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2" name="椭圆 1"/>
          <p:cNvSpPr/>
          <p:nvPr/>
        </p:nvSpPr>
        <p:spPr>
          <a:xfrm>
            <a:off x="1995401" y="2225728"/>
            <a:ext cx="218214" cy="21452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defRPr/>
            </a:pPr>
            <a:r>
              <a:rPr kumimoji="1" lang="en-US" altLang="zh-CN" sz="1400" noProof="1" smtClean="0">
                <a:solidFill>
                  <a:srgbClr val="FFFFFF"/>
                </a:solidFill>
                <a:latin typeface="+mn-lt"/>
                <a:ea typeface="方正兰亭黑简体" panose="02000000000000000000" pitchFamily="2" charset="-122"/>
                <a:cs typeface="Arial" panose="020B0604020202020204" pitchFamily="34" charset="0"/>
              </a:rPr>
              <a:t>1</a:t>
            </a:r>
            <a:endParaRPr kumimoji="1" lang="en-US" altLang="en-US" sz="1400" noProof="1" smtClean="0">
              <a:solidFill>
                <a:srgbClr val="FFFFFF"/>
              </a:solidFill>
              <a:latin typeface="+mn-lt"/>
              <a:ea typeface="方正兰亭黑简体" panose="02000000000000000000" pitchFamily="2" charset="-122"/>
              <a:cs typeface="Arial" panose="020B0604020202020204" pitchFamily="34" charset="0"/>
            </a:endParaRPr>
          </a:p>
        </p:txBody>
      </p:sp>
      <p:sp>
        <p:nvSpPr>
          <p:cNvPr id="12" name="圆角矩形 11"/>
          <p:cNvSpPr/>
          <p:nvPr/>
        </p:nvSpPr>
        <p:spPr>
          <a:xfrm>
            <a:off x="434889" y="3006778"/>
            <a:ext cx="1597203" cy="266660"/>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13" name="椭圆 12"/>
          <p:cNvSpPr/>
          <p:nvPr/>
        </p:nvSpPr>
        <p:spPr>
          <a:xfrm>
            <a:off x="1995401" y="2827390"/>
            <a:ext cx="218214" cy="21601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defRPr/>
            </a:pPr>
            <a:r>
              <a:rPr kumimoji="1" lang="en-US" altLang="zh-CN" sz="1400" noProof="1" smtClean="0">
                <a:solidFill>
                  <a:srgbClr val="FFFFFF"/>
                </a:solidFill>
                <a:latin typeface="+mn-lt"/>
                <a:ea typeface="方正兰亭黑简体" panose="02000000000000000000" pitchFamily="2" charset="-122"/>
                <a:cs typeface="Arial" panose="020B0604020202020204" pitchFamily="34" charset="0"/>
              </a:rPr>
              <a:t>2</a:t>
            </a:r>
            <a:endParaRPr kumimoji="1" lang="en-US" altLang="en-US" sz="1400" noProof="1" smtClean="0">
              <a:solidFill>
                <a:srgbClr val="FFFFFF"/>
              </a:solidFill>
              <a:latin typeface="+mn-lt"/>
              <a:ea typeface="方正兰亭黑简体" panose="02000000000000000000" pitchFamily="2" charset="-122"/>
              <a:cs typeface="Arial" panose="020B0604020202020204" pitchFamily="34" charset="0"/>
            </a:endParaRPr>
          </a:p>
        </p:txBody>
      </p:sp>
      <p:sp>
        <p:nvSpPr>
          <p:cNvPr id="15" name="圆角矩形 14"/>
          <p:cNvSpPr/>
          <p:nvPr/>
        </p:nvSpPr>
        <p:spPr>
          <a:xfrm>
            <a:off x="434890" y="3833865"/>
            <a:ext cx="2160922" cy="318801"/>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18" name="椭圆 17"/>
          <p:cNvSpPr/>
          <p:nvPr/>
        </p:nvSpPr>
        <p:spPr>
          <a:xfrm>
            <a:off x="2592301" y="3686229"/>
            <a:ext cx="219730" cy="21601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defRPr/>
            </a:pPr>
            <a:r>
              <a:rPr kumimoji="1" lang="en-US" altLang="zh-CN" sz="1400" noProof="1" smtClean="0">
                <a:solidFill>
                  <a:srgbClr val="FFFFFF"/>
                </a:solidFill>
                <a:latin typeface="+mn-lt"/>
                <a:ea typeface="方正兰亭黑简体" panose="02000000000000000000" pitchFamily="2" charset="-122"/>
                <a:cs typeface="Arial" panose="020B0604020202020204" pitchFamily="34" charset="0"/>
              </a:rPr>
              <a:t>3</a:t>
            </a:r>
            <a:endParaRPr kumimoji="1" lang="en-US" altLang="en-US" sz="1400" noProof="1" smtClean="0">
              <a:solidFill>
                <a:srgbClr val="FFFFFF"/>
              </a:solidFill>
              <a:latin typeface="+mn-lt"/>
              <a:ea typeface="方正兰亭黑简体" panose="02000000000000000000" pitchFamily="2" charset="-122"/>
              <a:cs typeface="Arial" panose="020B0604020202020204" pitchFamily="34" charset="0"/>
            </a:endParaRPr>
          </a:p>
        </p:txBody>
      </p:sp>
      <p:sp>
        <p:nvSpPr>
          <p:cNvPr id="30" name="矩形 29"/>
          <p:cNvSpPr/>
          <p:nvPr/>
        </p:nvSpPr>
        <p:spPr>
          <a:xfrm>
            <a:off x="7004410" y="1484975"/>
            <a:ext cx="4447621" cy="4247205"/>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ea typeface="方正兰亭黑简体" panose="02000000000000000000" pitchFamily="2" charset="-122"/>
            </a:endParaRPr>
          </a:p>
        </p:txBody>
      </p:sp>
      <p:grpSp>
        <p:nvGrpSpPr>
          <p:cNvPr id="35851" name="组合 30"/>
          <p:cNvGrpSpPr/>
          <p:nvPr/>
        </p:nvGrpSpPr>
        <p:grpSpPr bwMode="auto">
          <a:xfrm>
            <a:off x="7311861" y="1556792"/>
            <a:ext cx="4025867" cy="4196419"/>
            <a:chOff x="8002144" y="1342831"/>
            <a:chExt cx="3763456" cy="4531172"/>
          </a:xfrm>
        </p:grpSpPr>
        <p:sp>
          <p:nvSpPr>
            <p:cNvPr id="35852" name="文本框 31"/>
            <p:cNvSpPr txBox="1">
              <a:spLocks noChangeArrowheads="1"/>
            </p:cNvSpPr>
            <p:nvPr/>
          </p:nvSpPr>
          <p:spPr bwMode="auto">
            <a:xfrm>
              <a:off x="8012766" y="1342831"/>
              <a:ext cx="3752834" cy="169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zh-CN" altLang="en-US" sz="1600" b="1" dirty="0" smtClean="0">
                  <a:solidFill>
                    <a:srgbClr val="0070C0"/>
                  </a:solidFill>
                  <a:latin typeface="+mn-lt"/>
                  <a:ea typeface="方正兰亭黑简体" panose="02000000000000000000" pitchFamily="2" charset="-122"/>
                </a:rPr>
                <a:t>业务</a:t>
              </a:r>
              <a:r>
                <a:rPr lang="zh-CN" altLang="en-US" sz="1600" b="1" dirty="0">
                  <a:solidFill>
                    <a:srgbClr val="0070C0"/>
                  </a:solidFill>
                  <a:latin typeface="+mn-lt"/>
                  <a:ea typeface="方正兰亭黑简体" panose="02000000000000000000" pitchFamily="2" charset="-122"/>
                </a:rPr>
                <a:t>可中断，选择全量迁移</a:t>
              </a:r>
              <a:endParaRPr lang="en-US" altLang="zh-CN" sz="1600" b="1" dirty="0">
                <a:solidFill>
                  <a:srgbClr val="0070C0"/>
                </a:solidFill>
                <a:latin typeface="+mn-lt"/>
                <a:ea typeface="方正兰亭黑简体" panose="02000000000000000000" pitchFamily="2" charset="-122"/>
              </a:endParaRPr>
            </a:p>
            <a:p>
              <a:pPr eaLnBrk="1" hangingPunct="1">
                <a:lnSpc>
                  <a:spcPct val="150000"/>
                </a:lnSpc>
                <a:buFont typeface="Arial" panose="020B0604020202020204" pitchFamily="34" charset="0"/>
                <a:buNone/>
              </a:pPr>
              <a:r>
                <a:rPr lang="zh-CN" altLang="en-US" sz="1200" dirty="0">
                  <a:latin typeface="+mn-lt"/>
                  <a:ea typeface="方正兰亭黑简体" panose="02000000000000000000" pitchFamily="2" charset="-122"/>
                </a:rPr>
                <a:t>该模式为数据库一次性迁移，适用于可中断业务的数据库迁移场景，全量迁移将非系统数据库的全部数据库对象和数据一次性迁移至目标端数据库，包括表、视图、存储过程、触发器</a:t>
              </a:r>
              <a:r>
                <a:rPr lang="zh-CN" altLang="en-US" sz="1200" dirty="0" smtClean="0">
                  <a:latin typeface="+mn-lt"/>
                  <a:ea typeface="方正兰亭黑简体" panose="02000000000000000000" pitchFamily="2" charset="-122"/>
                </a:rPr>
                <a:t>等。</a:t>
              </a:r>
              <a:endParaRPr lang="en-US" altLang="zh-CN" sz="1200" dirty="0">
                <a:latin typeface="+mn-lt"/>
                <a:ea typeface="方正兰亭黑简体" panose="02000000000000000000" pitchFamily="2" charset="-122"/>
              </a:endParaRPr>
            </a:p>
          </p:txBody>
        </p:sp>
        <p:sp>
          <p:nvSpPr>
            <p:cNvPr id="35853" name="文本框 32"/>
            <p:cNvSpPr txBox="1">
              <a:spLocks noChangeArrowheads="1"/>
            </p:cNvSpPr>
            <p:nvPr/>
          </p:nvSpPr>
          <p:spPr bwMode="auto">
            <a:xfrm>
              <a:off x="8002144" y="3028457"/>
              <a:ext cx="3752834" cy="169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zh-CN" altLang="en-US" sz="1600" b="1" dirty="0" smtClean="0">
                  <a:solidFill>
                    <a:srgbClr val="0070C0"/>
                  </a:solidFill>
                  <a:latin typeface="+mn-lt"/>
                  <a:ea typeface="方正兰亭黑简体" panose="02000000000000000000" pitchFamily="2" charset="-122"/>
                </a:rPr>
                <a:t>业务</a:t>
              </a:r>
              <a:r>
                <a:rPr lang="zh-CN" altLang="en-US" sz="1600" b="1" dirty="0">
                  <a:solidFill>
                    <a:srgbClr val="0070C0"/>
                  </a:solidFill>
                  <a:latin typeface="+mn-lt"/>
                  <a:ea typeface="方正兰亭黑简体" panose="02000000000000000000" pitchFamily="2" charset="-122"/>
                </a:rPr>
                <a:t>中断最小化，选择全量</a:t>
              </a:r>
              <a:r>
                <a:rPr lang="en-US" altLang="zh-CN" sz="1600" b="1" dirty="0">
                  <a:solidFill>
                    <a:srgbClr val="0070C0"/>
                  </a:solidFill>
                  <a:latin typeface="+mn-lt"/>
                  <a:ea typeface="方正兰亭黑简体" panose="02000000000000000000" pitchFamily="2" charset="-122"/>
                </a:rPr>
                <a:t>+</a:t>
              </a:r>
              <a:r>
                <a:rPr lang="zh-CN" altLang="en-US" sz="1600" b="1" dirty="0">
                  <a:solidFill>
                    <a:srgbClr val="0070C0"/>
                  </a:solidFill>
                  <a:latin typeface="+mn-lt"/>
                  <a:ea typeface="方正兰亭黑简体" panose="02000000000000000000" pitchFamily="2" charset="-122"/>
                </a:rPr>
                <a:t>增量迁移</a:t>
              </a:r>
              <a:endParaRPr lang="en-US" altLang="zh-CN" sz="1600" b="1" dirty="0">
                <a:solidFill>
                  <a:srgbClr val="0070C0"/>
                </a:solidFill>
                <a:latin typeface="+mn-lt"/>
                <a:ea typeface="方正兰亭黑简体" panose="02000000000000000000" pitchFamily="2" charset="-122"/>
              </a:endParaRPr>
            </a:p>
            <a:p>
              <a:pPr eaLnBrk="1" hangingPunct="1">
                <a:lnSpc>
                  <a:spcPct val="150000"/>
                </a:lnSpc>
                <a:buFont typeface="Arial" panose="020B0604020202020204" pitchFamily="34" charset="0"/>
                <a:buNone/>
              </a:pPr>
              <a:r>
                <a:rPr lang="zh-CN" altLang="en-US" sz="1200" dirty="0">
                  <a:latin typeface="+mn-lt"/>
                  <a:ea typeface="方正兰亭黑简体" panose="02000000000000000000" pitchFamily="2" charset="-122"/>
                </a:rPr>
                <a:t>该模式为数据库持续性迁移，适用于对业务中断敏感的场景，通过全量迁移过程完成历史数据迁移至目标数据库后，增量迁移阶段通过捕抓日志，应用日志等技术，将源端和目标端数据库保持数据一致。</a:t>
              </a:r>
              <a:endParaRPr lang="en-US" altLang="zh-CN" sz="1200" dirty="0">
                <a:latin typeface="+mn-lt"/>
                <a:ea typeface="方正兰亭黑简体" panose="02000000000000000000" pitchFamily="2" charset="-122"/>
              </a:endParaRPr>
            </a:p>
          </p:txBody>
        </p:sp>
        <p:sp>
          <p:nvSpPr>
            <p:cNvPr id="35854" name="文本框 33"/>
            <p:cNvSpPr txBox="1">
              <a:spLocks noChangeArrowheads="1"/>
            </p:cNvSpPr>
            <p:nvPr/>
          </p:nvSpPr>
          <p:spPr bwMode="auto">
            <a:xfrm>
              <a:off x="8012766" y="4777319"/>
              <a:ext cx="3049783" cy="109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zh-CN" altLang="en-US" sz="1600" b="1" dirty="0" smtClean="0">
                  <a:solidFill>
                    <a:srgbClr val="0070C0"/>
                  </a:solidFill>
                  <a:latin typeface="+mn-lt"/>
                  <a:ea typeface="方正兰亭黑简体" panose="02000000000000000000" pitchFamily="2" charset="-122"/>
                </a:rPr>
                <a:t>对象</a:t>
              </a:r>
              <a:r>
                <a:rPr lang="zh-CN" altLang="en-US" sz="1600" b="1" dirty="0">
                  <a:solidFill>
                    <a:srgbClr val="0070C0"/>
                  </a:solidFill>
                  <a:latin typeface="+mn-lt"/>
                  <a:ea typeface="方正兰亭黑简体" panose="02000000000000000000" pitchFamily="2" charset="-122"/>
                </a:rPr>
                <a:t>选择</a:t>
              </a:r>
              <a:endParaRPr lang="en-US" altLang="zh-CN" sz="1600" b="1" dirty="0">
                <a:solidFill>
                  <a:srgbClr val="0070C0"/>
                </a:solidFill>
                <a:latin typeface="+mn-lt"/>
                <a:ea typeface="方正兰亭黑简体" panose="02000000000000000000" pitchFamily="2" charset="-122"/>
              </a:endParaRPr>
            </a:p>
            <a:p>
              <a:pPr eaLnBrk="1" hangingPunct="1">
                <a:lnSpc>
                  <a:spcPct val="150000"/>
                </a:lnSpc>
                <a:buFont typeface="Arial" panose="020B0604020202020204" pitchFamily="34" charset="0"/>
                <a:buNone/>
              </a:pPr>
              <a:r>
                <a:rPr lang="zh-CN" altLang="en-US" sz="1200" dirty="0">
                  <a:latin typeface="+mn-lt"/>
                  <a:ea typeface="方正兰亭黑简体" panose="02000000000000000000" pitchFamily="2" charset="-122"/>
                </a:rPr>
                <a:t>可进行选择性迁移：数据库、表、视图、存储</a:t>
              </a:r>
              <a:endParaRPr lang="en-US" altLang="zh-CN" sz="1200" dirty="0">
                <a:latin typeface="+mn-lt"/>
                <a:ea typeface="方正兰亭黑简体" panose="02000000000000000000" pitchFamily="2" charset="-122"/>
              </a:endParaRPr>
            </a:p>
            <a:p>
              <a:pPr eaLnBrk="1" hangingPunct="1">
                <a:lnSpc>
                  <a:spcPct val="150000"/>
                </a:lnSpc>
                <a:buFont typeface="Arial" panose="020B0604020202020204" pitchFamily="34" charset="0"/>
                <a:buNone/>
              </a:pPr>
              <a:r>
                <a:rPr lang="zh-CN" altLang="en-US" sz="1200" dirty="0">
                  <a:latin typeface="+mn-lt"/>
                  <a:ea typeface="方正兰亭黑简体" panose="02000000000000000000" pitchFamily="2" charset="-122"/>
                </a:rPr>
                <a:t>过程、</a:t>
              </a:r>
              <a:r>
                <a:rPr lang="zh-CN" altLang="en-US" sz="1200" dirty="0" smtClean="0">
                  <a:latin typeface="+mn-lt"/>
                  <a:ea typeface="方正兰亭黑简体" panose="02000000000000000000" pitchFamily="2" charset="-122"/>
                </a:rPr>
                <a:t>触发器。</a:t>
              </a:r>
              <a:endParaRPr lang="en-US" altLang="zh-CN" sz="1200" dirty="0">
                <a:latin typeface="+mn-lt"/>
                <a:ea typeface="方正兰亭黑简体" panose="02000000000000000000" pitchFamily="2" charset="-122"/>
              </a:endParaRPr>
            </a:p>
          </p:txBody>
        </p:sp>
      </p:grpSp>
      <p:sp>
        <p:nvSpPr>
          <p:cNvPr id="3" name="标题 2"/>
          <p:cNvSpPr>
            <a:spLocks noGrp="1"/>
          </p:cNvSpPr>
          <p:nvPr>
            <p:ph type="title"/>
          </p:nvPr>
        </p:nvSpPr>
        <p:spPr/>
        <p:txBody>
          <a:bodyPr/>
          <a:lstStyle/>
          <a:p>
            <a:r>
              <a:rPr lang="en-US" altLang="zh-CN" dirty="0" smtClean="0">
                <a:latin typeface="+mn-lt"/>
              </a:rPr>
              <a:t>DRS</a:t>
            </a:r>
            <a:r>
              <a:rPr lang="zh-CN" altLang="en-US" dirty="0" smtClean="0">
                <a:latin typeface="+mn-lt"/>
              </a:rPr>
              <a:t>使用方法 </a:t>
            </a:r>
            <a:r>
              <a:rPr lang="en-US" altLang="zh-CN" dirty="0" smtClean="0">
                <a:latin typeface="+mn-lt"/>
              </a:rPr>
              <a:t>-</a:t>
            </a:r>
            <a:r>
              <a:rPr lang="zh-CN" altLang="en-US" dirty="0" smtClean="0">
                <a:latin typeface="+mn-lt"/>
              </a:rPr>
              <a:t> </a:t>
            </a:r>
            <a:r>
              <a:rPr lang="zh-CN" altLang="en-US" dirty="0">
                <a:latin typeface="+mn-lt"/>
              </a:rPr>
              <a:t>多种迁移模式</a:t>
            </a:r>
            <a:endParaRPr lang="zh-CN" altLang="en-US" dirty="0">
              <a:latin typeface="+mn-lt"/>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97527" y="1557018"/>
            <a:ext cx="6263886" cy="3944856"/>
          </a:xfrm>
          <a:prstGeom prst="roundRect">
            <a:avLst>
              <a:gd name="adj" fmla="val 8594"/>
            </a:avLst>
          </a:prstGeom>
          <a:solidFill>
            <a:srgbClr val="FFFFFF">
              <a:shade val="85000"/>
            </a:srgbClr>
          </a:solidFill>
          <a:ln w="12700">
            <a:solidFill>
              <a:schemeClr val="bg1">
                <a:lumMod val="85000"/>
              </a:schemeClr>
            </a:solidFill>
          </a:ln>
          <a:effectLst/>
        </p:spPr>
      </p:pic>
      <p:sp>
        <p:nvSpPr>
          <p:cNvPr id="13" name="圆角矩形 12"/>
          <p:cNvSpPr/>
          <p:nvPr/>
        </p:nvSpPr>
        <p:spPr>
          <a:xfrm>
            <a:off x="5075238" y="4996904"/>
            <a:ext cx="2593975" cy="617538"/>
          </a:xfrm>
          <a:prstGeom prst="roundRect">
            <a:avLst/>
          </a:prstGeom>
          <a:solidFill>
            <a:schemeClr val="bg1"/>
          </a:solidFill>
          <a:ln>
            <a:solidFill>
              <a:srgbClr val="DDDEF6"/>
            </a:solidFill>
          </a:ln>
          <a:effectLst>
            <a:outerShdw sx="1000" sy="1000" algn="ctr" rotWithShape="0">
              <a:srgbClr val="7C6BEB"/>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37894" name="文本框 9"/>
          <p:cNvSpPr txBox="1">
            <a:spLocks noChangeArrowheads="1"/>
          </p:cNvSpPr>
          <p:nvPr/>
        </p:nvSpPr>
        <p:spPr bwMode="auto">
          <a:xfrm>
            <a:off x="5243513" y="5092154"/>
            <a:ext cx="2400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dirty="0">
                <a:latin typeface="+mn-lt"/>
                <a:ea typeface="方正兰亭黑简体" panose="02000000000000000000" pitchFamily="2" charset="-122"/>
              </a:rPr>
              <a:t>查看无法迁移细节，通常是</a:t>
            </a:r>
            <a:r>
              <a:rPr lang="en-US" altLang="zh-CN" sz="1200" dirty="0">
                <a:latin typeface="+mn-lt"/>
                <a:ea typeface="方正兰亭黑简体" panose="02000000000000000000" pitchFamily="2" charset="-122"/>
              </a:rPr>
              <a:t>RDS</a:t>
            </a:r>
            <a:r>
              <a:rPr lang="zh-CN" altLang="en-US" sz="1200" dirty="0">
                <a:latin typeface="+mn-lt"/>
                <a:ea typeface="方正兰亭黑简体" panose="02000000000000000000" pitchFamily="2" charset="-122"/>
              </a:rPr>
              <a:t>预留账号或者改账号已存在</a:t>
            </a:r>
            <a:endParaRPr lang="en-US" altLang="zh-CN" sz="1200" dirty="0">
              <a:latin typeface="+mn-lt"/>
              <a:ea typeface="方正兰亭黑简体" panose="02000000000000000000" pitchFamily="2" charset="-122"/>
            </a:endParaRPr>
          </a:p>
        </p:txBody>
      </p:sp>
      <p:sp>
        <p:nvSpPr>
          <p:cNvPr id="14" name="圆角矩形 13"/>
          <p:cNvSpPr/>
          <p:nvPr/>
        </p:nvSpPr>
        <p:spPr>
          <a:xfrm>
            <a:off x="4973638" y="3325267"/>
            <a:ext cx="1212850" cy="376237"/>
          </a:xfrm>
          <a:prstGeom prst="roundRect">
            <a:avLst/>
          </a:prstGeom>
          <a:solidFill>
            <a:schemeClr val="bg1"/>
          </a:solidFill>
          <a:ln>
            <a:solidFill>
              <a:srgbClr val="DDDEF6"/>
            </a:solidFill>
          </a:ln>
          <a:effectLst>
            <a:outerShdw sx="1000" sy="1000" algn="ctr" rotWithShape="0">
              <a:srgbClr val="7C6BEB"/>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37896" name="文本框 10"/>
          <p:cNvSpPr txBox="1">
            <a:spLocks noChangeArrowheads="1"/>
          </p:cNvSpPr>
          <p:nvPr/>
        </p:nvSpPr>
        <p:spPr bwMode="auto">
          <a:xfrm>
            <a:off x="5049838" y="3379242"/>
            <a:ext cx="12334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dirty="0">
                <a:latin typeface="+mn-lt"/>
                <a:ea typeface="方正兰亭黑简体" panose="02000000000000000000" pitchFamily="2" charset="-122"/>
              </a:rPr>
              <a:t>查看降权细节</a:t>
            </a:r>
            <a:endParaRPr lang="en-US" altLang="zh-CN" sz="1200" dirty="0">
              <a:latin typeface="+mn-lt"/>
              <a:ea typeface="方正兰亭黑简体" panose="02000000000000000000" pitchFamily="2" charset="-122"/>
            </a:endParaRPr>
          </a:p>
        </p:txBody>
      </p:sp>
      <p:sp>
        <p:nvSpPr>
          <p:cNvPr id="15" name="任意形状 14"/>
          <p:cNvSpPr/>
          <p:nvPr/>
        </p:nvSpPr>
        <p:spPr>
          <a:xfrm>
            <a:off x="3390900" y="3987254"/>
            <a:ext cx="4584700" cy="139700"/>
          </a:xfrm>
          <a:custGeom>
            <a:avLst/>
            <a:gdLst>
              <a:gd name="connsiteX0" fmla="*/ 0 w 4584700"/>
              <a:gd name="connsiteY0" fmla="*/ 0 h 139700"/>
              <a:gd name="connsiteX1" fmla="*/ 444500 w 4584700"/>
              <a:gd name="connsiteY1" fmla="*/ 0 h 139700"/>
              <a:gd name="connsiteX2" fmla="*/ 444500 w 4584700"/>
              <a:gd name="connsiteY2" fmla="*/ 139700 h 139700"/>
              <a:gd name="connsiteX3" fmla="*/ 4584700 w 4584700"/>
              <a:gd name="connsiteY3" fmla="*/ 139700 h 139700"/>
            </a:gdLst>
            <a:ahLst/>
            <a:cxnLst>
              <a:cxn ang="0">
                <a:pos x="connsiteX0" y="connsiteY0"/>
              </a:cxn>
              <a:cxn ang="0">
                <a:pos x="connsiteX1" y="connsiteY1"/>
              </a:cxn>
              <a:cxn ang="0">
                <a:pos x="connsiteX2" y="connsiteY2"/>
              </a:cxn>
              <a:cxn ang="0">
                <a:pos x="connsiteX3" y="connsiteY3"/>
              </a:cxn>
            </a:cxnLst>
            <a:rect l="l" t="t" r="r" b="b"/>
            <a:pathLst>
              <a:path w="4584700" h="139700">
                <a:moveTo>
                  <a:pt x="0" y="0"/>
                </a:moveTo>
                <a:lnTo>
                  <a:pt x="444500" y="0"/>
                </a:lnTo>
                <a:lnTo>
                  <a:pt x="444500" y="139700"/>
                </a:lnTo>
                <a:lnTo>
                  <a:pt x="4584700" y="13970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16" name="任意形状 15"/>
          <p:cNvSpPr/>
          <p:nvPr/>
        </p:nvSpPr>
        <p:spPr>
          <a:xfrm>
            <a:off x="3390900" y="4238079"/>
            <a:ext cx="4584700" cy="139700"/>
          </a:xfrm>
          <a:custGeom>
            <a:avLst/>
            <a:gdLst>
              <a:gd name="connsiteX0" fmla="*/ 0 w 4584700"/>
              <a:gd name="connsiteY0" fmla="*/ 0 h 139700"/>
              <a:gd name="connsiteX1" fmla="*/ 444500 w 4584700"/>
              <a:gd name="connsiteY1" fmla="*/ 0 h 139700"/>
              <a:gd name="connsiteX2" fmla="*/ 444500 w 4584700"/>
              <a:gd name="connsiteY2" fmla="*/ 139700 h 139700"/>
              <a:gd name="connsiteX3" fmla="*/ 4584700 w 4584700"/>
              <a:gd name="connsiteY3" fmla="*/ 139700 h 139700"/>
            </a:gdLst>
            <a:ahLst/>
            <a:cxnLst>
              <a:cxn ang="0">
                <a:pos x="connsiteX0" y="connsiteY0"/>
              </a:cxn>
              <a:cxn ang="0">
                <a:pos x="connsiteX1" y="connsiteY1"/>
              </a:cxn>
              <a:cxn ang="0">
                <a:pos x="connsiteX2" y="connsiteY2"/>
              </a:cxn>
              <a:cxn ang="0">
                <a:pos x="connsiteX3" y="connsiteY3"/>
              </a:cxn>
            </a:cxnLst>
            <a:rect l="l" t="t" r="r" b="b"/>
            <a:pathLst>
              <a:path w="4584700" h="139700">
                <a:moveTo>
                  <a:pt x="0" y="0"/>
                </a:moveTo>
                <a:lnTo>
                  <a:pt x="444500" y="0"/>
                </a:lnTo>
                <a:lnTo>
                  <a:pt x="444500" y="139700"/>
                </a:lnTo>
                <a:lnTo>
                  <a:pt x="4584700" y="13970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17" name="任意形状 16"/>
          <p:cNvSpPr/>
          <p:nvPr/>
        </p:nvSpPr>
        <p:spPr>
          <a:xfrm>
            <a:off x="3390900" y="4501604"/>
            <a:ext cx="4584700" cy="139700"/>
          </a:xfrm>
          <a:custGeom>
            <a:avLst/>
            <a:gdLst>
              <a:gd name="connsiteX0" fmla="*/ 0 w 4584700"/>
              <a:gd name="connsiteY0" fmla="*/ 0 h 139700"/>
              <a:gd name="connsiteX1" fmla="*/ 444500 w 4584700"/>
              <a:gd name="connsiteY1" fmla="*/ 0 h 139700"/>
              <a:gd name="connsiteX2" fmla="*/ 444500 w 4584700"/>
              <a:gd name="connsiteY2" fmla="*/ 139700 h 139700"/>
              <a:gd name="connsiteX3" fmla="*/ 4584700 w 4584700"/>
              <a:gd name="connsiteY3" fmla="*/ 139700 h 139700"/>
            </a:gdLst>
            <a:ahLst/>
            <a:cxnLst>
              <a:cxn ang="0">
                <a:pos x="connsiteX0" y="connsiteY0"/>
              </a:cxn>
              <a:cxn ang="0">
                <a:pos x="connsiteX1" y="connsiteY1"/>
              </a:cxn>
              <a:cxn ang="0">
                <a:pos x="connsiteX2" y="connsiteY2"/>
              </a:cxn>
              <a:cxn ang="0">
                <a:pos x="connsiteX3" y="connsiteY3"/>
              </a:cxn>
            </a:cxnLst>
            <a:rect l="l" t="t" r="r" b="b"/>
            <a:pathLst>
              <a:path w="4584700" h="139700">
                <a:moveTo>
                  <a:pt x="0" y="0"/>
                </a:moveTo>
                <a:lnTo>
                  <a:pt x="444500" y="0"/>
                </a:lnTo>
                <a:lnTo>
                  <a:pt x="444500" y="139700"/>
                </a:lnTo>
                <a:lnTo>
                  <a:pt x="4584700" y="13970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20" name="任意形状 19"/>
          <p:cNvSpPr/>
          <p:nvPr/>
        </p:nvSpPr>
        <p:spPr>
          <a:xfrm flipH="1">
            <a:off x="6413500" y="4533354"/>
            <a:ext cx="76200" cy="365125"/>
          </a:xfrm>
          <a:custGeom>
            <a:avLst/>
            <a:gdLst>
              <a:gd name="connsiteX0" fmla="*/ 0 w 0"/>
              <a:gd name="connsiteY0" fmla="*/ 0 h 393700"/>
              <a:gd name="connsiteX1" fmla="*/ 0 w 0"/>
              <a:gd name="connsiteY1" fmla="*/ 393700 h 393700"/>
            </a:gdLst>
            <a:ahLst/>
            <a:cxnLst>
              <a:cxn ang="0">
                <a:pos x="connsiteX0" y="connsiteY0"/>
              </a:cxn>
              <a:cxn ang="0">
                <a:pos x="connsiteX1" y="connsiteY1"/>
              </a:cxn>
            </a:cxnLst>
            <a:rect l="l" t="t" r="r" b="b"/>
            <a:pathLst>
              <a:path h="393700">
                <a:moveTo>
                  <a:pt x="0" y="0"/>
                </a:moveTo>
                <a:lnTo>
                  <a:pt x="0" y="393700"/>
                </a:lnTo>
              </a:path>
            </a:pathLst>
          </a:custGeom>
          <a:noFill/>
          <a:ln>
            <a:solidFill>
              <a:srgbClr val="0070C0"/>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21" name="任意形状 20"/>
          <p:cNvSpPr/>
          <p:nvPr/>
        </p:nvSpPr>
        <p:spPr>
          <a:xfrm>
            <a:off x="6172200" y="3707854"/>
            <a:ext cx="292100" cy="508000"/>
          </a:xfrm>
          <a:custGeom>
            <a:avLst/>
            <a:gdLst>
              <a:gd name="connsiteX0" fmla="*/ 292100 w 292100"/>
              <a:gd name="connsiteY0" fmla="*/ 508000 h 508000"/>
              <a:gd name="connsiteX1" fmla="*/ 292100 w 292100"/>
              <a:gd name="connsiteY1" fmla="*/ 508000 h 508000"/>
              <a:gd name="connsiteX2" fmla="*/ 0 w 292100"/>
              <a:gd name="connsiteY2" fmla="*/ 0 h 508000"/>
            </a:gdLst>
            <a:ahLst/>
            <a:cxnLst>
              <a:cxn ang="0">
                <a:pos x="connsiteX0" y="connsiteY0"/>
              </a:cxn>
              <a:cxn ang="0">
                <a:pos x="connsiteX1" y="connsiteY1"/>
              </a:cxn>
              <a:cxn ang="0">
                <a:pos x="connsiteX2" y="connsiteY2"/>
              </a:cxn>
            </a:cxnLst>
            <a:rect l="l" t="t" r="r" b="b"/>
            <a:pathLst>
              <a:path w="292100" h="508000">
                <a:moveTo>
                  <a:pt x="292100" y="508000"/>
                </a:moveTo>
                <a:lnTo>
                  <a:pt x="292100" y="508000"/>
                </a:lnTo>
                <a:lnTo>
                  <a:pt x="0" y="0"/>
                </a:lnTo>
              </a:path>
            </a:pathLst>
          </a:custGeom>
          <a:noFill/>
          <a:ln>
            <a:solidFill>
              <a:srgbClr val="0070C0"/>
            </a:solidFill>
            <a:headEnd type="none"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22" name="任意形状 21"/>
          <p:cNvSpPr/>
          <p:nvPr/>
        </p:nvSpPr>
        <p:spPr>
          <a:xfrm flipH="1" flipV="1">
            <a:off x="4551363" y="3037929"/>
            <a:ext cx="422275" cy="296863"/>
          </a:xfrm>
          <a:custGeom>
            <a:avLst/>
            <a:gdLst>
              <a:gd name="connsiteX0" fmla="*/ 292100 w 292100"/>
              <a:gd name="connsiteY0" fmla="*/ 508000 h 508000"/>
              <a:gd name="connsiteX1" fmla="*/ 292100 w 292100"/>
              <a:gd name="connsiteY1" fmla="*/ 508000 h 508000"/>
              <a:gd name="connsiteX2" fmla="*/ 0 w 292100"/>
              <a:gd name="connsiteY2" fmla="*/ 0 h 508000"/>
            </a:gdLst>
            <a:ahLst/>
            <a:cxnLst>
              <a:cxn ang="0">
                <a:pos x="connsiteX0" y="connsiteY0"/>
              </a:cxn>
              <a:cxn ang="0">
                <a:pos x="connsiteX1" y="connsiteY1"/>
              </a:cxn>
              <a:cxn ang="0">
                <a:pos x="connsiteX2" y="connsiteY2"/>
              </a:cxn>
            </a:cxnLst>
            <a:rect l="l" t="t" r="r" b="b"/>
            <a:pathLst>
              <a:path w="292100" h="508000">
                <a:moveTo>
                  <a:pt x="292100" y="508000"/>
                </a:moveTo>
                <a:lnTo>
                  <a:pt x="292100" y="508000"/>
                </a:lnTo>
                <a:lnTo>
                  <a:pt x="0" y="0"/>
                </a:lnTo>
              </a:path>
            </a:pathLst>
          </a:custGeom>
          <a:noFill/>
          <a:ln>
            <a:solidFill>
              <a:srgbClr val="0070C0"/>
            </a:solidFill>
            <a:headEnd type="none"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26" name="任意形状 25"/>
          <p:cNvSpPr/>
          <p:nvPr/>
        </p:nvSpPr>
        <p:spPr>
          <a:xfrm>
            <a:off x="2762250" y="2734717"/>
            <a:ext cx="5157788" cy="1192212"/>
          </a:xfrm>
          <a:custGeom>
            <a:avLst/>
            <a:gdLst>
              <a:gd name="connsiteX0" fmla="*/ 5019869 w 5019869"/>
              <a:gd name="connsiteY0" fmla="*/ 0 h 1306286"/>
              <a:gd name="connsiteX1" fmla="*/ 3657600 w 5019869"/>
              <a:gd name="connsiteY1" fmla="*/ 0 h 1306286"/>
              <a:gd name="connsiteX2" fmla="*/ 3657600 w 5019869"/>
              <a:gd name="connsiteY2" fmla="*/ 559837 h 1306286"/>
              <a:gd name="connsiteX3" fmla="*/ 0 w 5019869"/>
              <a:gd name="connsiteY3" fmla="*/ 559837 h 1306286"/>
              <a:gd name="connsiteX4" fmla="*/ 0 w 5019869"/>
              <a:gd name="connsiteY4" fmla="*/ 1306286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9869" h="1306286">
                <a:moveTo>
                  <a:pt x="5019869" y="0"/>
                </a:moveTo>
                <a:lnTo>
                  <a:pt x="3657600" y="0"/>
                </a:lnTo>
                <a:lnTo>
                  <a:pt x="3657600" y="559837"/>
                </a:lnTo>
                <a:lnTo>
                  <a:pt x="0" y="559837"/>
                </a:lnTo>
                <a:lnTo>
                  <a:pt x="0" y="1306286"/>
                </a:lnTo>
              </a:path>
            </a:pathLst>
          </a:custGeom>
          <a:noFill/>
          <a:ln>
            <a:solidFill>
              <a:srgbClr val="0070C0"/>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23" name="任意形状 22"/>
          <p:cNvSpPr/>
          <p:nvPr/>
        </p:nvSpPr>
        <p:spPr>
          <a:xfrm>
            <a:off x="2886075" y="2269579"/>
            <a:ext cx="5022850" cy="900113"/>
          </a:xfrm>
          <a:custGeom>
            <a:avLst/>
            <a:gdLst>
              <a:gd name="connsiteX0" fmla="*/ 0 w 4943475"/>
              <a:gd name="connsiteY0" fmla="*/ 1271588 h 1271588"/>
              <a:gd name="connsiteX1" fmla="*/ 3443288 w 4943475"/>
              <a:gd name="connsiteY1" fmla="*/ 1271588 h 1271588"/>
              <a:gd name="connsiteX2" fmla="*/ 3443288 w 4943475"/>
              <a:gd name="connsiteY2" fmla="*/ 371475 h 1271588"/>
              <a:gd name="connsiteX3" fmla="*/ 4943475 w 4943475"/>
              <a:gd name="connsiteY3" fmla="*/ 371475 h 1271588"/>
              <a:gd name="connsiteX4" fmla="*/ 4943475 w 4943475"/>
              <a:gd name="connsiteY4" fmla="*/ 371475 h 1271588"/>
              <a:gd name="connsiteX5" fmla="*/ 4686300 w 4943475"/>
              <a:gd name="connsiteY5" fmla="*/ 0 h 1271588"/>
              <a:gd name="connsiteX6" fmla="*/ 4829175 w 4943475"/>
              <a:gd name="connsiteY6" fmla="*/ 242888 h 1271588"/>
              <a:gd name="connsiteX0-1" fmla="*/ 0 w 4943475"/>
              <a:gd name="connsiteY0-2" fmla="*/ 1028700 h 1028700"/>
              <a:gd name="connsiteX1-3" fmla="*/ 3443288 w 4943475"/>
              <a:gd name="connsiteY1-4" fmla="*/ 1028700 h 1028700"/>
              <a:gd name="connsiteX2-5" fmla="*/ 3443288 w 4943475"/>
              <a:gd name="connsiteY2-6" fmla="*/ 128587 h 1028700"/>
              <a:gd name="connsiteX3-7" fmla="*/ 4943475 w 4943475"/>
              <a:gd name="connsiteY3-8" fmla="*/ 128587 h 1028700"/>
              <a:gd name="connsiteX4-9" fmla="*/ 4943475 w 4943475"/>
              <a:gd name="connsiteY4-10" fmla="*/ 128587 h 1028700"/>
              <a:gd name="connsiteX5-11" fmla="*/ 4829175 w 4943475"/>
              <a:gd name="connsiteY5-12" fmla="*/ 0 h 1028700"/>
              <a:gd name="connsiteX0-13" fmla="*/ 0 w 4943475"/>
              <a:gd name="connsiteY0-14" fmla="*/ 900113 h 900113"/>
              <a:gd name="connsiteX1-15" fmla="*/ 3443288 w 4943475"/>
              <a:gd name="connsiteY1-16" fmla="*/ 900113 h 900113"/>
              <a:gd name="connsiteX2-17" fmla="*/ 3443288 w 4943475"/>
              <a:gd name="connsiteY2-18" fmla="*/ 0 h 900113"/>
              <a:gd name="connsiteX3-19" fmla="*/ 4943475 w 4943475"/>
              <a:gd name="connsiteY3-20" fmla="*/ 0 h 900113"/>
              <a:gd name="connsiteX4-21" fmla="*/ 4943475 w 4943475"/>
              <a:gd name="connsiteY4-22" fmla="*/ 0 h 900113"/>
              <a:gd name="connsiteX0-23" fmla="*/ 0 w 4986005"/>
              <a:gd name="connsiteY0-24" fmla="*/ 900113 h 900113"/>
              <a:gd name="connsiteX1-25" fmla="*/ 3443288 w 4986005"/>
              <a:gd name="connsiteY1-26" fmla="*/ 900113 h 900113"/>
              <a:gd name="connsiteX2-27" fmla="*/ 3443288 w 4986005"/>
              <a:gd name="connsiteY2-28" fmla="*/ 0 h 900113"/>
              <a:gd name="connsiteX3-29" fmla="*/ 4943475 w 4986005"/>
              <a:gd name="connsiteY3-30" fmla="*/ 0 h 900113"/>
              <a:gd name="connsiteX4-31" fmla="*/ 4986005 w 4986005"/>
              <a:gd name="connsiteY4-32" fmla="*/ 0 h 900113"/>
              <a:gd name="connsiteX0-33" fmla="*/ 0 w 5090393"/>
              <a:gd name="connsiteY0-34" fmla="*/ 900113 h 900113"/>
              <a:gd name="connsiteX1-35" fmla="*/ 3443288 w 5090393"/>
              <a:gd name="connsiteY1-36" fmla="*/ 900113 h 900113"/>
              <a:gd name="connsiteX2-37" fmla="*/ 3443288 w 5090393"/>
              <a:gd name="connsiteY2-38" fmla="*/ 0 h 900113"/>
              <a:gd name="connsiteX3-39" fmla="*/ 4943475 w 5090393"/>
              <a:gd name="connsiteY3-40" fmla="*/ 0 h 900113"/>
              <a:gd name="connsiteX4-41" fmla="*/ 5060433 w 5090393"/>
              <a:gd name="connsiteY4-42" fmla="*/ 5316 h 900113"/>
              <a:gd name="connsiteX0-43" fmla="*/ 0 w 4943475"/>
              <a:gd name="connsiteY0-44" fmla="*/ 900113 h 900113"/>
              <a:gd name="connsiteX1-45" fmla="*/ 3443288 w 4943475"/>
              <a:gd name="connsiteY1-46" fmla="*/ 900113 h 900113"/>
              <a:gd name="connsiteX2-47" fmla="*/ 3443288 w 4943475"/>
              <a:gd name="connsiteY2-48" fmla="*/ 0 h 900113"/>
              <a:gd name="connsiteX3-49" fmla="*/ 4943475 w 4943475"/>
              <a:gd name="connsiteY3-50" fmla="*/ 0 h 900113"/>
              <a:gd name="connsiteX0-51" fmla="*/ 0 w 5023219"/>
              <a:gd name="connsiteY0-52" fmla="*/ 900113 h 900113"/>
              <a:gd name="connsiteX1-53" fmla="*/ 3443288 w 5023219"/>
              <a:gd name="connsiteY1-54" fmla="*/ 900113 h 900113"/>
              <a:gd name="connsiteX2-55" fmla="*/ 3443288 w 5023219"/>
              <a:gd name="connsiteY2-56" fmla="*/ 0 h 900113"/>
              <a:gd name="connsiteX3-57" fmla="*/ 5023219 w 5023219"/>
              <a:gd name="connsiteY3-58" fmla="*/ 5316 h 900113"/>
            </a:gdLst>
            <a:ahLst/>
            <a:cxnLst>
              <a:cxn ang="0">
                <a:pos x="connsiteX0-1" y="connsiteY0-2"/>
              </a:cxn>
              <a:cxn ang="0">
                <a:pos x="connsiteX1-3" y="connsiteY1-4"/>
              </a:cxn>
              <a:cxn ang="0">
                <a:pos x="connsiteX2-5" y="connsiteY2-6"/>
              </a:cxn>
              <a:cxn ang="0">
                <a:pos x="connsiteX3-7" y="connsiteY3-8"/>
              </a:cxn>
            </a:cxnLst>
            <a:rect l="l" t="t" r="r" b="b"/>
            <a:pathLst>
              <a:path w="5023219" h="900113">
                <a:moveTo>
                  <a:pt x="0" y="900113"/>
                </a:moveTo>
                <a:lnTo>
                  <a:pt x="3443288" y="900113"/>
                </a:lnTo>
                <a:lnTo>
                  <a:pt x="3443288" y="0"/>
                </a:lnTo>
                <a:lnTo>
                  <a:pt x="5023219" y="5316"/>
                </a:lnTo>
              </a:path>
            </a:pathLst>
          </a:custGeom>
          <a:noFill/>
          <a:ln>
            <a:solidFill>
              <a:srgbClr val="0070C0"/>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ea typeface="方正兰亭黑简体" panose="02000000000000000000" pitchFamily="2" charset="-122"/>
            </a:endParaRPr>
          </a:p>
        </p:txBody>
      </p:sp>
      <p:sp>
        <p:nvSpPr>
          <p:cNvPr id="67" name="矩形 66"/>
          <p:cNvSpPr/>
          <p:nvPr/>
        </p:nvSpPr>
        <p:spPr>
          <a:xfrm>
            <a:off x="7969250" y="1556792"/>
            <a:ext cx="2879725" cy="3997325"/>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ea typeface="方正兰亭黑简体" panose="02000000000000000000" pitchFamily="2" charset="-122"/>
            </a:endParaRPr>
          </a:p>
        </p:txBody>
      </p:sp>
      <p:grpSp>
        <p:nvGrpSpPr>
          <p:cNvPr id="37906" name="组合 80"/>
          <p:cNvGrpSpPr/>
          <p:nvPr/>
        </p:nvGrpSpPr>
        <p:grpSpPr bwMode="auto">
          <a:xfrm>
            <a:off x="7850190" y="2034629"/>
            <a:ext cx="2797175" cy="2960688"/>
            <a:chOff x="7850239" y="2136667"/>
            <a:chExt cx="2797003" cy="2960102"/>
          </a:xfrm>
        </p:grpSpPr>
        <p:grpSp>
          <p:nvGrpSpPr>
            <p:cNvPr id="37907" name="组合 81"/>
            <p:cNvGrpSpPr/>
            <p:nvPr/>
          </p:nvGrpSpPr>
          <p:grpSpPr bwMode="auto">
            <a:xfrm>
              <a:off x="7867938" y="4013612"/>
              <a:ext cx="473177" cy="919598"/>
              <a:chOff x="7867938" y="4013612"/>
              <a:chExt cx="473177" cy="919598"/>
            </a:xfrm>
          </p:grpSpPr>
          <p:sp>
            <p:nvSpPr>
              <p:cNvPr id="37930" name="文本框 104"/>
              <p:cNvSpPr txBox="1">
                <a:spLocks noChangeArrowheads="1"/>
              </p:cNvSpPr>
              <p:nvPr/>
            </p:nvSpPr>
            <p:spPr bwMode="auto">
              <a:xfrm>
                <a:off x="7867938" y="4013612"/>
                <a:ext cx="473177" cy="4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Clr>
                    <a:srgbClr val="0070C0"/>
                  </a:buClr>
                  <a:buFont typeface="Arial" panose="020B0604020202020204" pitchFamily="34" charset="0"/>
                  <a:buChar char="•"/>
                </a:pPr>
                <a:endParaRPr lang="en-US" altLang="zh-CN" sz="1400">
                  <a:latin typeface="+mn-lt"/>
                  <a:ea typeface="方正兰亭黑简体" panose="02000000000000000000" pitchFamily="2" charset="-122"/>
                </a:endParaRPr>
              </a:p>
            </p:txBody>
          </p:sp>
          <p:sp>
            <p:nvSpPr>
              <p:cNvPr id="37931" name="文本框 105"/>
              <p:cNvSpPr txBox="1">
                <a:spLocks noChangeArrowheads="1"/>
              </p:cNvSpPr>
              <p:nvPr/>
            </p:nvSpPr>
            <p:spPr bwMode="auto">
              <a:xfrm>
                <a:off x="7867938" y="4252409"/>
                <a:ext cx="473177" cy="4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Clr>
                    <a:srgbClr val="0070C0"/>
                  </a:buClr>
                  <a:buFont typeface="Arial" panose="020B0604020202020204" pitchFamily="34" charset="0"/>
                  <a:buChar char="•"/>
                </a:pPr>
                <a:endParaRPr lang="en-US" altLang="zh-CN" sz="1400">
                  <a:latin typeface="+mn-lt"/>
                  <a:ea typeface="方正兰亭黑简体" panose="02000000000000000000" pitchFamily="2" charset="-122"/>
                </a:endParaRPr>
              </a:p>
            </p:txBody>
          </p:sp>
          <p:sp>
            <p:nvSpPr>
              <p:cNvPr id="37932" name="文本框 106"/>
              <p:cNvSpPr txBox="1">
                <a:spLocks noChangeArrowheads="1"/>
              </p:cNvSpPr>
              <p:nvPr/>
            </p:nvSpPr>
            <p:spPr bwMode="auto">
              <a:xfrm>
                <a:off x="7867938" y="4517794"/>
                <a:ext cx="473177" cy="4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Clr>
                    <a:srgbClr val="0070C0"/>
                  </a:buClr>
                  <a:buFont typeface="Arial" panose="020B0604020202020204" pitchFamily="34" charset="0"/>
                  <a:buChar char="•"/>
                </a:pPr>
                <a:endParaRPr lang="en-US" altLang="zh-CN" sz="1400">
                  <a:latin typeface="+mn-lt"/>
                  <a:ea typeface="方正兰亭黑简体" panose="02000000000000000000" pitchFamily="2" charset="-122"/>
                </a:endParaRPr>
              </a:p>
            </p:txBody>
          </p:sp>
        </p:grpSp>
        <p:grpSp>
          <p:nvGrpSpPr>
            <p:cNvPr id="37908" name="组合 82"/>
            <p:cNvGrpSpPr/>
            <p:nvPr/>
          </p:nvGrpSpPr>
          <p:grpSpPr bwMode="auto">
            <a:xfrm>
              <a:off x="7862387" y="2136667"/>
              <a:ext cx="2676284" cy="2960102"/>
              <a:chOff x="7862387" y="2136667"/>
              <a:chExt cx="2676284" cy="2960102"/>
            </a:xfrm>
          </p:grpSpPr>
          <p:grpSp>
            <p:nvGrpSpPr>
              <p:cNvPr id="37920" name="组合 94"/>
              <p:cNvGrpSpPr/>
              <p:nvPr/>
            </p:nvGrpSpPr>
            <p:grpSpPr bwMode="auto">
              <a:xfrm>
                <a:off x="7862387" y="2136667"/>
                <a:ext cx="2659450" cy="428540"/>
                <a:chOff x="8568319" y="1147803"/>
                <a:chExt cx="2659450" cy="1235956"/>
              </a:xfrm>
            </p:grpSpPr>
            <p:sp>
              <p:nvSpPr>
                <p:cNvPr id="103" name="矩形 102"/>
                <p:cNvSpPr/>
                <p:nvPr/>
              </p:nvSpPr>
              <p:spPr>
                <a:xfrm>
                  <a:off x="8810155" y="1147803"/>
                  <a:ext cx="2417614" cy="1235956"/>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ea typeface="方正兰亭黑简体" panose="02000000000000000000" pitchFamily="2" charset="-122"/>
                  </a:endParaRPr>
                </a:p>
              </p:txBody>
            </p:sp>
            <p:sp>
              <p:nvSpPr>
                <p:cNvPr id="37929" name="文本框 103"/>
                <p:cNvSpPr txBox="1">
                  <a:spLocks noChangeArrowheads="1"/>
                </p:cNvSpPr>
                <p:nvPr/>
              </p:nvSpPr>
              <p:spPr bwMode="auto">
                <a:xfrm>
                  <a:off x="8568319" y="1357511"/>
                  <a:ext cx="1920601" cy="97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Char char="•"/>
                  </a:pPr>
                  <a:r>
                    <a:rPr lang="zh-CN" altLang="en-US" sz="1600" b="1" dirty="0">
                      <a:solidFill>
                        <a:srgbClr val="0D0D0D"/>
                      </a:solidFill>
                      <a:latin typeface="+mn-lt"/>
                      <a:ea typeface="方正兰亭黑简体" panose="02000000000000000000" pitchFamily="2" charset="-122"/>
                    </a:rPr>
                    <a:t>用户迁移开与关</a:t>
                  </a:r>
                  <a:endParaRPr lang="en-US" altLang="zh-CN" sz="1600" b="1" dirty="0">
                    <a:solidFill>
                      <a:srgbClr val="0D0D0D"/>
                    </a:solidFill>
                    <a:latin typeface="+mn-lt"/>
                    <a:ea typeface="方正兰亭黑简体" panose="02000000000000000000" pitchFamily="2" charset="-122"/>
                  </a:endParaRPr>
                </a:p>
              </p:txBody>
            </p:sp>
          </p:grpSp>
          <p:sp>
            <p:nvSpPr>
              <p:cNvPr id="96" name="椭圆 95"/>
              <p:cNvSpPr/>
              <p:nvPr/>
            </p:nvSpPr>
            <p:spPr>
              <a:xfrm>
                <a:off x="7924846" y="4201596"/>
                <a:ext cx="47622" cy="4761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97" name="椭圆 96"/>
              <p:cNvSpPr/>
              <p:nvPr/>
            </p:nvSpPr>
            <p:spPr>
              <a:xfrm>
                <a:off x="7915321" y="4460307"/>
                <a:ext cx="47622" cy="4761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98" name="椭圆 97"/>
              <p:cNvSpPr/>
              <p:nvPr/>
            </p:nvSpPr>
            <p:spPr>
              <a:xfrm>
                <a:off x="7915321" y="4709496"/>
                <a:ext cx="47622" cy="4761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grpSp>
            <p:nvGrpSpPr>
              <p:cNvPr id="37924" name="组合 98"/>
              <p:cNvGrpSpPr/>
              <p:nvPr/>
            </p:nvGrpSpPr>
            <p:grpSpPr bwMode="auto">
              <a:xfrm>
                <a:off x="7874322" y="2620759"/>
                <a:ext cx="2664349" cy="428540"/>
                <a:chOff x="8588603" y="1148132"/>
                <a:chExt cx="2664349" cy="1235956"/>
              </a:xfrm>
            </p:grpSpPr>
            <p:sp>
              <p:nvSpPr>
                <p:cNvPr id="101" name="矩形 100"/>
                <p:cNvSpPr/>
                <p:nvPr/>
              </p:nvSpPr>
              <p:spPr>
                <a:xfrm>
                  <a:off x="8810566" y="1148132"/>
                  <a:ext cx="2409677" cy="1235956"/>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ea typeface="方正兰亭黑简体" panose="02000000000000000000" pitchFamily="2" charset="-122"/>
                  </a:endParaRPr>
                </a:p>
              </p:txBody>
            </p:sp>
            <p:sp>
              <p:nvSpPr>
                <p:cNvPr id="37927" name="文本框 101"/>
                <p:cNvSpPr txBox="1">
                  <a:spLocks noChangeArrowheads="1"/>
                </p:cNvSpPr>
                <p:nvPr/>
              </p:nvSpPr>
              <p:spPr bwMode="auto">
                <a:xfrm>
                  <a:off x="8588603" y="1304973"/>
                  <a:ext cx="2664349" cy="97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Char char="•"/>
                  </a:pPr>
                  <a:r>
                    <a:rPr lang="zh-CN" altLang="en-US" sz="1600" b="1" dirty="0">
                      <a:latin typeface="+mn-lt"/>
                      <a:ea typeface="方正兰亭黑简体" panose="02000000000000000000" pitchFamily="2" charset="-122"/>
                    </a:rPr>
                    <a:t>支持 </a:t>
                  </a:r>
                  <a:r>
                    <a:rPr lang="en-US" altLang="zh-CN" sz="1600" b="1" dirty="0">
                      <a:latin typeface="+mn-lt"/>
                      <a:ea typeface="方正兰亭黑简体" panose="02000000000000000000" pitchFamily="2" charset="-122"/>
                    </a:rPr>
                    <a:t>User </a:t>
                  </a:r>
                  <a:r>
                    <a:rPr lang="zh-CN" altLang="en-US" sz="1600" b="1" dirty="0">
                      <a:latin typeface="+mn-lt"/>
                      <a:ea typeface="方正兰亭黑简体" panose="02000000000000000000" pitchFamily="2" charset="-122"/>
                    </a:rPr>
                    <a:t>的 </a:t>
                  </a:r>
                  <a:r>
                    <a:rPr lang="en-US" altLang="zh-CN" sz="1600" b="1" dirty="0">
                      <a:latin typeface="+mn-lt"/>
                      <a:ea typeface="方正兰亭黑简体" panose="02000000000000000000" pitchFamily="2" charset="-122"/>
                    </a:rPr>
                    <a:t>Host </a:t>
                  </a:r>
                  <a:r>
                    <a:rPr lang="zh-CN" altLang="en-US" sz="1600" b="1" dirty="0">
                      <a:latin typeface="+mn-lt"/>
                      <a:ea typeface="方正兰亭黑简体" panose="02000000000000000000" pitchFamily="2" charset="-122"/>
                    </a:rPr>
                    <a:t>修改</a:t>
                  </a:r>
                  <a:endParaRPr lang="en-US" altLang="zh-CN" sz="1600" b="1" dirty="0">
                    <a:latin typeface="+mn-lt"/>
                    <a:ea typeface="方正兰亭黑简体" panose="02000000000000000000" pitchFamily="2" charset="-122"/>
                  </a:endParaRPr>
                </a:p>
              </p:txBody>
            </p:sp>
          </p:grpSp>
          <p:sp>
            <p:nvSpPr>
              <p:cNvPr id="100" name="矩形 99"/>
              <p:cNvSpPr/>
              <p:nvPr/>
            </p:nvSpPr>
            <p:spPr>
              <a:xfrm>
                <a:off x="8096285" y="3495298"/>
                <a:ext cx="2409677" cy="1601471"/>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ea typeface="方正兰亭黑简体" panose="02000000000000000000" pitchFamily="2" charset="-122"/>
                </a:endParaRPr>
              </a:p>
            </p:txBody>
          </p:sp>
        </p:grpSp>
        <p:grpSp>
          <p:nvGrpSpPr>
            <p:cNvPr id="37909" name="组合 83"/>
            <p:cNvGrpSpPr/>
            <p:nvPr/>
          </p:nvGrpSpPr>
          <p:grpSpPr bwMode="auto">
            <a:xfrm>
              <a:off x="7850239" y="3561463"/>
              <a:ext cx="2797003" cy="1401222"/>
              <a:chOff x="7850239" y="3561463"/>
              <a:chExt cx="2797003" cy="1401222"/>
            </a:xfrm>
          </p:grpSpPr>
          <p:sp>
            <p:nvSpPr>
              <p:cNvPr id="37910" name="文本框 84"/>
              <p:cNvSpPr txBox="1">
                <a:spLocks noChangeArrowheads="1"/>
              </p:cNvSpPr>
              <p:nvPr/>
            </p:nvSpPr>
            <p:spPr bwMode="auto">
              <a:xfrm>
                <a:off x="7850239" y="3561463"/>
                <a:ext cx="2540925" cy="3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Char char="•"/>
                </a:pPr>
                <a:r>
                  <a:rPr lang="zh-CN" altLang="en-US" sz="1600" b="1" dirty="0">
                    <a:solidFill>
                      <a:srgbClr val="0D0D0D"/>
                    </a:solidFill>
                    <a:latin typeface="+mn-lt"/>
                    <a:ea typeface="方正兰亭黑简体" panose="02000000000000000000" pitchFamily="2" charset="-122"/>
                  </a:rPr>
                  <a:t>用户迁移分为三类用户</a:t>
                </a:r>
                <a:endParaRPr lang="en-US" altLang="zh-CN" sz="1600" b="1" dirty="0">
                  <a:solidFill>
                    <a:srgbClr val="0D0D0D"/>
                  </a:solidFill>
                  <a:latin typeface="+mn-lt"/>
                  <a:ea typeface="方正兰亭黑简体" panose="02000000000000000000" pitchFamily="2" charset="-122"/>
                </a:endParaRPr>
              </a:p>
            </p:txBody>
          </p:sp>
          <p:grpSp>
            <p:nvGrpSpPr>
              <p:cNvPr id="37911" name="组合 85"/>
              <p:cNvGrpSpPr/>
              <p:nvPr/>
            </p:nvGrpSpPr>
            <p:grpSpPr bwMode="auto">
              <a:xfrm>
                <a:off x="8255026" y="3976216"/>
                <a:ext cx="2382487" cy="310553"/>
                <a:chOff x="8972170" y="2592003"/>
                <a:chExt cx="2382487" cy="310553"/>
              </a:xfrm>
            </p:grpSpPr>
            <p:sp>
              <p:nvSpPr>
                <p:cNvPr id="93" name="TextBox 24"/>
                <p:cNvSpPr txBox="1"/>
                <p:nvPr/>
              </p:nvSpPr>
              <p:spPr>
                <a:xfrm>
                  <a:off x="8972170" y="2592003"/>
                  <a:ext cx="2120770" cy="307716"/>
                </a:xfrm>
                <a:prstGeom prst="rect">
                  <a:avLst/>
                </a:prstGeom>
                <a:solidFill>
                  <a:srgbClr val="92D050"/>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7919" name="文本框 93"/>
                <p:cNvSpPr txBox="1">
                  <a:spLocks noChangeArrowheads="1"/>
                </p:cNvSpPr>
                <p:nvPr/>
              </p:nvSpPr>
              <p:spPr bwMode="auto">
                <a:xfrm>
                  <a:off x="9256145" y="2594779"/>
                  <a:ext cx="2098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dirty="0">
                      <a:solidFill>
                        <a:srgbClr val="0D0D0D"/>
                      </a:solidFill>
                      <a:latin typeface="+mn-lt"/>
                      <a:ea typeface="方正兰亭黑简体" panose="02000000000000000000" pitchFamily="2" charset="-122"/>
                    </a:rPr>
                    <a:t>可完整迁移 </a:t>
                  </a:r>
                  <a:r>
                    <a:rPr lang="en-US" altLang="zh-CN" sz="1400" dirty="0">
                      <a:solidFill>
                        <a:srgbClr val="0D0D0D"/>
                      </a:solidFill>
                      <a:latin typeface="+mn-lt"/>
                      <a:ea typeface="方正兰亭黑简体" panose="02000000000000000000" pitchFamily="2" charset="-122"/>
                    </a:rPr>
                    <a:t>user </a:t>
                  </a:r>
                  <a:endParaRPr lang="en-US" altLang="zh-CN" sz="1400" dirty="0">
                    <a:solidFill>
                      <a:srgbClr val="0D0D0D"/>
                    </a:solidFill>
                    <a:latin typeface="+mn-lt"/>
                    <a:ea typeface="方正兰亭黑简体" panose="02000000000000000000" pitchFamily="2" charset="-122"/>
                  </a:endParaRPr>
                </a:p>
              </p:txBody>
            </p:sp>
          </p:grpSp>
          <p:grpSp>
            <p:nvGrpSpPr>
              <p:cNvPr id="37912" name="组合 86"/>
              <p:cNvGrpSpPr/>
              <p:nvPr/>
            </p:nvGrpSpPr>
            <p:grpSpPr bwMode="auto">
              <a:xfrm>
                <a:off x="8254899" y="4309353"/>
                <a:ext cx="2256151" cy="319816"/>
                <a:chOff x="8972043" y="2582740"/>
                <a:chExt cx="2256151" cy="319816"/>
              </a:xfrm>
            </p:grpSpPr>
            <p:sp>
              <p:nvSpPr>
                <p:cNvPr id="91" name="TextBox 24"/>
                <p:cNvSpPr txBox="1"/>
                <p:nvPr/>
              </p:nvSpPr>
              <p:spPr>
                <a:xfrm>
                  <a:off x="8972170" y="2582912"/>
                  <a:ext cx="2119183" cy="315850"/>
                </a:xfrm>
                <a:prstGeom prst="rect">
                  <a:avLst/>
                </a:prstGeom>
                <a:solidFill>
                  <a:srgbClr val="92D050"/>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7917" name="文本框 91"/>
                <p:cNvSpPr txBox="1">
                  <a:spLocks noChangeArrowheads="1"/>
                </p:cNvSpPr>
                <p:nvPr/>
              </p:nvSpPr>
              <p:spPr bwMode="auto">
                <a:xfrm>
                  <a:off x="9129682" y="2594779"/>
                  <a:ext cx="2098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dirty="0">
                      <a:solidFill>
                        <a:srgbClr val="0D0D0D"/>
                      </a:solidFill>
                      <a:latin typeface="+mn-lt"/>
                      <a:ea typeface="方正兰亭黑简体" panose="02000000000000000000" pitchFamily="2" charset="-122"/>
                    </a:rPr>
                    <a:t>需要降权处理的 </a:t>
                  </a:r>
                  <a:r>
                    <a:rPr lang="en-US" altLang="zh-CN" sz="1400" dirty="0">
                      <a:solidFill>
                        <a:srgbClr val="0D0D0D"/>
                      </a:solidFill>
                      <a:latin typeface="+mn-lt"/>
                      <a:ea typeface="方正兰亭黑简体" panose="02000000000000000000" pitchFamily="2" charset="-122"/>
                    </a:rPr>
                    <a:t>user</a:t>
                  </a:r>
                  <a:endParaRPr lang="en-US" altLang="zh-CN" sz="1400" dirty="0">
                    <a:solidFill>
                      <a:srgbClr val="0D0D0D"/>
                    </a:solidFill>
                    <a:latin typeface="+mn-lt"/>
                    <a:ea typeface="方正兰亭黑简体" panose="02000000000000000000" pitchFamily="2" charset="-122"/>
                  </a:endParaRPr>
                </a:p>
              </p:txBody>
            </p:sp>
          </p:grpSp>
          <p:grpSp>
            <p:nvGrpSpPr>
              <p:cNvPr id="37913" name="组合 87"/>
              <p:cNvGrpSpPr/>
              <p:nvPr/>
            </p:nvGrpSpPr>
            <p:grpSpPr bwMode="auto">
              <a:xfrm>
                <a:off x="8254899" y="4642869"/>
                <a:ext cx="2392343" cy="319816"/>
                <a:chOff x="8972043" y="2582740"/>
                <a:chExt cx="2392343" cy="319816"/>
              </a:xfrm>
            </p:grpSpPr>
            <p:sp>
              <p:nvSpPr>
                <p:cNvPr id="89" name="TextBox 24"/>
                <p:cNvSpPr txBox="1"/>
                <p:nvPr/>
              </p:nvSpPr>
              <p:spPr>
                <a:xfrm>
                  <a:off x="8972170" y="2582705"/>
                  <a:ext cx="2120770" cy="307914"/>
                </a:xfrm>
                <a:prstGeom prst="rect">
                  <a:avLst/>
                </a:prstGeom>
                <a:solidFill>
                  <a:srgbClr val="92D050"/>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7915" name="文本框 89"/>
                <p:cNvSpPr txBox="1">
                  <a:spLocks noChangeArrowheads="1"/>
                </p:cNvSpPr>
                <p:nvPr/>
              </p:nvSpPr>
              <p:spPr bwMode="auto">
                <a:xfrm>
                  <a:off x="9265874" y="2594779"/>
                  <a:ext cx="2098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dirty="0">
                      <a:solidFill>
                        <a:srgbClr val="0D0D0D"/>
                      </a:solidFill>
                      <a:latin typeface="+mn-lt"/>
                      <a:ea typeface="方正兰亭黑简体" panose="02000000000000000000" pitchFamily="2" charset="-122"/>
                    </a:rPr>
                    <a:t>无法迁移的 </a:t>
                  </a:r>
                  <a:r>
                    <a:rPr lang="en-US" altLang="zh-CN" sz="1400" dirty="0">
                      <a:solidFill>
                        <a:srgbClr val="0D0D0D"/>
                      </a:solidFill>
                      <a:latin typeface="+mn-lt"/>
                      <a:ea typeface="方正兰亭黑简体" panose="02000000000000000000" pitchFamily="2" charset="-122"/>
                    </a:rPr>
                    <a:t>user</a:t>
                  </a:r>
                  <a:endParaRPr lang="en-US" altLang="zh-CN" sz="1400" dirty="0">
                    <a:solidFill>
                      <a:srgbClr val="0D0D0D"/>
                    </a:solidFill>
                    <a:latin typeface="+mn-lt"/>
                    <a:ea typeface="方正兰亭黑简体" panose="02000000000000000000" pitchFamily="2" charset="-122"/>
                  </a:endParaRPr>
                </a:p>
              </p:txBody>
            </p:sp>
          </p:grpSp>
        </p:grpSp>
      </p:grpSp>
      <p:sp>
        <p:nvSpPr>
          <p:cNvPr id="2" name="标题 1"/>
          <p:cNvSpPr>
            <a:spLocks noGrp="1"/>
          </p:cNvSpPr>
          <p:nvPr>
            <p:ph type="title"/>
          </p:nvPr>
        </p:nvSpPr>
        <p:spPr/>
        <p:txBody>
          <a:bodyPr/>
          <a:lstStyle/>
          <a:p>
            <a:r>
              <a:rPr lang="en-US" altLang="zh-CN" dirty="0" smtClean="0">
                <a:latin typeface="+mn-lt"/>
              </a:rPr>
              <a:t>DRS</a:t>
            </a:r>
            <a:r>
              <a:rPr lang="zh-CN" altLang="en-US" dirty="0" smtClean="0">
                <a:latin typeface="+mn-lt"/>
              </a:rPr>
              <a:t>使用方法 </a:t>
            </a:r>
            <a:r>
              <a:rPr lang="en-US" altLang="zh-CN" dirty="0" smtClean="0">
                <a:latin typeface="+mn-lt"/>
              </a:rPr>
              <a:t>-</a:t>
            </a:r>
            <a:r>
              <a:rPr lang="zh-CN" altLang="en-US" dirty="0" smtClean="0">
                <a:latin typeface="+mn-lt"/>
              </a:rPr>
              <a:t> </a:t>
            </a:r>
            <a:r>
              <a:rPr lang="zh-CN" altLang="en-US" dirty="0">
                <a:latin typeface="+mn-lt"/>
              </a:rPr>
              <a:t>用户</a:t>
            </a:r>
            <a:r>
              <a:rPr lang="zh-CN" altLang="en-US" dirty="0" smtClean="0">
                <a:latin typeface="+mn-lt"/>
              </a:rPr>
              <a:t>迁移</a:t>
            </a:r>
            <a:endParaRPr lang="zh-CN" altLang="en-US" dirty="0">
              <a:latin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8997" y="1251953"/>
            <a:ext cx="6531465" cy="4946740"/>
          </a:xfrm>
          <a:prstGeom prst="rect">
            <a:avLst/>
          </a:prstGeom>
          <a:noFill/>
          <a:ln w="127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27" name="矩形 126"/>
          <p:cNvSpPr/>
          <p:nvPr/>
        </p:nvSpPr>
        <p:spPr>
          <a:xfrm>
            <a:off x="7440262" y="1221721"/>
            <a:ext cx="3860326" cy="4943583"/>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ea typeface="方正兰亭黑简体" panose="02000000000000000000" pitchFamily="2" charset="-122"/>
            </a:endParaRPr>
          </a:p>
        </p:txBody>
      </p:sp>
      <p:grpSp>
        <p:nvGrpSpPr>
          <p:cNvPr id="38917" name="组合 128"/>
          <p:cNvGrpSpPr/>
          <p:nvPr/>
        </p:nvGrpSpPr>
        <p:grpSpPr bwMode="auto">
          <a:xfrm>
            <a:off x="7578373" y="1251953"/>
            <a:ext cx="3675751" cy="4763348"/>
            <a:chOff x="7641521" y="1145820"/>
            <a:chExt cx="4148402" cy="4830512"/>
          </a:xfrm>
        </p:grpSpPr>
        <p:sp>
          <p:nvSpPr>
            <p:cNvPr id="38927" name="文本框 129"/>
            <p:cNvSpPr txBox="1">
              <a:spLocks noChangeArrowheads="1"/>
            </p:cNvSpPr>
            <p:nvPr/>
          </p:nvSpPr>
          <p:spPr bwMode="auto">
            <a:xfrm>
              <a:off x="7641521" y="1145820"/>
              <a:ext cx="4148402" cy="1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buFont typeface="Arial" panose="020B0604020202020204" pitchFamily="34" charset="0"/>
                <a:buNone/>
              </a:pPr>
              <a:r>
                <a:rPr lang="zh-CN" altLang="en-US" sz="1400" dirty="0">
                  <a:solidFill>
                    <a:srgbClr val="0D0D0D"/>
                  </a:solidFill>
                  <a:latin typeface="+mn-lt"/>
                  <a:ea typeface="方正兰亭黑简体" panose="02000000000000000000" pitchFamily="2" charset="-122"/>
                </a:rPr>
                <a:t>大部分参数不迁移，并不会导致迁移失败，但参数往往直接影响到业务的运行和性能表现</a:t>
              </a:r>
              <a:r>
                <a:rPr lang="en-US" altLang="zh-CN" sz="1400" dirty="0">
                  <a:solidFill>
                    <a:srgbClr val="0D0D0D"/>
                  </a:solidFill>
                  <a:latin typeface="+mn-lt"/>
                  <a:ea typeface="方正兰亭黑简体" panose="02000000000000000000" pitchFamily="2" charset="-122"/>
                </a:rPr>
                <a:t>DRS</a:t>
              </a:r>
              <a:r>
                <a:rPr lang="zh-CN" altLang="en-US" sz="1400" dirty="0">
                  <a:solidFill>
                    <a:srgbClr val="0D0D0D"/>
                  </a:solidFill>
                  <a:latin typeface="+mn-lt"/>
                  <a:ea typeface="方正兰亭黑简体" panose="02000000000000000000" pitchFamily="2" charset="-122"/>
                </a:rPr>
                <a:t>支持参数迁移，让数据库迁移后，</a:t>
              </a:r>
              <a:r>
                <a:rPr lang="zh-CN" altLang="en-US" sz="1400" dirty="0">
                  <a:solidFill>
                    <a:srgbClr val="262626"/>
                  </a:solidFill>
                  <a:latin typeface="+mn-lt"/>
                  <a:ea typeface="方正兰亭黑简体" panose="02000000000000000000" pitchFamily="2" charset="-122"/>
                </a:rPr>
                <a:t>业务和应用更平滑，更无</a:t>
              </a:r>
              <a:r>
                <a:rPr lang="zh-CN" altLang="en-US" sz="1400" dirty="0" smtClean="0">
                  <a:solidFill>
                    <a:srgbClr val="262626"/>
                  </a:solidFill>
                  <a:latin typeface="+mn-lt"/>
                  <a:ea typeface="方正兰亭黑简体" panose="02000000000000000000" pitchFamily="2" charset="-122"/>
                </a:rPr>
                <a:t>忧。</a:t>
              </a:r>
              <a:endParaRPr lang="en-US" altLang="zh-CN" sz="1400" dirty="0">
                <a:solidFill>
                  <a:srgbClr val="0D0D0D"/>
                </a:solidFill>
                <a:latin typeface="+mn-lt"/>
                <a:ea typeface="方正兰亭黑简体" panose="02000000000000000000" pitchFamily="2" charset="-122"/>
              </a:endParaRPr>
            </a:p>
          </p:txBody>
        </p:sp>
        <p:sp>
          <p:nvSpPr>
            <p:cNvPr id="131" name="矩形 130"/>
            <p:cNvSpPr/>
            <p:nvPr/>
          </p:nvSpPr>
          <p:spPr>
            <a:xfrm>
              <a:off x="7641521" y="3084374"/>
              <a:ext cx="4138876" cy="1643763"/>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ea typeface="方正兰亭黑简体" panose="02000000000000000000" pitchFamily="2" charset="-122"/>
              </a:endParaRPr>
            </a:p>
          </p:txBody>
        </p:sp>
        <p:grpSp>
          <p:nvGrpSpPr>
            <p:cNvPr id="38929" name="组合 131"/>
            <p:cNvGrpSpPr/>
            <p:nvPr/>
          </p:nvGrpSpPr>
          <p:grpSpPr bwMode="auto">
            <a:xfrm>
              <a:off x="7701694" y="2390495"/>
              <a:ext cx="3964288" cy="2132954"/>
              <a:chOff x="7701694" y="2254303"/>
              <a:chExt cx="3964288" cy="2132954"/>
            </a:xfrm>
          </p:grpSpPr>
          <p:grpSp>
            <p:nvGrpSpPr>
              <p:cNvPr id="38943" name="组合 147"/>
              <p:cNvGrpSpPr/>
              <p:nvPr/>
            </p:nvGrpSpPr>
            <p:grpSpPr bwMode="auto">
              <a:xfrm>
                <a:off x="7701694" y="2254303"/>
                <a:ext cx="1745824" cy="1139652"/>
                <a:chOff x="7701694" y="2478046"/>
                <a:chExt cx="1745824" cy="1139652"/>
              </a:xfrm>
            </p:grpSpPr>
            <p:sp>
              <p:nvSpPr>
                <p:cNvPr id="38966" name="文本框 170"/>
                <p:cNvSpPr txBox="1">
                  <a:spLocks noChangeArrowheads="1"/>
                </p:cNvSpPr>
                <p:nvPr/>
              </p:nvSpPr>
              <p:spPr bwMode="auto">
                <a:xfrm>
                  <a:off x="8225995" y="3281777"/>
                  <a:ext cx="1221523" cy="31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dirty="0">
                      <a:solidFill>
                        <a:srgbClr val="0D0D0D"/>
                      </a:solidFill>
                      <a:latin typeface="+mn-lt"/>
                      <a:ea typeface="方正兰亭黑简体" panose="02000000000000000000" pitchFamily="2" charset="-122"/>
                    </a:rPr>
                    <a:t>业务类参数</a:t>
                  </a:r>
                  <a:endParaRPr lang="en-US" altLang="zh-CN" sz="1400" b="1" dirty="0">
                    <a:solidFill>
                      <a:srgbClr val="0D0D0D"/>
                    </a:solidFill>
                    <a:latin typeface="+mn-lt"/>
                    <a:ea typeface="方正兰亭黑简体" panose="02000000000000000000" pitchFamily="2" charset="-122"/>
                  </a:endParaRPr>
                </a:p>
              </p:txBody>
            </p:sp>
            <p:grpSp>
              <p:nvGrpSpPr>
                <p:cNvPr id="172" name="组合 171"/>
                <p:cNvGrpSpPr/>
                <p:nvPr/>
              </p:nvGrpSpPr>
              <p:grpSpPr>
                <a:xfrm>
                  <a:off x="7701694" y="2478046"/>
                  <a:ext cx="341356" cy="1139652"/>
                  <a:chOff x="9413" y="3828"/>
                  <a:chExt cx="945" cy="3155"/>
                </a:xfrm>
                <a:solidFill>
                  <a:srgbClr val="92D050"/>
                </a:solidFill>
              </p:grpSpPr>
              <p:sp>
                <p:nvSpPr>
                  <p:cNvPr id="173" name="Freeform 5"/>
                  <p:cNvSpPr>
                    <a:spLocks noEditPoints="1"/>
                  </p:cNvSpPr>
                  <p:nvPr/>
                </p:nvSpPr>
                <p:spPr bwMode="auto">
                  <a:xfrm>
                    <a:off x="9413" y="6088"/>
                    <a:ext cx="945" cy="895"/>
                  </a:xfrm>
                  <a:custGeom>
                    <a:avLst/>
                    <a:gdLst>
                      <a:gd name="T0" fmla="*/ 716436201 w 460"/>
                      <a:gd name="T1" fmla="*/ 0 h 437"/>
                      <a:gd name="T2" fmla="*/ 66368298 w 460"/>
                      <a:gd name="T3" fmla="*/ 0 h 437"/>
                      <a:gd name="T4" fmla="*/ 0 w 460"/>
                      <a:gd name="T5" fmla="*/ 64271447 h 437"/>
                      <a:gd name="T6" fmla="*/ 0 w 460"/>
                      <a:gd name="T7" fmla="*/ 564907252 h 437"/>
                      <a:gd name="T8" fmla="*/ 66368298 w 460"/>
                      <a:gd name="T9" fmla="*/ 630869348 h 437"/>
                      <a:gd name="T10" fmla="*/ 263770805 w 460"/>
                      <a:gd name="T11" fmla="*/ 630869348 h 437"/>
                      <a:gd name="T12" fmla="*/ 228033739 w 460"/>
                      <a:gd name="T13" fmla="*/ 668078368 h 437"/>
                      <a:gd name="T14" fmla="*/ 211016399 w 460"/>
                      <a:gd name="T15" fmla="*/ 688375661 h 437"/>
                      <a:gd name="T16" fmla="*/ 209315318 w 460"/>
                      <a:gd name="T17" fmla="*/ 717127436 h 437"/>
                      <a:gd name="T18" fmla="*/ 258666255 w 460"/>
                      <a:gd name="T19" fmla="*/ 739115235 h 437"/>
                      <a:gd name="T20" fmla="*/ 524138142 w 460"/>
                      <a:gd name="T21" fmla="*/ 739115235 h 437"/>
                      <a:gd name="T22" fmla="*/ 573489079 w 460"/>
                      <a:gd name="T23" fmla="*/ 717127436 h 437"/>
                      <a:gd name="T24" fmla="*/ 571787998 w 460"/>
                      <a:gd name="T25" fmla="*/ 688375661 h 437"/>
                      <a:gd name="T26" fmla="*/ 553068272 w 460"/>
                      <a:gd name="T27" fmla="*/ 668078368 h 437"/>
                      <a:gd name="T28" fmla="*/ 517331206 w 460"/>
                      <a:gd name="T29" fmla="*/ 630869348 h 437"/>
                      <a:gd name="T30" fmla="*/ 716436201 w 460"/>
                      <a:gd name="T31" fmla="*/ 630869348 h 437"/>
                      <a:gd name="T32" fmla="*/ 782804478 w 460"/>
                      <a:gd name="T33" fmla="*/ 564907252 h 437"/>
                      <a:gd name="T34" fmla="*/ 782804478 w 460"/>
                      <a:gd name="T35" fmla="*/ 64271447 h 437"/>
                      <a:gd name="T36" fmla="*/ 716436201 w 460"/>
                      <a:gd name="T37" fmla="*/ 0 h 437"/>
                      <a:gd name="T38" fmla="*/ 536050932 w 460"/>
                      <a:gd name="T39" fmla="*/ 684993023 h 437"/>
                      <a:gd name="T40" fmla="*/ 551367190 w 460"/>
                      <a:gd name="T41" fmla="*/ 701906214 h 437"/>
                      <a:gd name="T42" fmla="*/ 551367190 w 460"/>
                      <a:gd name="T43" fmla="*/ 706979521 h 437"/>
                      <a:gd name="T44" fmla="*/ 524138142 w 460"/>
                      <a:gd name="T45" fmla="*/ 715436767 h 437"/>
                      <a:gd name="T46" fmla="*/ 258666255 w 460"/>
                      <a:gd name="T47" fmla="*/ 715436767 h 437"/>
                      <a:gd name="T48" fmla="*/ 231437207 w 460"/>
                      <a:gd name="T49" fmla="*/ 706979521 h 437"/>
                      <a:gd name="T50" fmla="*/ 229736125 w 460"/>
                      <a:gd name="T51" fmla="*/ 701906214 h 437"/>
                      <a:gd name="T52" fmla="*/ 229736125 w 460"/>
                      <a:gd name="T53" fmla="*/ 701906214 h 437"/>
                      <a:gd name="T54" fmla="*/ 246753465 w 460"/>
                      <a:gd name="T55" fmla="*/ 684993023 h 437"/>
                      <a:gd name="T56" fmla="*/ 292700935 w 460"/>
                      <a:gd name="T57" fmla="*/ 630869348 h 437"/>
                      <a:gd name="T58" fmla="*/ 490103462 w 460"/>
                      <a:gd name="T59" fmla="*/ 630869348 h 437"/>
                      <a:gd name="T60" fmla="*/ 536050932 w 460"/>
                      <a:gd name="T61" fmla="*/ 684993023 h 437"/>
                      <a:gd name="T62" fmla="*/ 733453541 w 460"/>
                      <a:gd name="T63" fmla="*/ 564907252 h 437"/>
                      <a:gd name="T64" fmla="*/ 716436201 w 460"/>
                      <a:gd name="T65" fmla="*/ 581820443 h 437"/>
                      <a:gd name="T66" fmla="*/ 66368298 w 460"/>
                      <a:gd name="T67" fmla="*/ 581820443 h 437"/>
                      <a:gd name="T68" fmla="*/ 49350958 w 460"/>
                      <a:gd name="T69" fmla="*/ 564907252 h 437"/>
                      <a:gd name="T70" fmla="*/ 49350958 w 460"/>
                      <a:gd name="T71" fmla="*/ 64271447 h 437"/>
                      <a:gd name="T72" fmla="*/ 66368298 w 460"/>
                      <a:gd name="T73" fmla="*/ 47356956 h 437"/>
                      <a:gd name="T74" fmla="*/ 716436201 w 460"/>
                      <a:gd name="T75" fmla="*/ 47356956 h 437"/>
                      <a:gd name="T76" fmla="*/ 733453541 w 460"/>
                      <a:gd name="T77" fmla="*/ 64271447 h 437"/>
                      <a:gd name="T78" fmla="*/ 733453541 w 460"/>
                      <a:gd name="T79" fmla="*/ 564907252 h 4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60"/>
                      <a:gd name="T121" fmla="*/ 0 h 437"/>
                      <a:gd name="T122" fmla="*/ 460 w 460"/>
                      <a:gd name="T123" fmla="*/ 437 h 4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60" h="437">
                        <a:moveTo>
                          <a:pt x="421" y="0"/>
                        </a:moveTo>
                        <a:cubicBezTo>
                          <a:pt x="39" y="0"/>
                          <a:pt x="39" y="0"/>
                          <a:pt x="39" y="0"/>
                        </a:cubicBezTo>
                        <a:cubicBezTo>
                          <a:pt x="17" y="0"/>
                          <a:pt x="0" y="17"/>
                          <a:pt x="0" y="38"/>
                        </a:cubicBezTo>
                        <a:cubicBezTo>
                          <a:pt x="0" y="334"/>
                          <a:pt x="0" y="334"/>
                          <a:pt x="0" y="334"/>
                        </a:cubicBezTo>
                        <a:cubicBezTo>
                          <a:pt x="0" y="355"/>
                          <a:pt x="17" y="373"/>
                          <a:pt x="39" y="373"/>
                        </a:cubicBezTo>
                        <a:cubicBezTo>
                          <a:pt x="155" y="373"/>
                          <a:pt x="155" y="373"/>
                          <a:pt x="155" y="373"/>
                        </a:cubicBezTo>
                        <a:cubicBezTo>
                          <a:pt x="149" y="381"/>
                          <a:pt x="139" y="390"/>
                          <a:pt x="134" y="395"/>
                        </a:cubicBezTo>
                        <a:cubicBezTo>
                          <a:pt x="130" y="400"/>
                          <a:pt x="126" y="404"/>
                          <a:pt x="124" y="407"/>
                        </a:cubicBezTo>
                        <a:cubicBezTo>
                          <a:pt x="121" y="411"/>
                          <a:pt x="119" y="418"/>
                          <a:pt x="123" y="424"/>
                        </a:cubicBezTo>
                        <a:cubicBezTo>
                          <a:pt x="126" y="430"/>
                          <a:pt x="133" y="437"/>
                          <a:pt x="152" y="437"/>
                        </a:cubicBezTo>
                        <a:cubicBezTo>
                          <a:pt x="308" y="437"/>
                          <a:pt x="308" y="437"/>
                          <a:pt x="308" y="437"/>
                        </a:cubicBezTo>
                        <a:cubicBezTo>
                          <a:pt x="326" y="437"/>
                          <a:pt x="334" y="430"/>
                          <a:pt x="337" y="424"/>
                        </a:cubicBezTo>
                        <a:cubicBezTo>
                          <a:pt x="340" y="418"/>
                          <a:pt x="339" y="411"/>
                          <a:pt x="336" y="407"/>
                        </a:cubicBezTo>
                        <a:cubicBezTo>
                          <a:pt x="334" y="404"/>
                          <a:pt x="330" y="400"/>
                          <a:pt x="325" y="395"/>
                        </a:cubicBezTo>
                        <a:cubicBezTo>
                          <a:pt x="320" y="390"/>
                          <a:pt x="311" y="381"/>
                          <a:pt x="304" y="373"/>
                        </a:cubicBezTo>
                        <a:cubicBezTo>
                          <a:pt x="421" y="373"/>
                          <a:pt x="421" y="373"/>
                          <a:pt x="421" y="373"/>
                        </a:cubicBezTo>
                        <a:cubicBezTo>
                          <a:pt x="442" y="373"/>
                          <a:pt x="460" y="355"/>
                          <a:pt x="460" y="334"/>
                        </a:cubicBezTo>
                        <a:cubicBezTo>
                          <a:pt x="460" y="38"/>
                          <a:pt x="460" y="38"/>
                          <a:pt x="460" y="38"/>
                        </a:cubicBezTo>
                        <a:cubicBezTo>
                          <a:pt x="460" y="17"/>
                          <a:pt x="442" y="0"/>
                          <a:pt x="421" y="0"/>
                        </a:cubicBezTo>
                        <a:close/>
                        <a:moveTo>
                          <a:pt x="315" y="405"/>
                        </a:moveTo>
                        <a:cubicBezTo>
                          <a:pt x="319" y="409"/>
                          <a:pt x="323" y="413"/>
                          <a:pt x="324" y="415"/>
                        </a:cubicBezTo>
                        <a:cubicBezTo>
                          <a:pt x="324" y="415"/>
                          <a:pt x="325" y="417"/>
                          <a:pt x="324" y="418"/>
                        </a:cubicBezTo>
                        <a:cubicBezTo>
                          <a:pt x="322" y="421"/>
                          <a:pt x="316" y="423"/>
                          <a:pt x="308" y="423"/>
                        </a:cubicBezTo>
                        <a:cubicBezTo>
                          <a:pt x="152" y="423"/>
                          <a:pt x="152" y="423"/>
                          <a:pt x="152" y="423"/>
                        </a:cubicBezTo>
                        <a:cubicBezTo>
                          <a:pt x="143" y="423"/>
                          <a:pt x="138" y="421"/>
                          <a:pt x="136" y="418"/>
                        </a:cubicBezTo>
                        <a:cubicBezTo>
                          <a:pt x="135" y="417"/>
                          <a:pt x="135" y="415"/>
                          <a:pt x="135" y="415"/>
                        </a:cubicBezTo>
                        <a:cubicBezTo>
                          <a:pt x="135" y="415"/>
                          <a:pt x="135" y="415"/>
                          <a:pt x="135" y="415"/>
                        </a:cubicBezTo>
                        <a:cubicBezTo>
                          <a:pt x="137" y="413"/>
                          <a:pt x="140" y="409"/>
                          <a:pt x="145" y="405"/>
                        </a:cubicBezTo>
                        <a:cubicBezTo>
                          <a:pt x="157" y="393"/>
                          <a:pt x="167" y="382"/>
                          <a:pt x="172" y="373"/>
                        </a:cubicBezTo>
                        <a:cubicBezTo>
                          <a:pt x="288" y="373"/>
                          <a:pt x="288" y="373"/>
                          <a:pt x="288" y="373"/>
                        </a:cubicBezTo>
                        <a:cubicBezTo>
                          <a:pt x="292" y="382"/>
                          <a:pt x="302" y="393"/>
                          <a:pt x="315" y="405"/>
                        </a:cubicBezTo>
                        <a:close/>
                        <a:moveTo>
                          <a:pt x="431" y="334"/>
                        </a:moveTo>
                        <a:cubicBezTo>
                          <a:pt x="431" y="340"/>
                          <a:pt x="426" y="344"/>
                          <a:pt x="421" y="344"/>
                        </a:cubicBezTo>
                        <a:cubicBezTo>
                          <a:pt x="39" y="344"/>
                          <a:pt x="39" y="344"/>
                          <a:pt x="39" y="344"/>
                        </a:cubicBezTo>
                        <a:cubicBezTo>
                          <a:pt x="33" y="344"/>
                          <a:pt x="29" y="340"/>
                          <a:pt x="29" y="334"/>
                        </a:cubicBezTo>
                        <a:cubicBezTo>
                          <a:pt x="29" y="38"/>
                          <a:pt x="29" y="38"/>
                          <a:pt x="29" y="38"/>
                        </a:cubicBezTo>
                        <a:cubicBezTo>
                          <a:pt x="29" y="33"/>
                          <a:pt x="33" y="28"/>
                          <a:pt x="39" y="28"/>
                        </a:cubicBezTo>
                        <a:cubicBezTo>
                          <a:pt x="421" y="28"/>
                          <a:pt x="421" y="28"/>
                          <a:pt x="421" y="28"/>
                        </a:cubicBezTo>
                        <a:cubicBezTo>
                          <a:pt x="426" y="28"/>
                          <a:pt x="431" y="33"/>
                          <a:pt x="431" y="38"/>
                        </a:cubicBezTo>
                        <a:lnTo>
                          <a:pt x="431" y="334"/>
                        </a:lnTo>
                        <a:close/>
                      </a:path>
                    </a:pathLst>
                  </a:custGeom>
                  <a:grpFill/>
                  <a:ln w="9525">
                    <a:solidFill>
                      <a:srgbClr val="92D050"/>
                    </a:solidFill>
                    <a:round/>
                  </a:ln>
                </p:spPr>
                <p:txBody>
                  <a:bodyP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174" name="Freeform 7"/>
                  <p:cNvSpPr>
                    <a:spLocks noEditPoints="1"/>
                  </p:cNvSpPr>
                  <p:nvPr/>
                </p:nvSpPr>
                <p:spPr bwMode="auto">
                  <a:xfrm>
                    <a:off x="9940" y="3828"/>
                    <a:ext cx="88" cy="90"/>
                  </a:xfrm>
                  <a:custGeom>
                    <a:avLst/>
                    <a:gdLst>
                      <a:gd name="T0" fmla="*/ 36733601 w 43"/>
                      <a:gd name="T1" fmla="*/ 0 h 43"/>
                      <a:gd name="T2" fmla="*/ 0 w 43"/>
                      <a:gd name="T3" fmla="*/ 37094334 h 43"/>
                      <a:gd name="T4" fmla="*/ 36733601 w 43"/>
                      <a:gd name="T5" fmla="*/ 75956331 h 43"/>
                      <a:gd name="T6" fmla="*/ 71796436 w 43"/>
                      <a:gd name="T7" fmla="*/ 37094334 h 43"/>
                      <a:gd name="T8" fmla="*/ 36733601 w 43"/>
                      <a:gd name="T9" fmla="*/ 0 h 43"/>
                      <a:gd name="T10" fmla="*/ 36733601 w 43"/>
                      <a:gd name="T11" fmla="*/ 51226339 h 43"/>
                      <a:gd name="T12" fmla="*/ 25044700 w 43"/>
                      <a:gd name="T13" fmla="*/ 37094334 h 43"/>
                      <a:gd name="T14" fmla="*/ 36733601 w 43"/>
                      <a:gd name="T15" fmla="*/ 24730003 h 43"/>
                      <a:gd name="T16" fmla="*/ 48421219 w 43"/>
                      <a:gd name="T17" fmla="*/ 37094334 h 43"/>
                      <a:gd name="T18" fmla="*/ 36733601 w 43"/>
                      <a:gd name="T19" fmla="*/ 51226339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3"/>
                      <a:gd name="T32" fmla="*/ 43 w 43"/>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3">
                        <a:moveTo>
                          <a:pt x="22" y="0"/>
                        </a:moveTo>
                        <a:cubicBezTo>
                          <a:pt x="10" y="0"/>
                          <a:pt x="0" y="9"/>
                          <a:pt x="0" y="21"/>
                        </a:cubicBezTo>
                        <a:cubicBezTo>
                          <a:pt x="0" y="33"/>
                          <a:pt x="10" y="43"/>
                          <a:pt x="22" y="43"/>
                        </a:cubicBezTo>
                        <a:cubicBezTo>
                          <a:pt x="34" y="43"/>
                          <a:pt x="43" y="33"/>
                          <a:pt x="43" y="21"/>
                        </a:cubicBezTo>
                        <a:cubicBezTo>
                          <a:pt x="43" y="9"/>
                          <a:pt x="34" y="0"/>
                          <a:pt x="22" y="0"/>
                        </a:cubicBezTo>
                        <a:close/>
                        <a:moveTo>
                          <a:pt x="22" y="29"/>
                        </a:moveTo>
                        <a:cubicBezTo>
                          <a:pt x="18" y="29"/>
                          <a:pt x="15" y="25"/>
                          <a:pt x="15" y="21"/>
                        </a:cubicBezTo>
                        <a:cubicBezTo>
                          <a:pt x="15" y="17"/>
                          <a:pt x="18" y="14"/>
                          <a:pt x="22" y="14"/>
                        </a:cubicBezTo>
                        <a:cubicBezTo>
                          <a:pt x="26" y="14"/>
                          <a:pt x="29" y="17"/>
                          <a:pt x="29" y="21"/>
                        </a:cubicBezTo>
                        <a:cubicBezTo>
                          <a:pt x="29" y="25"/>
                          <a:pt x="26" y="29"/>
                          <a:pt x="22" y="29"/>
                        </a:cubicBezTo>
                        <a:close/>
                      </a:path>
                    </a:pathLst>
                  </a:custGeom>
                  <a:grpFill/>
                  <a:ln w="9525">
                    <a:solidFill>
                      <a:srgbClr val="92D050"/>
                    </a:solidFill>
                    <a:round/>
                  </a:ln>
                </p:spPr>
                <p:txBody>
                  <a:bodyP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175" name="Freeform 8"/>
                  <p:cNvSpPr>
                    <a:spLocks noEditPoints="1"/>
                  </p:cNvSpPr>
                  <p:nvPr/>
                </p:nvSpPr>
                <p:spPr bwMode="auto">
                  <a:xfrm>
                    <a:off x="9770" y="6372"/>
                    <a:ext cx="285" cy="282"/>
                  </a:xfrm>
                  <a:custGeom>
                    <a:avLst/>
                    <a:gdLst>
                      <a:gd name="T0" fmla="*/ 118667132 w 138"/>
                      <a:gd name="T1" fmla="*/ 0 h 138"/>
                      <a:gd name="T2" fmla="*/ 0 w 138"/>
                      <a:gd name="T3" fmla="*/ 116593740 h 138"/>
                      <a:gd name="T4" fmla="*/ 118667132 w 138"/>
                      <a:gd name="T5" fmla="*/ 233186179 h 138"/>
                      <a:gd name="T6" fmla="*/ 237332953 w 138"/>
                      <a:gd name="T7" fmla="*/ 116593740 h 138"/>
                      <a:gd name="T8" fmla="*/ 118667132 w 138"/>
                      <a:gd name="T9" fmla="*/ 0 h 138"/>
                      <a:gd name="T10" fmla="*/ 118667132 w 138"/>
                      <a:gd name="T11" fmla="*/ 209529204 h 138"/>
                      <a:gd name="T12" fmla="*/ 24077543 w 138"/>
                      <a:gd name="T13" fmla="*/ 116593740 h 138"/>
                      <a:gd name="T14" fmla="*/ 110066889 w 138"/>
                      <a:gd name="T15" fmla="*/ 25346862 h 138"/>
                      <a:gd name="T16" fmla="*/ 110066889 w 138"/>
                      <a:gd name="T17" fmla="*/ 133491208 h 138"/>
                      <a:gd name="T18" fmla="*/ 209815585 w 138"/>
                      <a:gd name="T19" fmla="*/ 96316518 h 138"/>
                      <a:gd name="T20" fmla="*/ 211536158 w 138"/>
                      <a:gd name="T21" fmla="*/ 116593740 h 138"/>
                      <a:gd name="T22" fmla="*/ 118667132 w 138"/>
                      <a:gd name="T23" fmla="*/ 209529204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38"/>
                      <a:gd name="T38" fmla="*/ 138 w 138"/>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38">
                        <a:moveTo>
                          <a:pt x="69" y="0"/>
                        </a:moveTo>
                        <a:cubicBezTo>
                          <a:pt x="31" y="0"/>
                          <a:pt x="0" y="31"/>
                          <a:pt x="0" y="69"/>
                        </a:cubicBezTo>
                        <a:cubicBezTo>
                          <a:pt x="0" y="107"/>
                          <a:pt x="31" y="138"/>
                          <a:pt x="69" y="138"/>
                        </a:cubicBezTo>
                        <a:cubicBezTo>
                          <a:pt x="107" y="138"/>
                          <a:pt x="138" y="107"/>
                          <a:pt x="138" y="69"/>
                        </a:cubicBezTo>
                        <a:cubicBezTo>
                          <a:pt x="138" y="31"/>
                          <a:pt x="107" y="0"/>
                          <a:pt x="69" y="0"/>
                        </a:cubicBezTo>
                        <a:close/>
                        <a:moveTo>
                          <a:pt x="69" y="124"/>
                        </a:moveTo>
                        <a:cubicBezTo>
                          <a:pt x="39" y="124"/>
                          <a:pt x="14" y="99"/>
                          <a:pt x="14" y="69"/>
                        </a:cubicBezTo>
                        <a:cubicBezTo>
                          <a:pt x="14" y="41"/>
                          <a:pt x="36" y="18"/>
                          <a:pt x="64" y="15"/>
                        </a:cubicBezTo>
                        <a:cubicBezTo>
                          <a:pt x="64" y="79"/>
                          <a:pt x="64" y="79"/>
                          <a:pt x="64" y="79"/>
                        </a:cubicBezTo>
                        <a:cubicBezTo>
                          <a:pt x="122" y="57"/>
                          <a:pt x="122" y="57"/>
                          <a:pt x="122" y="57"/>
                        </a:cubicBezTo>
                        <a:cubicBezTo>
                          <a:pt x="123" y="61"/>
                          <a:pt x="123" y="65"/>
                          <a:pt x="123" y="69"/>
                        </a:cubicBezTo>
                        <a:cubicBezTo>
                          <a:pt x="123" y="99"/>
                          <a:pt x="99" y="124"/>
                          <a:pt x="69" y="124"/>
                        </a:cubicBezTo>
                        <a:close/>
                      </a:path>
                    </a:pathLst>
                  </a:custGeom>
                  <a:grpFill/>
                  <a:ln w="9525">
                    <a:solidFill>
                      <a:srgbClr val="92D050"/>
                    </a:solidFill>
                    <a:round/>
                  </a:ln>
                </p:spPr>
                <p:txBody>
                  <a:bodyP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grpSp>
          </p:grpSp>
          <p:grpSp>
            <p:nvGrpSpPr>
              <p:cNvPr id="38944" name="组合 148"/>
              <p:cNvGrpSpPr/>
              <p:nvPr/>
            </p:nvGrpSpPr>
            <p:grpSpPr bwMode="auto">
              <a:xfrm>
                <a:off x="8123024" y="3397136"/>
                <a:ext cx="3542958" cy="990121"/>
                <a:chOff x="8181392" y="3679245"/>
                <a:chExt cx="3542958" cy="990121"/>
              </a:xfrm>
            </p:grpSpPr>
            <p:grpSp>
              <p:nvGrpSpPr>
                <p:cNvPr id="38945" name="组合 149"/>
                <p:cNvGrpSpPr/>
                <p:nvPr/>
              </p:nvGrpSpPr>
              <p:grpSpPr bwMode="auto">
                <a:xfrm>
                  <a:off x="8284363" y="3685772"/>
                  <a:ext cx="1706720" cy="312117"/>
                  <a:chOff x="8284363" y="3685772"/>
                  <a:chExt cx="1706720" cy="312117"/>
                </a:xfrm>
              </p:grpSpPr>
              <p:sp>
                <p:nvSpPr>
                  <p:cNvPr id="169" name="TextBox 24"/>
                  <p:cNvSpPr txBox="1"/>
                  <p:nvPr/>
                </p:nvSpPr>
                <p:spPr>
                  <a:xfrm>
                    <a:off x="8284363" y="3685772"/>
                    <a:ext cx="1706720" cy="312117"/>
                  </a:xfrm>
                  <a:prstGeom prst="rect">
                    <a:avLst/>
                  </a:prstGeom>
                  <a:solidFill>
                    <a:srgbClr val="AEAEAE"/>
                  </a:solidFill>
                  <a:ln>
                    <a:solidFill>
                      <a:srgbClr val="92D050"/>
                    </a:solidFill>
                  </a:ln>
                </p:spPr>
                <p:style>
                  <a:lnRef idx="0">
                    <a:scrgbClr r="0" g="0" b="0"/>
                  </a:lnRef>
                  <a:fillRef idx="1001">
                    <a:schemeClr val="lt1"/>
                  </a:fillRef>
                  <a:effectRef idx="0">
                    <a:scrgbClr r="0" g="0" b="0"/>
                  </a:effectRef>
                  <a:fontRef idx="major"/>
                </p:style>
                <p:txBody>
                  <a:bodyPr wrap="square">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8965" name="文本框 169"/>
                  <p:cNvSpPr txBox="1">
                    <a:spLocks noChangeArrowheads="1"/>
                  </p:cNvSpPr>
                  <p:nvPr/>
                </p:nvSpPr>
                <p:spPr bwMode="auto">
                  <a:xfrm>
                    <a:off x="8672352" y="3709447"/>
                    <a:ext cx="1076792" cy="28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dirty="0">
                        <a:solidFill>
                          <a:srgbClr val="0D0D0D"/>
                        </a:solidFill>
                        <a:latin typeface="+mn-lt"/>
                        <a:ea typeface="方正兰亭黑简体" panose="02000000000000000000" pitchFamily="2" charset="-122"/>
                      </a:rPr>
                      <a:t>字符集设置</a:t>
                    </a:r>
                    <a:endParaRPr lang="en-US" altLang="zh-CN" sz="1200" dirty="0">
                      <a:solidFill>
                        <a:srgbClr val="0D0D0D"/>
                      </a:solidFill>
                      <a:latin typeface="+mn-lt"/>
                      <a:ea typeface="方正兰亭黑简体" panose="02000000000000000000" pitchFamily="2" charset="-122"/>
                    </a:endParaRPr>
                  </a:p>
                </p:txBody>
              </p:sp>
            </p:grpSp>
            <p:grpSp>
              <p:nvGrpSpPr>
                <p:cNvPr id="38946" name="组合 150"/>
                <p:cNvGrpSpPr/>
                <p:nvPr/>
              </p:nvGrpSpPr>
              <p:grpSpPr bwMode="auto">
                <a:xfrm>
                  <a:off x="8284363" y="4012780"/>
                  <a:ext cx="1706720" cy="315896"/>
                  <a:chOff x="8284363" y="3677174"/>
                  <a:chExt cx="1706720" cy="315896"/>
                </a:xfrm>
              </p:grpSpPr>
              <p:sp>
                <p:nvSpPr>
                  <p:cNvPr id="167" name="TextBox 24"/>
                  <p:cNvSpPr txBox="1"/>
                  <p:nvPr/>
                </p:nvSpPr>
                <p:spPr>
                  <a:xfrm>
                    <a:off x="8284363" y="3677174"/>
                    <a:ext cx="1706720" cy="315896"/>
                  </a:xfrm>
                  <a:prstGeom prst="rect">
                    <a:avLst/>
                  </a:prstGeom>
                  <a:solidFill>
                    <a:srgbClr val="AEAEAE"/>
                  </a:solidFill>
                  <a:ln>
                    <a:solidFill>
                      <a:srgbClr val="92D050"/>
                    </a:solidFill>
                  </a:ln>
                </p:spPr>
                <p:style>
                  <a:lnRef idx="0">
                    <a:scrgbClr r="0" g="0" b="0"/>
                  </a:lnRef>
                  <a:fillRef idx="1001">
                    <a:schemeClr val="lt1"/>
                  </a:fillRef>
                  <a:effectRef idx="0">
                    <a:scrgbClr r="0" g="0" b="0"/>
                  </a:effectRef>
                  <a:fontRef idx="major"/>
                </p:style>
                <p:txBody>
                  <a:bodyPr wrap="square">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8963" name="文本框 167"/>
                  <p:cNvSpPr txBox="1">
                    <a:spLocks noChangeArrowheads="1"/>
                  </p:cNvSpPr>
                  <p:nvPr/>
                </p:nvSpPr>
                <p:spPr bwMode="auto">
                  <a:xfrm>
                    <a:off x="8720989" y="3709448"/>
                    <a:ext cx="903116" cy="28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solidFill>
                          <a:srgbClr val="0D0D0D"/>
                        </a:solidFill>
                        <a:latin typeface="+mn-lt"/>
                        <a:ea typeface="方正兰亭黑简体" panose="02000000000000000000" pitchFamily="2" charset="-122"/>
                      </a:rPr>
                      <a:t>调度相关</a:t>
                    </a:r>
                    <a:endParaRPr lang="en-US" altLang="zh-CN" sz="1200">
                      <a:solidFill>
                        <a:srgbClr val="0D0D0D"/>
                      </a:solidFill>
                      <a:latin typeface="+mn-lt"/>
                      <a:ea typeface="方正兰亭黑简体" panose="02000000000000000000" pitchFamily="2" charset="-122"/>
                    </a:endParaRPr>
                  </a:p>
                </p:txBody>
              </p:sp>
            </p:grpSp>
            <p:grpSp>
              <p:nvGrpSpPr>
                <p:cNvPr id="38947" name="组合 151"/>
                <p:cNvGrpSpPr/>
                <p:nvPr/>
              </p:nvGrpSpPr>
              <p:grpSpPr bwMode="auto">
                <a:xfrm>
                  <a:off x="8181392" y="4357249"/>
                  <a:ext cx="1838435" cy="312117"/>
                  <a:chOff x="8181392" y="3686037"/>
                  <a:chExt cx="1838435" cy="312117"/>
                </a:xfrm>
              </p:grpSpPr>
              <p:sp>
                <p:nvSpPr>
                  <p:cNvPr id="165" name="TextBox 24"/>
                  <p:cNvSpPr txBox="1"/>
                  <p:nvPr/>
                </p:nvSpPr>
                <p:spPr>
                  <a:xfrm>
                    <a:off x="8284364" y="3686037"/>
                    <a:ext cx="1706720" cy="312117"/>
                  </a:xfrm>
                  <a:prstGeom prst="rect">
                    <a:avLst/>
                  </a:prstGeom>
                  <a:solidFill>
                    <a:srgbClr val="AEAEAE"/>
                  </a:solidFill>
                  <a:ln>
                    <a:solidFill>
                      <a:srgbClr val="92D050"/>
                    </a:solidFill>
                  </a:ln>
                </p:spPr>
                <p:style>
                  <a:lnRef idx="0">
                    <a:scrgbClr r="0" g="0" b="0"/>
                  </a:lnRef>
                  <a:fillRef idx="1001">
                    <a:schemeClr val="lt1"/>
                  </a:fillRef>
                  <a:effectRef idx="0">
                    <a:scrgbClr r="0" g="0" b="0"/>
                  </a:effectRef>
                  <a:fontRef idx="major"/>
                </p:style>
                <p:txBody>
                  <a:bodyPr wrap="square">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8961" name="文本框 165"/>
                  <p:cNvSpPr txBox="1">
                    <a:spLocks noChangeArrowheads="1"/>
                  </p:cNvSpPr>
                  <p:nvPr/>
                </p:nvSpPr>
                <p:spPr bwMode="auto">
                  <a:xfrm>
                    <a:off x="8181392" y="3697880"/>
                    <a:ext cx="1838435" cy="2809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200" dirty="0">
                        <a:solidFill>
                          <a:srgbClr val="0D0D0D"/>
                        </a:solidFill>
                        <a:latin typeface="+mn-lt"/>
                        <a:ea typeface="方正兰亭黑简体" panose="02000000000000000000" pitchFamily="2" charset="-122"/>
                      </a:rPr>
                      <a:t>Timestamp </a:t>
                    </a:r>
                    <a:r>
                      <a:rPr lang="zh-CN" altLang="en-US" sz="1200" dirty="0">
                        <a:solidFill>
                          <a:srgbClr val="0D0D0D"/>
                        </a:solidFill>
                        <a:latin typeface="+mn-lt"/>
                        <a:ea typeface="方正兰亭黑简体" panose="02000000000000000000" pitchFamily="2" charset="-122"/>
                      </a:rPr>
                      <a:t>默认行为</a:t>
                    </a:r>
                    <a:endParaRPr lang="en-US" altLang="zh-CN" sz="1200" dirty="0">
                      <a:solidFill>
                        <a:srgbClr val="0D0D0D"/>
                      </a:solidFill>
                      <a:latin typeface="+mn-lt"/>
                      <a:ea typeface="方正兰亭黑简体" panose="02000000000000000000" pitchFamily="2" charset="-122"/>
                    </a:endParaRPr>
                  </a:p>
                </p:txBody>
              </p:sp>
            </p:grpSp>
            <p:grpSp>
              <p:nvGrpSpPr>
                <p:cNvPr id="38949" name="组合 153"/>
                <p:cNvGrpSpPr/>
                <p:nvPr/>
              </p:nvGrpSpPr>
              <p:grpSpPr bwMode="auto">
                <a:xfrm>
                  <a:off x="10103409" y="3679245"/>
                  <a:ext cx="1620940" cy="313569"/>
                  <a:chOff x="10103409" y="2336821"/>
                  <a:chExt cx="1620940" cy="313569"/>
                </a:xfrm>
              </p:grpSpPr>
              <p:sp>
                <p:nvSpPr>
                  <p:cNvPr id="161" name="TextBox 24"/>
                  <p:cNvSpPr txBox="1"/>
                  <p:nvPr/>
                </p:nvSpPr>
                <p:spPr>
                  <a:xfrm>
                    <a:off x="10103409" y="2336821"/>
                    <a:ext cx="1620940" cy="312117"/>
                  </a:xfrm>
                  <a:prstGeom prst="rect">
                    <a:avLst/>
                  </a:prstGeom>
                  <a:solidFill>
                    <a:srgbClr val="AEAEAE"/>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8957" name="文本框 161"/>
                  <p:cNvSpPr txBox="1">
                    <a:spLocks noChangeArrowheads="1"/>
                  </p:cNvSpPr>
                  <p:nvPr/>
                </p:nvSpPr>
                <p:spPr bwMode="auto">
                  <a:xfrm>
                    <a:off x="10425073" y="2369485"/>
                    <a:ext cx="1076792" cy="28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dirty="0">
                        <a:solidFill>
                          <a:srgbClr val="0D0D0D"/>
                        </a:solidFill>
                        <a:latin typeface="+mn-lt"/>
                        <a:ea typeface="方正兰亭黑简体" panose="02000000000000000000" pitchFamily="2" charset="-122"/>
                      </a:rPr>
                      <a:t>最大连接数</a:t>
                    </a:r>
                    <a:endParaRPr lang="en-US" altLang="zh-CN" sz="1200" dirty="0">
                      <a:solidFill>
                        <a:srgbClr val="0D0D0D"/>
                      </a:solidFill>
                      <a:latin typeface="+mn-lt"/>
                      <a:ea typeface="方正兰亭黑简体" panose="02000000000000000000" pitchFamily="2" charset="-122"/>
                    </a:endParaRPr>
                  </a:p>
                </p:txBody>
              </p:sp>
            </p:grpSp>
            <p:grpSp>
              <p:nvGrpSpPr>
                <p:cNvPr id="38950" name="组合 154"/>
                <p:cNvGrpSpPr/>
                <p:nvPr/>
              </p:nvGrpSpPr>
              <p:grpSpPr bwMode="auto">
                <a:xfrm>
                  <a:off x="10103410" y="4023708"/>
                  <a:ext cx="1620940" cy="312117"/>
                  <a:chOff x="10103410" y="2345678"/>
                  <a:chExt cx="1620940" cy="312117"/>
                </a:xfrm>
              </p:grpSpPr>
              <p:sp>
                <p:nvSpPr>
                  <p:cNvPr id="159" name="TextBox 24"/>
                  <p:cNvSpPr txBox="1"/>
                  <p:nvPr/>
                </p:nvSpPr>
                <p:spPr>
                  <a:xfrm>
                    <a:off x="10103410" y="2345678"/>
                    <a:ext cx="1620940" cy="312117"/>
                  </a:xfrm>
                  <a:prstGeom prst="rect">
                    <a:avLst/>
                  </a:prstGeom>
                  <a:solidFill>
                    <a:srgbClr val="AEAEAE"/>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8955" name="文本框 159"/>
                  <p:cNvSpPr txBox="1">
                    <a:spLocks noChangeArrowheads="1"/>
                  </p:cNvSpPr>
                  <p:nvPr/>
                </p:nvSpPr>
                <p:spPr bwMode="auto">
                  <a:xfrm>
                    <a:off x="10434802" y="2369489"/>
                    <a:ext cx="1076792" cy="28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solidFill>
                          <a:srgbClr val="0D0D0D"/>
                        </a:solidFill>
                        <a:latin typeface="+mn-lt"/>
                        <a:ea typeface="方正兰亭黑简体" panose="02000000000000000000" pitchFamily="2" charset="-122"/>
                      </a:rPr>
                      <a:t>锁等待时间</a:t>
                    </a:r>
                    <a:endParaRPr lang="en-US" altLang="zh-CN" sz="1200">
                      <a:solidFill>
                        <a:srgbClr val="0D0D0D"/>
                      </a:solidFill>
                      <a:latin typeface="+mn-lt"/>
                      <a:ea typeface="方正兰亭黑简体" panose="02000000000000000000" pitchFamily="2" charset="-122"/>
                    </a:endParaRPr>
                  </a:p>
                </p:txBody>
              </p:sp>
            </p:grpSp>
            <p:grpSp>
              <p:nvGrpSpPr>
                <p:cNvPr id="38951" name="组合 155"/>
                <p:cNvGrpSpPr/>
                <p:nvPr/>
              </p:nvGrpSpPr>
              <p:grpSpPr bwMode="auto">
                <a:xfrm>
                  <a:off x="10103409" y="4350710"/>
                  <a:ext cx="1620940" cy="315897"/>
                  <a:chOff x="10103409" y="2337074"/>
                  <a:chExt cx="1620940" cy="315897"/>
                </a:xfrm>
              </p:grpSpPr>
              <p:sp>
                <p:nvSpPr>
                  <p:cNvPr id="157" name="TextBox 24"/>
                  <p:cNvSpPr txBox="1"/>
                  <p:nvPr/>
                </p:nvSpPr>
                <p:spPr>
                  <a:xfrm>
                    <a:off x="10103409" y="2337074"/>
                    <a:ext cx="1620940" cy="315897"/>
                  </a:xfrm>
                  <a:prstGeom prst="rect">
                    <a:avLst/>
                  </a:prstGeom>
                  <a:solidFill>
                    <a:srgbClr val="AEAEAE"/>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8953" name="文本框 157"/>
                  <p:cNvSpPr txBox="1">
                    <a:spLocks noChangeArrowheads="1"/>
                  </p:cNvSpPr>
                  <p:nvPr/>
                </p:nvSpPr>
                <p:spPr bwMode="auto">
                  <a:xfrm>
                    <a:off x="10395890" y="2369483"/>
                    <a:ext cx="1250469" cy="28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solidFill>
                          <a:srgbClr val="0D0D0D"/>
                        </a:solidFill>
                        <a:latin typeface="+mn-lt"/>
                        <a:ea typeface="方正兰亭黑简体" panose="02000000000000000000" pitchFamily="2" charset="-122"/>
                      </a:rPr>
                      <a:t>连接等待时间</a:t>
                    </a:r>
                    <a:endParaRPr lang="en-US" altLang="zh-CN" sz="1200">
                      <a:solidFill>
                        <a:srgbClr val="0D0D0D"/>
                      </a:solidFill>
                      <a:latin typeface="+mn-lt"/>
                      <a:ea typeface="方正兰亭黑简体" panose="02000000000000000000" pitchFamily="2" charset="-122"/>
                    </a:endParaRPr>
                  </a:p>
                </p:txBody>
              </p:sp>
            </p:grpSp>
          </p:grpSp>
        </p:grpSp>
        <p:sp>
          <p:nvSpPr>
            <p:cNvPr id="133" name="矩形 132"/>
            <p:cNvSpPr/>
            <p:nvPr/>
          </p:nvSpPr>
          <p:spPr>
            <a:xfrm>
              <a:off x="7641521" y="4876251"/>
              <a:ext cx="4138876" cy="1100081"/>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ea typeface="方正兰亭黑简体" panose="02000000000000000000" pitchFamily="2" charset="-122"/>
              </a:endParaRPr>
            </a:p>
          </p:txBody>
        </p:sp>
        <p:grpSp>
          <p:nvGrpSpPr>
            <p:cNvPr id="38931" name="组合 133"/>
            <p:cNvGrpSpPr/>
            <p:nvPr/>
          </p:nvGrpSpPr>
          <p:grpSpPr bwMode="auto">
            <a:xfrm>
              <a:off x="7747970" y="4890652"/>
              <a:ext cx="3958644" cy="700920"/>
              <a:chOff x="7747970" y="4890652"/>
              <a:chExt cx="3958644" cy="700920"/>
            </a:xfrm>
          </p:grpSpPr>
          <p:grpSp>
            <p:nvGrpSpPr>
              <p:cNvPr id="38932" name="组合 134"/>
              <p:cNvGrpSpPr/>
              <p:nvPr/>
            </p:nvGrpSpPr>
            <p:grpSpPr bwMode="auto">
              <a:xfrm>
                <a:off x="7892098" y="4933504"/>
                <a:ext cx="1591649" cy="312116"/>
                <a:chOff x="7892098" y="2244977"/>
                <a:chExt cx="1591649" cy="312116"/>
              </a:xfrm>
            </p:grpSpPr>
            <p:sp>
              <p:nvSpPr>
                <p:cNvPr id="38941" name="文本框 145"/>
                <p:cNvSpPr txBox="1">
                  <a:spLocks noChangeArrowheads="1"/>
                </p:cNvSpPr>
                <p:nvPr/>
              </p:nvSpPr>
              <p:spPr bwMode="auto">
                <a:xfrm>
                  <a:off x="8262224" y="2244977"/>
                  <a:ext cx="1221523" cy="312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a:solidFill>
                        <a:srgbClr val="0D0D0D"/>
                      </a:solidFill>
                      <a:latin typeface="+mn-lt"/>
                      <a:ea typeface="方正兰亭黑简体" panose="02000000000000000000" pitchFamily="2" charset="-122"/>
                    </a:rPr>
                    <a:t>性能类参数</a:t>
                  </a:r>
                  <a:endParaRPr lang="en-US" altLang="zh-CN" sz="1400" b="1">
                    <a:solidFill>
                      <a:srgbClr val="0D0D0D"/>
                    </a:solidFill>
                    <a:latin typeface="+mn-lt"/>
                    <a:ea typeface="方正兰亭黑简体" panose="02000000000000000000" pitchFamily="2" charset="-122"/>
                  </a:endParaRPr>
                </a:p>
              </p:txBody>
            </p:sp>
            <p:sp>
              <p:nvSpPr>
                <p:cNvPr id="38942" name="Freeform 7"/>
                <p:cNvSpPr>
                  <a:spLocks noEditPoints="1" noChangeArrowheads="1"/>
                </p:cNvSpPr>
                <p:nvPr/>
              </p:nvSpPr>
              <p:spPr bwMode="auto">
                <a:xfrm>
                  <a:off x="7892098" y="2478049"/>
                  <a:ext cx="31788" cy="32510"/>
                </a:xfrm>
                <a:custGeom>
                  <a:avLst/>
                  <a:gdLst>
                    <a:gd name="T0" fmla="*/ 2147483646 w 43"/>
                    <a:gd name="T1" fmla="*/ 0 h 43"/>
                    <a:gd name="T2" fmla="*/ 0 w 43"/>
                    <a:gd name="T3" fmla="*/ 2147483646 h 43"/>
                    <a:gd name="T4" fmla="*/ 2147483646 w 43"/>
                    <a:gd name="T5" fmla="*/ 2147483646 h 43"/>
                    <a:gd name="T6" fmla="*/ 2147483646 w 43"/>
                    <a:gd name="T7" fmla="*/ 2147483646 h 43"/>
                    <a:gd name="T8" fmla="*/ 2147483646 w 43"/>
                    <a:gd name="T9" fmla="*/ 0 h 43"/>
                    <a:gd name="T10" fmla="*/ 2147483646 w 43"/>
                    <a:gd name="T11" fmla="*/ 2147483646 h 43"/>
                    <a:gd name="T12" fmla="*/ 2147483646 w 43"/>
                    <a:gd name="T13" fmla="*/ 2147483646 h 43"/>
                    <a:gd name="T14" fmla="*/ 2147483646 w 43"/>
                    <a:gd name="T15" fmla="*/ 2147483646 h 43"/>
                    <a:gd name="T16" fmla="*/ 2147483646 w 43"/>
                    <a:gd name="T17" fmla="*/ 2147483646 h 43"/>
                    <a:gd name="T18" fmla="*/ 2147483646 w 43"/>
                    <a:gd name="T19" fmla="*/ 2147483646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3">
                      <a:moveTo>
                        <a:pt x="22" y="0"/>
                      </a:moveTo>
                      <a:cubicBezTo>
                        <a:pt x="10" y="0"/>
                        <a:pt x="0" y="9"/>
                        <a:pt x="0" y="21"/>
                      </a:cubicBezTo>
                      <a:cubicBezTo>
                        <a:pt x="0" y="33"/>
                        <a:pt x="10" y="43"/>
                        <a:pt x="22" y="43"/>
                      </a:cubicBezTo>
                      <a:cubicBezTo>
                        <a:pt x="34" y="43"/>
                        <a:pt x="43" y="33"/>
                        <a:pt x="43" y="21"/>
                      </a:cubicBezTo>
                      <a:cubicBezTo>
                        <a:pt x="43" y="9"/>
                        <a:pt x="34" y="0"/>
                        <a:pt x="22" y="0"/>
                      </a:cubicBezTo>
                      <a:close/>
                      <a:moveTo>
                        <a:pt x="22" y="29"/>
                      </a:moveTo>
                      <a:cubicBezTo>
                        <a:pt x="18" y="29"/>
                        <a:pt x="15" y="25"/>
                        <a:pt x="15" y="21"/>
                      </a:cubicBezTo>
                      <a:cubicBezTo>
                        <a:pt x="15" y="17"/>
                        <a:pt x="18" y="14"/>
                        <a:pt x="22" y="14"/>
                      </a:cubicBezTo>
                      <a:cubicBezTo>
                        <a:pt x="26" y="14"/>
                        <a:pt x="29" y="17"/>
                        <a:pt x="29" y="21"/>
                      </a:cubicBezTo>
                      <a:cubicBezTo>
                        <a:pt x="29" y="25"/>
                        <a:pt x="26" y="29"/>
                        <a:pt x="22" y="29"/>
                      </a:cubicBezTo>
                      <a:close/>
                    </a:path>
                  </a:pathLst>
                </a:custGeom>
                <a:solidFill>
                  <a:srgbClr val="92D050"/>
                </a:solidFill>
                <a:ln w="9525">
                  <a:solidFill>
                    <a:srgbClr val="92D050"/>
                  </a:solidFill>
                  <a:round/>
                </a:ln>
              </p:spPr>
              <p:txBody>
                <a:bodyPr/>
                <a:lstStyle/>
                <a:p>
                  <a:endParaRPr lang="en-US">
                    <a:ea typeface="方正兰亭黑简体" panose="02000000000000000000" pitchFamily="2" charset="-122"/>
                  </a:endParaRPr>
                </a:p>
              </p:txBody>
            </p:sp>
          </p:grpSp>
          <p:grpSp>
            <p:nvGrpSpPr>
              <p:cNvPr id="38933" name="组合 135"/>
              <p:cNvGrpSpPr/>
              <p:nvPr/>
            </p:nvGrpSpPr>
            <p:grpSpPr bwMode="auto">
              <a:xfrm>
                <a:off x="8348004" y="5276090"/>
                <a:ext cx="3358610" cy="315482"/>
                <a:chOff x="8406372" y="2645929"/>
                <a:chExt cx="3358610" cy="315482"/>
              </a:xfrm>
            </p:grpSpPr>
            <p:grpSp>
              <p:nvGrpSpPr>
                <p:cNvPr id="38935" name="组合 139"/>
                <p:cNvGrpSpPr/>
                <p:nvPr/>
              </p:nvGrpSpPr>
              <p:grpSpPr bwMode="auto">
                <a:xfrm>
                  <a:off x="8406372" y="2649294"/>
                  <a:ext cx="1620940" cy="312117"/>
                  <a:chOff x="8406372" y="2649294"/>
                  <a:chExt cx="1620940" cy="312117"/>
                </a:xfrm>
              </p:grpSpPr>
              <p:sp>
                <p:nvSpPr>
                  <p:cNvPr id="144" name="TextBox 24"/>
                  <p:cNvSpPr txBox="1"/>
                  <p:nvPr/>
                </p:nvSpPr>
                <p:spPr>
                  <a:xfrm>
                    <a:off x="8406372" y="2649294"/>
                    <a:ext cx="1620940" cy="312117"/>
                  </a:xfrm>
                  <a:prstGeom prst="rect">
                    <a:avLst/>
                  </a:prstGeom>
                  <a:solidFill>
                    <a:srgbClr val="AEAEAE"/>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8940" name="文本框 144"/>
                  <p:cNvSpPr txBox="1">
                    <a:spLocks noChangeArrowheads="1"/>
                  </p:cNvSpPr>
                  <p:nvPr/>
                </p:nvSpPr>
                <p:spPr bwMode="auto">
                  <a:xfrm>
                    <a:off x="8595560" y="2672660"/>
                    <a:ext cx="1201623" cy="28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200" dirty="0">
                        <a:solidFill>
                          <a:srgbClr val="0D0D0D"/>
                        </a:solidFill>
                        <a:latin typeface="+mn-lt"/>
                        <a:ea typeface="方正兰亭黑简体" panose="02000000000000000000" pitchFamily="2" charset="-122"/>
                      </a:rPr>
                      <a:t>*_</a:t>
                    </a:r>
                    <a:r>
                      <a:rPr lang="en-US" altLang="zh-CN" sz="1200" dirty="0" err="1">
                        <a:solidFill>
                          <a:srgbClr val="0D0D0D"/>
                        </a:solidFill>
                        <a:latin typeface="+mn-lt"/>
                        <a:ea typeface="方正兰亭黑简体" panose="02000000000000000000" pitchFamily="2" charset="-122"/>
                      </a:rPr>
                      <a:t>buffer_size</a:t>
                    </a:r>
                    <a:endParaRPr lang="en-US" altLang="zh-CN" sz="1200" dirty="0">
                      <a:solidFill>
                        <a:srgbClr val="0D0D0D"/>
                      </a:solidFill>
                      <a:latin typeface="+mn-lt"/>
                      <a:ea typeface="方正兰亭黑简体" panose="02000000000000000000" pitchFamily="2" charset="-122"/>
                    </a:endParaRPr>
                  </a:p>
                </p:txBody>
              </p:sp>
            </p:grpSp>
            <p:grpSp>
              <p:nvGrpSpPr>
                <p:cNvPr id="38936" name="组合 140"/>
                <p:cNvGrpSpPr/>
                <p:nvPr/>
              </p:nvGrpSpPr>
              <p:grpSpPr bwMode="auto">
                <a:xfrm>
                  <a:off x="10144042" y="2645929"/>
                  <a:ext cx="1620940" cy="312117"/>
                  <a:chOff x="10144042" y="2310323"/>
                  <a:chExt cx="1620940" cy="312117"/>
                </a:xfrm>
              </p:grpSpPr>
              <p:sp>
                <p:nvSpPr>
                  <p:cNvPr id="142" name="TextBox 24"/>
                  <p:cNvSpPr txBox="1"/>
                  <p:nvPr/>
                </p:nvSpPr>
                <p:spPr>
                  <a:xfrm>
                    <a:off x="10144042" y="2310323"/>
                    <a:ext cx="1620940" cy="312117"/>
                  </a:xfrm>
                  <a:prstGeom prst="rect">
                    <a:avLst/>
                  </a:prstGeom>
                  <a:solidFill>
                    <a:srgbClr val="AEAEAE"/>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sp>
                <p:nvSpPr>
                  <p:cNvPr id="38938" name="文本框 142"/>
                  <p:cNvSpPr txBox="1">
                    <a:spLocks noChangeArrowheads="1"/>
                  </p:cNvSpPr>
                  <p:nvPr/>
                </p:nvSpPr>
                <p:spPr bwMode="auto">
                  <a:xfrm>
                    <a:off x="10345340" y="2334338"/>
                    <a:ext cx="1169059" cy="28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200" dirty="0">
                        <a:solidFill>
                          <a:srgbClr val="0D0D0D"/>
                        </a:solidFill>
                        <a:latin typeface="+mn-lt"/>
                        <a:ea typeface="方正兰亭黑简体" panose="02000000000000000000" pitchFamily="2" charset="-122"/>
                      </a:rPr>
                      <a:t>*_</a:t>
                    </a:r>
                    <a:r>
                      <a:rPr lang="en-US" altLang="zh-CN" sz="1200" dirty="0" err="1">
                        <a:solidFill>
                          <a:srgbClr val="0D0D0D"/>
                        </a:solidFill>
                        <a:latin typeface="+mn-lt"/>
                        <a:ea typeface="方正兰亭黑简体" panose="02000000000000000000" pitchFamily="2" charset="-122"/>
                      </a:rPr>
                      <a:t>cache_size</a:t>
                    </a:r>
                    <a:endParaRPr lang="en-US" altLang="zh-CN" sz="1200" dirty="0">
                      <a:solidFill>
                        <a:srgbClr val="0D0D0D"/>
                      </a:solidFill>
                      <a:latin typeface="+mn-lt"/>
                      <a:ea typeface="方正兰亭黑简体" panose="02000000000000000000" pitchFamily="2" charset="-122"/>
                    </a:endParaRPr>
                  </a:p>
                </p:txBody>
              </p:sp>
            </p:grpSp>
          </p:grpSp>
          <p:grpSp>
            <p:nvGrpSpPr>
              <p:cNvPr id="137" name="Group 437"/>
              <p:cNvGrpSpPr/>
              <p:nvPr/>
            </p:nvGrpSpPr>
            <p:grpSpPr bwMode="auto">
              <a:xfrm>
                <a:off x="7747970" y="4890652"/>
                <a:ext cx="363137" cy="430577"/>
                <a:chOff x="0" y="0"/>
                <a:chExt cx="483" cy="576"/>
              </a:xfrm>
              <a:solidFill>
                <a:srgbClr val="92D050"/>
              </a:solidFill>
            </p:grpSpPr>
            <p:sp>
              <p:nvSpPr>
                <p:cNvPr id="138" name="AutoShape 435"/>
                <p:cNvSpPr/>
                <p:nvPr/>
              </p:nvSpPr>
              <p:spPr bwMode="auto">
                <a:xfrm>
                  <a:off x="0" y="0"/>
                  <a:ext cx="483"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1600" y="2218"/>
                      </a:moveTo>
                      <a:lnTo>
                        <a:pt x="11590" y="2218"/>
                      </a:lnTo>
                      <a:lnTo>
                        <a:pt x="11590" y="756"/>
                      </a:lnTo>
                      <a:cubicBezTo>
                        <a:pt x="11590" y="339"/>
                        <a:pt x="11187" y="0"/>
                        <a:pt x="10690" y="0"/>
                      </a:cubicBezTo>
                      <a:cubicBezTo>
                        <a:pt x="10192" y="0"/>
                        <a:pt x="9789" y="339"/>
                        <a:pt x="9789" y="756"/>
                      </a:cubicBezTo>
                      <a:lnTo>
                        <a:pt x="9789" y="2218"/>
                      </a:lnTo>
                      <a:lnTo>
                        <a:pt x="0" y="2218"/>
                      </a:lnTo>
                      <a:lnTo>
                        <a:pt x="0" y="14675"/>
                      </a:lnTo>
                      <a:lnTo>
                        <a:pt x="6717" y="14675"/>
                      </a:lnTo>
                      <a:lnTo>
                        <a:pt x="4086" y="20400"/>
                      </a:lnTo>
                      <a:cubicBezTo>
                        <a:pt x="3877" y="20855"/>
                        <a:pt x="4146" y="21365"/>
                        <a:pt x="4688" y="21541"/>
                      </a:cubicBezTo>
                      <a:cubicBezTo>
                        <a:pt x="4812" y="21581"/>
                        <a:pt x="4940" y="21600"/>
                        <a:pt x="5066" y="21600"/>
                      </a:cubicBezTo>
                      <a:cubicBezTo>
                        <a:pt x="5488" y="21600"/>
                        <a:pt x="5886" y="21385"/>
                        <a:pt x="6047" y="21035"/>
                      </a:cubicBezTo>
                      <a:lnTo>
                        <a:pt x="8970" y="14675"/>
                      </a:lnTo>
                      <a:lnTo>
                        <a:pt x="12408" y="14675"/>
                      </a:lnTo>
                      <a:lnTo>
                        <a:pt x="15333" y="21035"/>
                      </a:lnTo>
                      <a:cubicBezTo>
                        <a:pt x="15494" y="21385"/>
                        <a:pt x="15892" y="21599"/>
                        <a:pt x="16314" y="21599"/>
                      </a:cubicBezTo>
                      <a:cubicBezTo>
                        <a:pt x="16440" y="21599"/>
                        <a:pt x="16568" y="21581"/>
                        <a:pt x="16692" y="21540"/>
                      </a:cubicBezTo>
                      <a:cubicBezTo>
                        <a:pt x="17234" y="21365"/>
                        <a:pt x="17503" y="20854"/>
                        <a:pt x="17294" y="20400"/>
                      </a:cubicBezTo>
                      <a:lnTo>
                        <a:pt x="14662" y="14675"/>
                      </a:lnTo>
                      <a:lnTo>
                        <a:pt x="21600" y="14675"/>
                      </a:lnTo>
                      <a:lnTo>
                        <a:pt x="21600" y="2218"/>
                      </a:lnTo>
                      <a:close/>
                      <a:moveTo>
                        <a:pt x="19498" y="12911"/>
                      </a:moveTo>
                      <a:lnTo>
                        <a:pt x="2102" y="12911"/>
                      </a:lnTo>
                      <a:lnTo>
                        <a:pt x="2102" y="3982"/>
                      </a:lnTo>
                      <a:lnTo>
                        <a:pt x="19498" y="3982"/>
                      </a:lnTo>
                      <a:lnTo>
                        <a:pt x="19498" y="12911"/>
                      </a:lnTo>
                      <a:close/>
                      <a:moveTo>
                        <a:pt x="19498" y="1291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pPr eaLnBrk="1" fontAlgn="auto" hangingPunct="1">
                    <a:buFont typeface="Arial" panose="020B0604020202020204" pitchFamily="34" charset="0"/>
                    <a:buNone/>
                    <a:defRPr/>
                  </a:pPr>
                  <a:endParaRPr lang="en-US" sz="2800" noProof="1">
                    <a:solidFill>
                      <a:schemeClr val="bg1"/>
                    </a:solidFill>
                    <a:ea typeface="方正兰亭黑简体" panose="02000000000000000000" pitchFamily="2" charset="-122"/>
                    <a:cs typeface="Open Sans Light" pitchFamily="34" charset="0"/>
                  </a:endParaRPr>
                </a:p>
              </p:txBody>
            </p:sp>
            <p:sp>
              <p:nvSpPr>
                <p:cNvPr id="139" name="AutoShape 436"/>
                <p:cNvSpPr/>
                <p:nvPr/>
              </p:nvSpPr>
              <p:spPr bwMode="auto">
                <a:xfrm>
                  <a:off x="80" y="136"/>
                  <a:ext cx="318" cy="1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160" y="21600"/>
                      </a:moveTo>
                      <a:lnTo>
                        <a:pt x="8499" y="12117"/>
                      </a:lnTo>
                      <a:lnTo>
                        <a:pt x="10271" y="17202"/>
                      </a:lnTo>
                      <a:lnTo>
                        <a:pt x="18215" y="6937"/>
                      </a:lnTo>
                      <a:lnTo>
                        <a:pt x="19235" y="9860"/>
                      </a:lnTo>
                      <a:lnTo>
                        <a:pt x="21600" y="0"/>
                      </a:lnTo>
                      <a:lnTo>
                        <a:pt x="15960" y="464"/>
                      </a:lnTo>
                      <a:lnTo>
                        <a:pt x="17056" y="3610"/>
                      </a:lnTo>
                      <a:lnTo>
                        <a:pt x="10840" y="11641"/>
                      </a:lnTo>
                      <a:lnTo>
                        <a:pt x="9067" y="6556"/>
                      </a:lnTo>
                      <a:lnTo>
                        <a:pt x="0" y="18276"/>
                      </a:lnTo>
                      <a:lnTo>
                        <a:pt x="1160" y="21600"/>
                      </a:lnTo>
                      <a:close/>
                      <a:moveTo>
                        <a:pt x="1160"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pPr eaLnBrk="1" fontAlgn="auto" hangingPunct="1">
                    <a:buFont typeface="Arial" panose="020B0604020202020204" pitchFamily="34" charset="0"/>
                    <a:buNone/>
                    <a:defRPr/>
                  </a:pPr>
                  <a:endParaRPr lang="en-US" sz="2800" noProof="1">
                    <a:solidFill>
                      <a:schemeClr val="bg1"/>
                    </a:solidFill>
                    <a:ea typeface="方正兰亭黑简体" panose="02000000000000000000" pitchFamily="2" charset="-122"/>
                    <a:cs typeface="Open Sans Light" pitchFamily="34" charset="0"/>
                  </a:endParaRPr>
                </a:p>
              </p:txBody>
            </p:sp>
          </p:grpSp>
        </p:grpSp>
      </p:grpSp>
      <p:sp>
        <p:nvSpPr>
          <p:cNvPr id="38918" name="文本框 27"/>
          <p:cNvSpPr txBox="1">
            <a:spLocks noChangeArrowheads="1"/>
          </p:cNvSpPr>
          <p:nvPr/>
        </p:nvSpPr>
        <p:spPr bwMode="auto">
          <a:xfrm flipV="1">
            <a:off x="1490663" y="466725"/>
            <a:ext cx="11826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Char char="•"/>
            </a:pPr>
            <a:endParaRPr lang="zh-CN" altLang="en-US">
              <a:latin typeface="+mn-lt"/>
              <a:ea typeface="方正兰亭黑简体" panose="02000000000000000000" pitchFamily="2" charset="-122"/>
            </a:endParaRPr>
          </a:p>
        </p:txBody>
      </p:sp>
      <p:grpSp>
        <p:nvGrpSpPr>
          <p:cNvPr id="38919" name="组合 33"/>
          <p:cNvGrpSpPr/>
          <p:nvPr/>
        </p:nvGrpSpPr>
        <p:grpSpPr bwMode="auto">
          <a:xfrm>
            <a:off x="1498797" y="2274302"/>
            <a:ext cx="6033112" cy="322889"/>
            <a:chOff x="1675668" y="2169069"/>
            <a:chExt cx="5836527" cy="173384"/>
          </a:xfrm>
        </p:grpSpPr>
        <p:grpSp>
          <p:nvGrpSpPr>
            <p:cNvPr id="38923" name="组合 29"/>
            <p:cNvGrpSpPr/>
            <p:nvPr/>
          </p:nvGrpSpPr>
          <p:grpSpPr bwMode="auto">
            <a:xfrm>
              <a:off x="1675668" y="2169069"/>
              <a:ext cx="5801015" cy="161113"/>
              <a:chOff x="1675668" y="2169069"/>
              <a:chExt cx="5801015" cy="161113"/>
            </a:xfrm>
          </p:grpSpPr>
          <p:cxnSp>
            <p:nvCxnSpPr>
              <p:cNvPr id="21" name="直接箭头连接符 20"/>
              <p:cNvCxnSpPr/>
              <p:nvPr/>
            </p:nvCxnSpPr>
            <p:spPr>
              <a:xfrm>
                <a:off x="1675668" y="2169069"/>
                <a:ext cx="0" cy="160774"/>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680432" y="2325115"/>
                <a:ext cx="579683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9" name="椭圆 28"/>
            <p:cNvSpPr/>
            <p:nvPr/>
          </p:nvSpPr>
          <p:spPr>
            <a:xfrm>
              <a:off x="7466151" y="2296743"/>
              <a:ext cx="46044" cy="45710"/>
            </a:xfrm>
            <a:prstGeom prst="ellipse">
              <a:avLst/>
            </a:prstGeom>
            <a:solidFill>
              <a:srgbClr val="0070C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grpSp>
      <p:cxnSp>
        <p:nvCxnSpPr>
          <p:cNvPr id="102" name="直接箭头连接符 101"/>
          <p:cNvCxnSpPr/>
          <p:nvPr/>
        </p:nvCxnSpPr>
        <p:spPr>
          <a:xfrm>
            <a:off x="2181422" y="2260015"/>
            <a:ext cx="0" cy="2916903"/>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V="1">
            <a:off x="2181422" y="5155546"/>
            <a:ext cx="5385805" cy="213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1" name="椭圆 100"/>
          <p:cNvSpPr/>
          <p:nvPr/>
        </p:nvSpPr>
        <p:spPr>
          <a:xfrm>
            <a:off x="7614886" y="5126971"/>
            <a:ext cx="45719" cy="4577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2" name="标题 1"/>
          <p:cNvSpPr>
            <a:spLocks noGrp="1"/>
          </p:cNvSpPr>
          <p:nvPr>
            <p:ph type="title"/>
          </p:nvPr>
        </p:nvSpPr>
        <p:spPr/>
        <p:txBody>
          <a:bodyPr/>
          <a:lstStyle/>
          <a:p>
            <a:r>
              <a:rPr lang="en-US" altLang="zh-CN" dirty="0" smtClean="0">
                <a:latin typeface="+mn-lt"/>
              </a:rPr>
              <a:t>DRS</a:t>
            </a:r>
            <a:r>
              <a:rPr lang="zh-CN" altLang="en-US" dirty="0" smtClean="0">
                <a:latin typeface="+mn-lt"/>
              </a:rPr>
              <a:t>使用方法 </a:t>
            </a:r>
            <a:r>
              <a:rPr lang="en-US" altLang="zh-CN" dirty="0" smtClean="0">
                <a:latin typeface="+mn-lt"/>
              </a:rPr>
              <a:t>-</a:t>
            </a:r>
            <a:r>
              <a:rPr lang="zh-CN" altLang="en-US" dirty="0" smtClean="0">
                <a:latin typeface="+mn-lt"/>
              </a:rPr>
              <a:t> </a:t>
            </a:r>
            <a:r>
              <a:rPr lang="zh-CN" altLang="en-US" dirty="0">
                <a:latin typeface="+mn-lt"/>
              </a:rPr>
              <a:t>参数迁移</a:t>
            </a:r>
            <a:endParaRPr lang="zh-CN" altLang="en-US" dirty="0">
              <a:latin typeface="+mn-lt"/>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s://support.huaweicloud.com/bestpractice-drs/zh-cn_image_012123265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568" y="1398294"/>
            <a:ext cx="6567514" cy="3743362"/>
          </a:xfrm>
          <a:prstGeom prst="rect">
            <a:avLst/>
          </a:prstGeom>
          <a:noFill/>
          <a:ln w="127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grpSp>
        <p:nvGrpSpPr>
          <p:cNvPr id="40964" name="组合 50"/>
          <p:cNvGrpSpPr/>
          <p:nvPr/>
        </p:nvGrpSpPr>
        <p:grpSpPr bwMode="auto">
          <a:xfrm>
            <a:off x="7364517" y="1398294"/>
            <a:ext cx="3836989" cy="3743362"/>
            <a:chOff x="7720150" y="1593592"/>
            <a:chExt cx="4161642" cy="3931316"/>
          </a:xfrm>
        </p:grpSpPr>
        <p:sp>
          <p:nvSpPr>
            <p:cNvPr id="52" name="矩形 51"/>
            <p:cNvSpPr/>
            <p:nvPr/>
          </p:nvSpPr>
          <p:spPr>
            <a:xfrm>
              <a:off x="7720150" y="1593592"/>
              <a:ext cx="4125121" cy="3931316"/>
            </a:xfrm>
            <a:prstGeom prst="rect">
              <a:avLst/>
            </a:prstGeom>
            <a:solidFill>
              <a:schemeClr val="bg1">
                <a:alpha val="75000"/>
              </a:schemeClr>
            </a:solidFill>
            <a:ln>
              <a:noFill/>
              <a:prstDash val="sysDash"/>
            </a:ln>
            <a:effectLst>
              <a:outerShdw blurRad="50800" dist="38100" dir="2700000" algn="ctr" rotWithShape="0">
                <a:schemeClr val="bg1">
                  <a:lumMod val="75000"/>
                  <a:alpha val="75000"/>
                </a:schemeClr>
              </a:outerShd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buFont typeface="Arial" panose="020B0604020202020204" pitchFamily="34" charset="0"/>
                <a:buNone/>
                <a:defRPr/>
              </a:pPr>
              <a:endParaRPr lang="en-US" noProof="1">
                <a:solidFill>
                  <a:prstClr val="black"/>
                </a:solidFill>
                <a:ea typeface="方正兰亭黑简体" panose="02000000000000000000" pitchFamily="2" charset="-122"/>
              </a:endParaRPr>
            </a:p>
          </p:txBody>
        </p:sp>
        <p:grpSp>
          <p:nvGrpSpPr>
            <p:cNvPr id="40966" name="组合 52"/>
            <p:cNvGrpSpPr/>
            <p:nvPr/>
          </p:nvGrpSpPr>
          <p:grpSpPr bwMode="auto">
            <a:xfrm>
              <a:off x="7823101" y="1659859"/>
              <a:ext cx="4058691" cy="3614099"/>
              <a:chOff x="7823101" y="1761463"/>
              <a:chExt cx="4058691" cy="3614099"/>
            </a:xfrm>
          </p:grpSpPr>
          <p:grpSp>
            <p:nvGrpSpPr>
              <p:cNvPr id="40967" name="组合 53"/>
              <p:cNvGrpSpPr/>
              <p:nvPr/>
            </p:nvGrpSpPr>
            <p:grpSpPr bwMode="auto">
              <a:xfrm>
                <a:off x="7823101" y="1761463"/>
                <a:ext cx="4058691" cy="775752"/>
                <a:chOff x="7823101" y="1778397"/>
                <a:chExt cx="4058691" cy="775752"/>
              </a:xfrm>
            </p:grpSpPr>
            <p:sp>
              <p:nvSpPr>
                <p:cNvPr id="40982" name="文本框 74"/>
                <p:cNvSpPr txBox="1">
                  <a:spLocks noChangeArrowheads="1"/>
                </p:cNvSpPr>
                <p:nvPr/>
              </p:nvSpPr>
              <p:spPr bwMode="auto">
                <a:xfrm>
                  <a:off x="8241399" y="1778397"/>
                  <a:ext cx="3640393" cy="77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b="1" dirty="0">
                      <a:solidFill>
                        <a:srgbClr val="262626"/>
                      </a:solidFill>
                      <a:latin typeface="+mn-lt"/>
                      <a:ea typeface="方正兰亭黑简体" panose="02000000000000000000" pitchFamily="2" charset="-122"/>
                    </a:rPr>
                    <a:t>预检查可以提前识别迁移是否满足成功条件</a:t>
                  </a:r>
                  <a:endParaRPr lang="en-US" altLang="zh-CN" sz="1400" b="1" dirty="0">
                    <a:solidFill>
                      <a:srgbClr val="262626"/>
                    </a:solidFill>
                    <a:latin typeface="+mn-lt"/>
                    <a:ea typeface="方正兰亭黑简体" panose="02000000000000000000" pitchFamily="2" charset="-122"/>
                  </a:endParaRPr>
                </a:p>
              </p:txBody>
            </p:sp>
            <p:grpSp>
              <p:nvGrpSpPr>
                <p:cNvPr id="76" name="组合 75"/>
                <p:cNvGrpSpPr/>
                <p:nvPr/>
              </p:nvGrpSpPr>
              <p:grpSpPr>
                <a:xfrm>
                  <a:off x="7823101" y="1989999"/>
                  <a:ext cx="340995" cy="322934"/>
                  <a:chOff x="9513" y="3225"/>
                  <a:chExt cx="944" cy="894"/>
                </a:xfrm>
                <a:solidFill>
                  <a:srgbClr val="92D050"/>
                </a:solidFill>
              </p:grpSpPr>
              <p:sp>
                <p:nvSpPr>
                  <p:cNvPr id="77" name="Freeform 5"/>
                  <p:cNvSpPr>
                    <a:spLocks noEditPoints="1"/>
                  </p:cNvSpPr>
                  <p:nvPr/>
                </p:nvSpPr>
                <p:spPr bwMode="auto">
                  <a:xfrm>
                    <a:off x="9513" y="3225"/>
                    <a:ext cx="945" cy="895"/>
                  </a:xfrm>
                  <a:custGeom>
                    <a:avLst/>
                    <a:gdLst>
                      <a:gd name="T0" fmla="*/ 716436201 w 460"/>
                      <a:gd name="T1" fmla="*/ 0 h 437"/>
                      <a:gd name="T2" fmla="*/ 66368298 w 460"/>
                      <a:gd name="T3" fmla="*/ 0 h 437"/>
                      <a:gd name="T4" fmla="*/ 0 w 460"/>
                      <a:gd name="T5" fmla="*/ 64271447 h 437"/>
                      <a:gd name="T6" fmla="*/ 0 w 460"/>
                      <a:gd name="T7" fmla="*/ 564907252 h 437"/>
                      <a:gd name="T8" fmla="*/ 66368298 w 460"/>
                      <a:gd name="T9" fmla="*/ 630869348 h 437"/>
                      <a:gd name="T10" fmla="*/ 263770805 w 460"/>
                      <a:gd name="T11" fmla="*/ 630869348 h 437"/>
                      <a:gd name="T12" fmla="*/ 228033739 w 460"/>
                      <a:gd name="T13" fmla="*/ 668078368 h 437"/>
                      <a:gd name="T14" fmla="*/ 211016399 w 460"/>
                      <a:gd name="T15" fmla="*/ 688375661 h 437"/>
                      <a:gd name="T16" fmla="*/ 209315318 w 460"/>
                      <a:gd name="T17" fmla="*/ 717127436 h 437"/>
                      <a:gd name="T18" fmla="*/ 258666255 w 460"/>
                      <a:gd name="T19" fmla="*/ 739115235 h 437"/>
                      <a:gd name="T20" fmla="*/ 524138142 w 460"/>
                      <a:gd name="T21" fmla="*/ 739115235 h 437"/>
                      <a:gd name="T22" fmla="*/ 573489079 w 460"/>
                      <a:gd name="T23" fmla="*/ 717127436 h 437"/>
                      <a:gd name="T24" fmla="*/ 571787998 w 460"/>
                      <a:gd name="T25" fmla="*/ 688375661 h 437"/>
                      <a:gd name="T26" fmla="*/ 553068272 w 460"/>
                      <a:gd name="T27" fmla="*/ 668078368 h 437"/>
                      <a:gd name="T28" fmla="*/ 517331206 w 460"/>
                      <a:gd name="T29" fmla="*/ 630869348 h 437"/>
                      <a:gd name="T30" fmla="*/ 716436201 w 460"/>
                      <a:gd name="T31" fmla="*/ 630869348 h 437"/>
                      <a:gd name="T32" fmla="*/ 782804478 w 460"/>
                      <a:gd name="T33" fmla="*/ 564907252 h 437"/>
                      <a:gd name="T34" fmla="*/ 782804478 w 460"/>
                      <a:gd name="T35" fmla="*/ 64271447 h 437"/>
                      <a:gd name="T36" fmla="*/ 716436201 w 460"/>
                      <a:gd name="T37" fmla="*/ 0 h 437"/>
                      <a:gd name="T38" fmla="*/ 536050932 w 460"/>
                      <a:gd name="T39" fmla="*/ 684993023 h 437"/>
                      <a:gd name="T40" fmla="*/ 551367190 w 460"/>
                      <a:gd name="T41" fmla="*/ 701906214 h 437"/>
                      <a:gd name="T42" fmla="*/ 551367190 w 460"/>
                      <a:gd name="T43" fmla="*/ 706979521 h 437"/>
                      <a:gd name="T44" fmla="*/ 524138142 w 460"/>
                      <a:gd name="T45" fmla="*/ 715436767 h 437"/>
                      <a:gd name="T46" fmla="*/ 258666255 w 460"/>
                      <a:gd name="T47" fmla="*/ 715436767 h 437"/>
                      <a:gd name="T48" fmla="*/ 231437207 w 460"/>
                      <a:gd name="T49" fmla="*/ 706979521 h 437"/>
                      <a:gd name="T50" fmla="*/ 229736125 w 460"/>
                      <a:gd name="T51" fmla="*/ 701906214 h 437"/>
                      <a:gd name="T52" fmla="*/ 229736125 w 460"/>
                      <a:gd name="T53" fmla="*/ 701906214 h 437"/>
                      <a:gd name="T54" fmla="*/ 246753465 w 460"/>
                      <a:gd name="T55" fmla="*/ 684993023 h 437"/>
                      <a:gd name="T56" fmla="*/ 292700935 w 460"/>
                      <a:gd name="T57" fmla="*/ 630869348 h 437"/>
                      <a:gd name="T58" fmla="*/ 490103462 w 460"/>
                      <a:gd name="T59" fmla="*/ 630869348 h 437"/>
                      <a:gd name="T60" fmla="*/ 536050932 w 460"/>
                      <a:gd name="T61" fmla="*/ 684993023 h 437"/>
                      <a:gd name="T62" fmla="*/ 733453541 w 460"/>
                      <a:gd name="T63" fmla="*/ 564907252 h 437"/>
                      <a:gd name="T64" fmla="*/ 716436201 w 460"/>
                      <a:gd name="T65" fmla="*/ 581820443 h 437"/>
                      <a:gd name="T66" fmla="*/ 66368298 w 460"/>
                      <a:gd name="T67" fmla="*/ 581820443 h 437"/>
                      <a:gd name="T68" fmla="*/ 49350958 w 460"/>
                      <a:gd name="T69" fmla="*/ 564907252 h 437"/>
                      <a:gd name="T70" fmla="*/ 49350958 w 460"/>
                      <a:gd name="T71" fmla="*/ 64271447 h 437"/>
                      <a:gd name="T72" fmla="*/ 66368298 w 460"/>
                      <a:gd name="T73" fmla="*/ 47356956 h 437"/>
                      <a:gd name="T74" fmla="*/ 716436201 w 460"/>
                      <a:gd name="T75" fmla="*/ 47356956 h 437"/>
                      <a:gd name="T76" fmla="*/ 733453541 w 460"/>
                      <a:gd name="T77" fmla="*/ 64271447 h 437"/>
                      <a:gd name="T78" fmla="*/ 733453541 w 460"/>
                      <a:gd name="T79" fmla="*/ 564907252 h 4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60"/>
                      <a:gd name="T121" fmla="*/ 0 h 437"/>
                      <a:gd name="T122" fmla="*/ 460 w 460"/>
                      <a:gd name="T123" fmla="*/ 437 h 4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60" h="437">
                        <a:moveTo>
                          <a:pt x="421" y="0"/>
                        </a:moveTo>
                        <a:cubicBezTo>
                          <a:pt x="39" y="0"/>
                          <a:pt x="39" y="0"/>
                          <a:pt x="39" y="0"/>
                        </a:cubicBezTo>
                        <a:cubicBezTo>
                          <a:pt x="17" y="0"/>
                          <a:pt x="0" y="17"/>
                          <a:pt x="0" y="38"/>
                        </a:cubicBezTo>
                        <a:cubicBezTo>
                          <a:pt x="0" y="334"/>
                          <a:pt x="0" y="334"/>
                          <a:pt x="0" y="334"/>
                        </a:cubicBezTo>
                        <a:cubicBezTo>
                          <a:pt x="0" y="355"/>
                          <a:pt x="17" y="373"/>
                          <a:pt x="39" y="373"/>
                        </a:cubicBezTo>
                        <a:cubicBezTo>
                          <a:pt x="155" y="373"/>
                          <a:pt x="155" y="373"/>
                          <a:pt x="155" y="373"/>
                        </a:cubicBezTo>
                        <a:cubicBezTo>
                          <a:pt x="149" y="381"/>
                          <a:pt x="139" y="390"/>
                          <a:pt x="134" y="395"/>
                        </a:cubicBezTo>
                        <a:cubicBezTo>
                          <a:pt x="130" y="400"/>
                          <a:pt x="126" y="404"/>
                          <a:pt x="124" y="407"/>
                        </a:cubicBezTo>
                        <a:cubicBezTo>
                          <a:pt x="121" y="411"/>
                          <a:pt x="119" y="418"/>
                          <a:pt x="123" y="424"/>
                        </a:cubicBezTo>
                        <a:cubicBezTo>
                          <a:pt x="126" y="430"/>
                          <a:pt x="133" y="437"/>
                          <a:pt x="152" y="437"/>
                        </a:cubicBezTo>
                        <a:cubicBezTo>
                          <a:pt x="308" y="437"/>
                          <a:pt x="308" y="437"/>
                          <a:pt x="308" y="437"/>
                        </a:cubicBezTo>
                        <a:cubicBezTo>
                          <a:pt x="326" y="437"/>
                          <a:pt x="334" y="430"/>
                          <a:pt x="337" y="424"/>
                        </a:cubicBezTo>
                        <a:cubicBezTo>
                          <a:pt x="340" y="418"/>
                          <a:pt x="339" y="411"/>
                          <a:pt x="336" y="407"/>
                        </a:cubicBezTo>
                        <a:cubicBezTo>
                          <a:pt x="334" y="404"/>
                          <a:pt x="330" y="400"/>
                          <a:pt x="325" y="395"/>
                        </a:cubicBezTo>
                        <a:cubicBezTo>
                          <a:pt x="320" y="390"/>
                          <a:pt x="311" y="381"/>
                          <a:pt x="304" y="373"/>
                        </a:cubicBezTo>
                        <a:cubicBezTo>
                          <a:pt x="421" y="373"/>
                          <a:pt x="421" y="373"/>
                          <a:pt x="421" y="373"/>
                        </a:cubicBezTo>
                        <a:cubicBezTo>
                          <a:pt x="442" y="373"/>
                          <a:pt x="460" y="355"/>
                          <a:pt x="460" y="334"/>
                        </a:cubicBezTo>
                        <a:cubicBezTo>
                          <a:pt x="460" y="38"/>
                          <a:pt x="460" y="38"/>
                          <a:pt x="460" y="38"/>
                        </a:cubicBezTo>
                        <a:cubicBezTo>
                          <a:pt x="460" y="17"/>
                          <a:pt x="442" y="0"/>
                          <a:pt x="421" y="0"/>
                        </a:cubicBezTo>
                        <a:close/>
                        <a:moveTo>
                          <a:pt x="315" y="405"/>
                        </a:moveTo>
                        <a:cubicBezTo>
                          <a:pt x="319" y="409"/>
                          <a:pt x="323" y="413"/>
                          <a:pt x="324" y="415"/>
                        </a:cubicBezTo>
                        <a:cubicBezTo>
                          <a:pt x="324" y="415"/>
                          <a:pt x="325" y="417"/>
                          <a:pt x="324" y="418"/>
                        </a:cubicBezTo>
                        <a:cubicBezTo>
                          <a:pt x="322" y="421"/>
                          <a:pt x="316" y="423"/>
                          <a:pt x="308" y="423"/>
                        </a:cubicBezTo>
                        <a:cubicBezTo>
                          <a:pt x="152" y="423"/>
                          <a:pt x="152" y="423"/>
                          <a:pt x="152" y="423"/>
                        </a:cubicBezTo>
                        <a:cubicBezTo>
                          <a:pt x="143" y="423"/>
                          <a:pt x="138" y="421"/>
                          <a:pt x="136" y="418"/>
                        </a:cubicBezTo>
                        <a:cubicBezTo>
                          <a:pt x="135" y="417"/>
                          <a:pt x="135" y="415"/>
                          <a:pt x="135" y="415"/>
                        </a:cubicBezTo>
                        <a:cubicBezTo>
                          <a:pt x="135" y="415"/>
                          <a:pt x="135" y="415"/>
                          <a:pt x="135" y="415"/>
                        </a:cubicBezTo>
                        <a:cubicBezTo>
                          <a:pt x="137" y="413"/>
                          <a:pt x="140" y="409"/>
                          <a:pt x="145" y="405"/>
                        </a:cubicBezTo>
                        <a:cubicBezTo>
                          <a:pt x="157" y="393"/>
                          <a:pt x="167" y="382"/>
                          <a:pt x="172" y="373"/>
                        </a:cubicBezTo>
                        <a:cubicBezTo>
                          <a:pt x="288" y="373"/>
                          <a:pt x="288" y="373"/>
                          <a:pt x="288" y="373"/>
                        </a:cubicBezTo>
                        <a:cubicBezTo>
                          <a:pt x="292" y="382"/>
                          <a:pt x="302" y="393"/>
                          <a:pt x="315" y="405"/>
                        </a:cubicBezTo>
                        <a:close/>
                        <a:moveTo>
                          <a:pt x="431" y="334"/>
                        </a:moveTo>
                        <a:cubicBezTo>
                          <a:pt x="431" y="340"/>
                          <a:pt x="426" y="344"/>
                          <a:pt x="421" y="344"/>
                        </a:cubicBezTo>
                        <a:cubicBezTo>
                          <a:pt x="39" y="344"/>
                          <a:pt x="39" y="344"/>
                          <a:pt x="39" y="344"/>
                        </a:cubicBezTo>
                        <a:cubicBezTo>
                          <a:pt x="33" y="344"/>
                          <a:pt x="29" y="340"/>
                          <a:pt x="29" y="334"/>
                        </a:cubicBezTo>
                        <a:cubicBezTo>
                          <a:pt x="29" y="38"/>
                          <a:pt x="29" y="38"/>
                          <a:pt x="29" y="38"/>
                        </a:cubicBezTo>
                        <a:cubicBezTo>
                          <a:pt x="29" y="33"/>
                          <a:pt x="33" y="28"/>
                          <a:pt x="39" y="28"/>
                        </a:cubicBezTo>
                        <a:cubicBezTo>
                          <a:pt x="421" y="28"/>
                          <a:pt x="421" y="28"/>
                          <a:pt x="421" y="28"/>
                        </a:cubicBezTo>
                        <a:cubicBezTo>
                          <a:pt x="426" y="28"/>
                          <a:pt x="431" y="33"/>
                          <a:pt x="431" y="38"/>
                        </a:cubicBezTo>
                        <a:lnTo>
                          <a:pt x="431" y="334"/>
                        </a:lnTo>
                        <a:close/>
                      </a:path>
                    </a:pathLst>
                  </a:custGeom>
                  <a:grpFill/>
                  <a:ln w="9525">
                    <a:solidFill>
                      <a:srgbClr val="92D050"/>
                    </a:solidFill>
                    <a:round/>
                  </a:ln>
                </p:spPr>
                <p:txBody>
                  <a:bodyP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78" name="Freeform 6"/>
                  <p:cNvSpPr>
                    <a:spLocks noEditPoints="1"/>
                  </p:cNvSpPr>
                  <p:nvPr/>
                </p:nvSpPr>
                <p:spPr bwMode="auto">
                  <a:xfrm>
                    <a:off x="9630" y="3343"/>
                    <a:ext cx="708" cy="470"/>
                  </a:xfrm>
                  <a:custGeom>
                    <a:avLst/>
                    <a:gdLst>
                      <a:gd name="T0" fmla="*/ 544337439 w 345"/>
                      <a:gd name="T1" fmla="*/ 0 h 230"/>
                      <a:gd name="T2" fmla="*/ 42393494 w 345"/>
                      <a:gd name="T3" fmla="*/ 0 h 230"/>
                      <a:gd name="T4" fmla="*/ 0 w 345"/>
                      <a:gd name="T5" fmla="*/ 40411427 h 230"/>
                      <a:gd name="T6" fmla="*/ 0 w 345"/>
                      <a:gd name="T7" fmla="*/ 346859958 h 230"/>
                      <a:gd name="T8" fmla="*/ 42393494 w 345"/>
                      <a:gd name="T9" fmla="*/ 387271375 h 230"/>
                      <a:gd name="T10" fmla="*/ 544337439 w 345"/>
                      <a:gd name="T11" fmla="*/ 387271375 h 230"/>
                      <a:gd name="T12" fmla="*/ 585035443 w 345"/>
                      <a:gd name="T13" fmla="*/ 346859958 h 230"/>
                      <a:gd name="T14" fmla="*/ 585035443 w 345"/>
                      <a:gd name="T15" fmla="*/ 40411427 h 230"/>
                      <a:gd name="T16" fmla="*/ 544337439 w 345"/>
                      <a:gd name="T17" fmla="*/ 0 h 230"/>
                      <a:gd name="T18" fmla="*/ 561294832 w 345"/>
                      <a:gd name="T19" fmla="*/ 346859958 h 230"/>
                      <a:gd name="T20" fmla="*/ 544337439 w 345"/>
                      <a:gd name="T21" fmla="*/ 363697724 h 230"/>
                      <a:gd name="T22" fmla="*/ 42393494 w 345"/>
                      <a:gd name="T23" fmla="*/ 363697724 h 230"/>
                      <a:gd name="T24" fmla="*/ 25436100 w 345"/>
                      <a:gd name="T25" fmla="*/ 346859958 h 230"/>
                      <a:gd name="T26" fmla="*/ 25436100 w 345"/>
                      <a:gd name="T27" fmla="*/ 40411427 h 230"/>
                      <a:gd name="T28" fmla="*/ 42393494 w 345"/>
                      <a:gd name="T29" fmla="*/ 23573661 h 230"/>
                      <a:gd name="T30" fmla="*/ 544337439 w 345"/>
                      <a:gd name="T31" fmla="*/ 23573661 h 230"/>
                      <a:gd name="T32" fmla="*/ 561294832 w 345"/>
                      <a:gd name="T33" fmla="*/ 40411427 h 230"/>
                      <a:gd name="T34" fmla="*/ 561294832 w 345"/>
                      <a:gd name="T35" fmla="*/ 346859958 h 2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5"/>
                      <a:gd name="T55" fmla="*/ 0 h 230"/>
                      <a:gd name="T56" fmla="*/ 345 w 345"/>
                      <a:gd name="T57" fmla="*/ 230 h 2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5" h="230">
                        <a:moveTo>
                          <a:pt x="321" y="0"/>
                        </a:moveTo>
                        <a:cubicBezTo>
                          <a:pt x="25" y="0"/>
                          <a:pt x="25" y="0"/>
                          <a:pt x="25" y="0"/>
                        </a:cubicBezTo>
                        <a:cubicBezTo>
                          <a:pt x="11" y="0"/>
                          <a:pt x="0" y="11"/>
                          <a:pt x="0" y="24"/>
                        </a:cubicBezTo>
                        <a:cubicBezTo>
                          <a:pt x="0" y="206"/>
                          <a:pt x="0" y="206"/>
                          <a:pt x="0" y="206"/>
                        </a:cubicBezTo>
                        <a:cubicBezTo>
                          <a:pt x="0" y="219"/>
                          <a:pt x="11" y="230"/>
                          <a:pt x="25" y="230"/>
                        </a:cubicBezTo>
                        <a:cubicBezTo>
                          <a:pt x="321" y="230"/>
                          <a:pt x="321" y="230"/>
                          <a:pt x="321" y="230"/>
                        </a:cubicBezTo>
                        <a:cubicBezTo>
                          <a:pt x="334" y="230"/>
                          <a:pt x="345" y="219"/>
                          <a:pt x="345" y="206"/>
                        </a:cubicBezTo>
                        <a:cubicBezTo>
                          <a:pt x="345" y="24"/>
                          <a:pt x="345" y="24"/>
                          <a:pt x="345" y="24"/>
                        </a:cubicBezTo>
                        <a:cubicBezTo>
                          <a:pt x="345" y="11"/>
                          <a:pt x="334" y="0"/>
                          <a:pt x="321" y="0"/>
                        </a:cubicBezTo>
                        <a:close/>
                        <a:moveTo>
                          <a:pt x="331" y="206"/>
                        </a:moveTo>
                        <a:cubicBezTo>
                          <a:pt x="331" y="211"/>
                          <a:pt x="326" y="216"/>
                          <a:pt x="321" y="216"/>
                        </a:cubicBezTo>
                        <a:cubicBezTo>
                          <a:pt x="25" y="216"/>
                          <a:pt x="25" y="216"/>
                          <a:pt x="25" y="216"/>
                        </a:cubicBezTo>
                        <a:cubicBezTo>
                          <a:pt x="19" y="216"/>
                          <a:pt x="15" y="211"/>
                          <a:pt x="15" y="206"/>
                        </a:cubicBezTo>
                        <a:cubicBezTo>
                          <a:pt x="15" y="24"/>
                          <a:pt x="15" y="24"/>
                          <a:pt x="15" y="24"/>
                        </a:cubicBezTo>
                        <a:cubicBezTo>
                          <a:pt x="15" y="19"/>
                          <a:pt x="19" y="14"/>
                          <a:pt x="25" y="14"/>
                        </a:cubicBezTo>
                        <a:cubicBezTo>
                          <a:pt x="321" y="14"/>
                          <a:pt x="321" y="14"/>
                          <a:pt x="321" y="14"/>
                        </a:cubicBezTo>
                        <a:cubicBezTo>
                          <a:pt x="326" y="14"/>
                          <a:pt x="331" y="19"/>
                          <a:pt x="331" y="24"/>
                        </a:cubicBezTo>
                        <a:lnTo>
                          <a:pt x="331" y="206"/>
                        </a:lnTo>
                        <a:close/>
                      </a:path>
                    </a:pathLst>
                  </a:custGeom>
                  <a:grpFill/>
                  <a:ln w="9525">
                    <a:solidFill>
                      <a:srgbClr val="92D050"/>
                    </a:solidFill>
                    <a:round/>
                  </a:ln>
                </p:spPr>
                <p:txBody>
                  <a:bodyP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79" name="Freeform 7"/>
                  <p:cNvSpPr>
                    <a:spLocks noEditPoints="1"/>
                  </p:cNvSpPr>
                  <p:nvPr/>
                </p:nvSpPr>
                <p:spPr bwMode="auto">
                  <a:xfrm>
                    <a:off x="9940" y="3828"/>
                    <a:ext cx="88" cy="90"/>
                  </a:xfrm>
                  <a:custGeom>
                    <a:avLst/>
                    <a:gdLst>
                      <a:gd name="T0" fmla="*/ 36733601 w 43"/>
                      <a:gd name="T1" fmla="*/ 0 h 43"/>
                      <a:gd name="T2" fmla="*/ 0 w 43"/>
                      <a:gd name="T3" fmla="*/ 37094334 h 43"/>
                      <a:gd name="T4" fmla="*/ 36733601 w 43"/>
                      <a:gd name="T5" fmla="*/ 75956331 h 43"/>
                      <a:gd name="T6" fmla="*/ 71796436 w 43"/>
                      <a:gd name="T7" fmla="*/ 37094334 h 43"/>
                      <a:gd name="T8" fmla="*/ 36733601 w 43"/>
                      <a:gd name="T9" fmla="*/ 0 h 43"/>
                      <a:gd name="T10" fmla="*/ 36733601 w 43"/>
                      <a:gd name="T11" fmla="*/ 51226339 h 43"/>
                      <a:gd name="T12" fmla="*/ 25044700 w 43"/>
                      <a:gd name="T13" fmla="*/ 37094334 h 43"/>
                      <a:gd name="T14" fmla="*/ 36733601 w 43"/>
                      <a:gd name="T15" fmla="*/ 24730003 h 43"/>
                      <a:gd name="T16" fmla="*/ 48421219 w 43"/>
                      <a:gd name="T17" fmla="*/ 37094334 h 43"/>
                      <a:gd name="T18" fmla="*/ 36733601 w 43"/>
                      <a:gd name="T19" fmla="*/ 51226339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3"/>
                      <a:gd name="T32" fmla="*/ 43 w 43"/>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3">
                        <a:moveTo>
                          <a:pt x="22" y="0"/>
                        </a:moveTo>
                        <a:cubicBezTo>
                          <a:pt x="10" y="0"/>
                          <a:pt x="0" y="9"/>
                          <a:pt x="0" y="21"/>
                        </a:cubicBezTo>
                        <a:cubicBezTo>
                          <a:pt x="0" y="33"/>
                          <a:pt x="10" y="43"/>
                          <a:pt x="22" y="43"/>
                        </a:cubicBezTo>
                        <a:cubicBezTo>
                          <a:pt x="34" y="43"/>
                          <a:pt x="43" y="33"/>
                          <a:pt x="43" y="21"/>
                        </a:cubicBezTo>
                        <a:cubicBezTo>
                          <a:pt x="43" y="9"/>
                          <a:pt x="34" y="0"/>
                          <a:pt x="22" y="0"/>
                        </a:cubicBezTo>
                        <a:close/>
                        <a:moveTo>
                          <a:pt x="22" y="29"/>
                        </a:moveTo>
                        <a:cubicBezTo>
                          <a:pt x="18" y="29"/>
                          <a:pt x="15" y="25"/>
                          <a:pt x="15" y="21"/>
                        </a:cubicBezTo>
                        <a:cubicBezTo>
                          <a:pt x="15" y="17"/>
                          <a:pt x="18" y="14"/>
                          <a:pt x="22" y="14"/>
                        </a:cubicBezTo>
                        <a:cubicBezTo>
                          <a:pt x="26" y="14"/>
                          <a:pt x="29" y="17"/>
                          <a:pt x="29" y="21"/>
                        </a:cubicBezTo>
                        <a:cubicBezTo>
                          <a:pt x="29" y="25"/>
                          <a:pt x="26" y="29"/>
                          <a:pt x="22" y="29"/>
                        </a:cubicBezTo>
                        <a:close/>
                      </a:path>
                    </a:pathLst>
                  </a:custGeom>
                  <a:grpFill/>
                  <a:ln w="9525">
                    <a:solidFill>
                      <a:srgbClr val="92D050"/>
                    </a:solidFill>
                    <a:round/>
                  </a:ln>
                </p:spPr>
                <p:txBody>
                  <a:bodyP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80" name="Freeform 8"/>
                  <p:cNvSpPr>
                    <a:spLocks noEditPoints="1"/>
                  </p:cNvSpPr>
                  <p:nvPr/>
                </p:nvSpPr>
                <p:spPr bwMode="auto">
                  <a:xfrm>
                    <a:off x="9843" y="3438"/>
                    <a:ext cx="285" cy="282"/>
                  </a:xfrm>
                  <a:custGeom>
                    <a:avLst/>
                    <a:gdLst>
                      <a:gd name="T0" fmla="*/ 118667132 w 138"/>
                      <a:gd name="T1" fmla="*/ 0 h 138"/>
                      <a:gd name="T2" fmla="*/ 0 w 138"/>
                      <a:gd name="T3" fmla="*/ 116593740 h 138"/>
                      <a:gd name="T4" fmla="*/ 118667132 w 138"/>
                      <a:gd name="T5" fmla="*/ 233186179 h 138"/>
                      <a:gd name="T6" fmla="*/ 237332953 w 138"/>
                      <a:gd name="T7" fmla="*/ 116593740 h 138"/>
                      <a:gd name="T8" fmla="*/ 118667132 w 138"/>
                      <a:gd name="T9" fmla="*/ 0 h 138"/>
                      <a:gd name="T10" fmla="*/ 118667132 w 138"/>
                      <a:gd name="T11" fmla="*/ 209529204 h 138"/>
                      <a:gd name="T12" fmla="*/ 24077543 w 138"/>
                      <a:gd name="T13" fmla="*/ 116593740 h 138"/>
                      <a:gd name="T14" fmla="*/ 110066889 w 138"/>
                      <a:gd name="T15" fmla="*/ 25346862 h 138"/>
                      <a:gd name="T16" fmla="*/ 110066889 w 138"/>
                      <a:gd name="T17" fmla="*/ 133491208 h 138"/>
                      <a:gd name="T18" fmla="*/ 209815585 w 138"/>
                      <a:gd name="T19" fmla="*/ 96316518 h 138"/>
                      <a:gd name="T20" fmla="*/ 211536158 w 138"/>
                      <a:gd name="T21" fmla="*/ 116593740 h 138"/>
                      <a:gd name="T22" fmla="*/ 118667132 w 138"/>
                      <a:gd name="T23" fmla="*/ 209529204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38"/>
                      <a:gd name="T38" fmla="*/ 138 w 138"/>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38">
                        <a:moveTo>
                          <a:pt x="69" y="0"/>
                        </a:moveTo>
                        <a:cubicBezTo>
                          <a:pt x="31" y="0"/>
                          <a:pt x="0" y="31"/>
                          <a:pt x="0" y="69"/>
                        </a:cubicBezTo>
                        <a:cubicBezTo>
                          <a:pt x="0" y="107"/>
                          <a:pt x="31" y="138"/>
                          <a:pt x="69" y="138"/>
                        </a:cubicBezTo>
                        <a:cubicBezTo>
                          <a:pt x="107" y="138"/>
                          <a:pt x="138" y="107"/>
                          <a:pt x="138" y="69"/>
                        </a:cubicBezTo>
                        <a:cubicBezTo>
                          <a:pt x="138" y="31"/>
                          <a:pt x="107" y="0"/>
                          <a:pt x="69" y="0"/>
                        </a:cubicBezTo>
                        <a:close/>
                        <a:moveTo>
                          <a:pt x="69" y="124"/>
                        </a:moveTo>
                        <a:cubicBezTo>
                          <a:pt x="39" y="124"/>
                          <a:pt x="14" y="99"/>
                          <a:pt x="14" y="69"/>
                        </a:cubicBezTo>
                        <a:cubicBezTo>
                          <a:pt x="14" y="41"/>
                          <a:pt x="36" y="18"/>
                          <a:pt x="64" y="15"/>
                        </a:cubicBezTo>
                        <a:cubicBezTo>
                          <a:pt x="64" y="79"/>
                          <a:pt x="64" y="79"/>
                          <a:pt x="64" y="79"/>
                        </a:cubicBezTo>
                        <a:cubicBezTo>
                          <a:pt x="122" y="57"/>
                          <a:pt x="122" y="57"/>
                          <a:pt x="122" y="57"/>
                        </a:cubicBezTo>
                        <a:cubicBezTo>
                          <a:pt x="123" y="61"/>
                          <a:pt x="123" y="65"/>
                          <a:pt x="123" y="69"/>
                        </a:cubicBezTo>
                        <a:cubicBezTo>
                          <a:pt x="123" y="99"/>
                          <a:pt x="99" y="124"/>
                          <a:pt x="69" y="124"/>
                        </a:cubicBezTo>
                        <a:close/>
                      </a:path>
                    </a:pathLst>
                  </a:custGeom>
                  <a:grpFill/>
                  <a:ln w="9525">
                    <a:solidFill>
                      <a:srgbClr val="92D050"/>
                    </a:solidFill>
                    <a:round/>
                  </a:ln>
                </p:spPr>
                <p:txBody>
                  <a:bodyP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grpSp>
          </p:grpSp>
          <p:sp>
            <p:nvSpPr>
              <p:cNvPr id="40968" name="文本框 54"/>
              <p:cNvSpPr txBox="1">
                <a:spLocks noChangeArrowheads="1"/>
              </p:cNvSpPr>
              <p:nvPr/>
            </p:nvSpPr>
            <p:spPr bwMode="auto">
              <a:xfrm>
                <a:off x="7823101" y="4696779"/>
                <a:ext cx="3928632" cy="678783"/>
              </a:xfrm>
              <a:prstGeom prst="rect">
                <a:avLst/>
              </a:prstGeom>
              <a:noFill/>
              <a:ln w="9525">
                <a:solidFill>
                  <a:srgbClr val="92D050"/>
                </a:solidFill>
                <a:rou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200" dirty="0">
                    <a:latin typeface="+mn-lt"/>
                    <a:ea typeface="方正兰亭黑简体" panose="02000000000000000000" pitchFamily="2" charset="-122"/>
                  </a:rPr>
                  <a:t>用户可以根据失败信息和处理建议的指导，调整环境，以确保迁移</a:t>
                </a:r>
                <a:r>
                  <a:rPr lang="zh-CN" altLang="en-US" sz="1200" dirty="0" smtClean="0">
                    <a:latin typeface="+mn-lt"/>
                    <a:ea typeface="方正兰亭黑简体" panose="02000000000000000000" pitchFamily="2" charset="-122"/>
                  </a:rPr>
                  <a:t>成功。</a:t>
                </a:r>
                <a:endParaRPr lang="en-US" altLang="zh-CN" sz="1200" dirty="0">
                  <a:latin typeface="+mn-lt"/>
                  <a:ea typeface="方正兰亭黑简体" panose="02000000000000000000" pitchFamily="2" charset="-122"/>
                </a:endParaRPr>
              </a:p>
            </p:txBody>
          </p:sp>
          <p:grpSp>
            <p:nvGrpSpPr>
              <p:cNvPr id="40969" name="组合 55"/>
              <p:cNvGrpSpPr/>
              <p:nvPr/>
            </p:nvGrpSpPr>
            <p:grpSpPr bwMode="auto">
              <a:xfrm>
                <a:off x="7823358" y="2450877"/>
                <a:ext cx="3928233" cy="2037204"/>
                <a:chOff x="7823358" y="2357776"/>
                <a:chExt cx="3928233" cy="2037204"/>
              </a:xfrm>
            </p:grpSpPr>
            <p:sp>
              <p:nvSpPr>
                <p:cNvPr id="57" name="矩形 56"/>
                <p:cNvSpPr/>
                <p:nvPr/>
              </p:nvSpPr>
              <p:spPr>
                <a:xfrm>
                  <a:off x="7823358" y="2402330"/>
                  <a:ext cx="3928233" cy="1992650"/>
                </a:xfrm>
                <a:prstGeom prst="rect">
                  <a:avLst/>
                </a:prstGeom>
                <a:solidFill>
                  <a:schemeClr val="bg1">
                    <a:alpha val="75000"/>
                  </a:schemeClr>
                </a:solidFill>
                <a:ln>
                  <a:noFill/>
                </a:ln>
                <a:effectLst>
                  <a:outerShdw blurRad="50800" dist="38100" dir="2700000" algn="ctr" rotWithShape="0">
                    <a:schemeClr val="bg1">
                      <a:lumMod val="75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grpSp>
              <p:nvGrpSpPr>
                <p:cNvPr id="40971" name="组合 57"/>
                <p:cNvGrpSpPr/>
                <p:nvPr/>
              </p:nvGrpSpPr>
              <p:grpSpPr bwMode="auto">
                <a:xfrm>
                  <a:off x="7832894" y="2357776"/>
                  <a:ext cx="2695004" cy="1970901"/>
                  <a:chOff x="7832894" y="2357776"/>
                  <a:chExt cx="2695004" cy="1970901"/>
                </a:xfrm>
              </p:grpSpPr>
              <p:grpSp>
                <p:nvGrpSpPr>
                  <p:cNvPr id="40972" name="组合 58"/>
                  <p:cNvGrpSpPr/>
                  <p:nvPr/>
                </p:nvGrpSpPr>
                <p:grpSpPr bwMode="auto">
                  <a:xfrm>
                    <a:off x="8195405" y="2688453"/>
                    <a:ext cx="2332493" cy="336264"/>
                    <a:chOff x="8009131" y="2671519"/>
                    <a:chExt cx="2332493" cy="336264"/>
                  </a:xfrm>
                </p:grpSpPr>
                <p:grpSp>
                  <p:nvGrpSpPr>
                    <p:cNvPr id="71" name="组合 70"/>
                    <p:cNvGrpSpPr/>
                    <p:nvPr/>
                  </p:nvGrpSpPr>
                  <p:grpSpPr>
                    <a:xfrm>
                      <a:off x="8009131" y="2671519"/>
                      <a:ext cx="2332493" cy="336264"/>
                      <a:chOff x="5291455" y="1638586"/>
                      <a:chExt cx="2332493" cy="336264"/>
                    </a:xfrm>
                    <a:solidFill>
                      <a:srgbClr val="92D050"/>
                    </a:solidFill>
                  </p:grpSpPr>
                  <p:sp>
                    <p:nvSpPr>
                      <p:cNvPr id="73" name="任意多边形 55"/>
                      <p:cNvSpPr/>
                      <p:nvPr/>
                    </p:nvSpPr>
                    <p:spPr bwMode="auto">
                      <a:xfrm>
                        <a:off x="5291455" y="1654175"/>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74" name="TextBox 24"/>
                      <p:cNvSpPr txBox="1"/>
                      <p:nvPr/>
                    </p:nvSpPr>
                    <p:spPr>
                      <a:xfrm>
                        <a:off x="6003454" y="1638586"/>
                        <a:ext cx="1620494" cy="323231"/>
                      </a:xfrm>
                      <a:prstGeom prst="rect">
                        <a:avLst/>
                      </a:prstGeom>
                      <a:solidFill>
                        <a:srgbClr val="92D050"/>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grpSp>
                <p:sp>
                  <p:nvSpPr>
                    <p:cNvPr id="40981" name="文本框 71"/>
                    <p:cNvSpPr txBox="1">
                      <a:spLocks noChangeArrowheads="1"/>
                    </p:cNvSpPr>
                    <p:nvPr/>
                  </p:nvSpPr>
                  <p:spPr bwMode="auto">
                    <a:xfrm>
                      <a:off x="9092868" y="2682299"/>
                      <a:ext cx="1176866" cy="32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a:latin typeface="+mn-lt"/>
                          <a:ea typeface="方正兰亭黑简体" panose="02000000000000000000" pitchFamily="2" charset="-122"/>
                        </a:rPr>
                        <a:t>失败原因</a:t>
                      </a:r>
                      <a:endParaRPr lang="en-US" altLang="zh-CN" sz="1400">
                        <a:latin typeface="+mn-lt"/>
                        <a:ea typeface="方正兰亭黑简体" panose="02000000000000000000" pitchFamily="2" charset="-122"/>
                      </a:endParaRPr>
                    </a:p>
                  </p:txBody>
                </p:sp>
              </p:grpSp>
              <p:grpSp>
                <p:nvGrpSpPr>
                  <p:cNvPr id="40973" name="组合 59"/>
                  <p:cNvGrpSpPr/>
                  <p:nvPr/>
                </p:nvGrpSpPr>
                <p:grpSpPr bwMode="auto">
                  <a:xfrm>
                    <a:off x="8195405" y="3266141"/>
                    <a:ext cx="2332493" cy="436360"/>
                    <a:chOff x="8009131" y="3127979"/>
                    <a:chExt cx="2332493" cy="436360"/>
                  </a:xfrm>
                </p:grpSpPr>
                <p:grpSp>
                  <p:nvGrpSpPr>
                    <p:cNvPr id="67" name="组合 66"/>
                    <p:cNvGrpSpPr/>
                    <p:nvPr/>
                  </p:nvGrpSpPr>
                  <p:grpSpPr>
                    <a:xfrm>
                      <a:off x="8009131" y="3176468"/>
                      <a:ext cx="2332493" cy="336264"/>
                      <a:chOff x="5291455" y="1638586"/>
                      <a:chExt cx="2332493" cy="336264"/>
                    </a:xfrm>
                    <a:solidFill>
                      <a:srgbClr val="92D050"/>
                    </a:solidFill>
                  </p:grpSpPr>
                  <p:sp>
                    <p:nvSpPr>
                      <p:cNvPr id="69" name="任意多边形 55"/>
                      <p:cNvSpPr/>
                      <p:nvPr/>
                    </p:nvSpPr>
                    <p:spPr bwMode="auto">
                      <a:xfrm>
                        <a:off x="5291455" y="1654175"/>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70" name="TextBox 24"/>
                      <p:cNvSpPr txBox="1"/>
                      <p:nvPr/>
                    </p:nvSpPr>
                    <p:spPr>
                      <a:xfrm>
                        <a:off x="6003454" y="1638586"/>
                        <a:ext cx="1620494" cy="323231"/>
                      </a:xfrm>
                      <a:prstGeom prst="rect">
                        <a:avLst/>
                      </a:prstGeom>
                      <a:solidFill>
                        <a:srgbClr val="92D050"/>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grpSp>
                <p:sp>
                  <p:nvSpPr>
                    <p:cNvPr id="40979" name="文本框 67"/>
                    <p:cNvSpPr txBox="1">
                      <a:spLocks noChangeArrowheads="1"/>
                    </p:cNvSpPr>
                    <p:nvPr/>
                  </p:nvSpPr>
                  <p:spPr bwMode="auto">
                    <a:xfrm>
                      <a:off x="9092868" y="3127979"/>
                      <a:ext cx="1176866" cy="4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a:latin typeface="+mn-lt"/>
                          <a:ea typeface="方正兰亭黑简体" panose="02000000000000000000" pitchFamily="2" charset="-122"/>
                        </a:rPr>
                        <a:t>失败详情</a:t>
                      </a:r>
                      <a:endParaRPr lang="en-US" altLang="zh-CN" sz="1400">
                        <a:latin typeface="+mn-lt"/>
                        <a:ea typeface="方正兰亭黑简体" panose="02000000000000000000" pitchFamily="2" charset="-122"/>
                      </a:endParaRPr>
                    </a:p>
                  </p:txBody>
                </p:sp>
              </p:grpSp>
              <p:grpSp>
                <p:nvGrpSpPr>
                  <p:cNvPr id="40974" name="组合 60"/>
                  <p:cNvGrpSpPr/>
                  <p:nvPr/>
                </p:nvGrpSpPr>
                <p:grpSpPr bwMode="auto">
                  <a:xfrm>
                    <a:off x="8195405" y="3892317"/>
                    <a:ext cx="2332493" cy="436360"/>
                    <a:chOff x="8009131" y="3875383"/>
                    <a:chExt cx="2332493" cy="436360"/>
                  </a:xfrm>
                </p:grpSpPr>
                <p:grpSp>
                  <p:nvGrpSpPr>
                    <p:cNvPr id="63" name="组合 62"/>
                    <p:cNvGrpSpPr/>
                    <p:nvPr/>
                  </p:nvGrpSpPr>
                  <p:grpSpPr>
                    <a:xfrm>
                      <a:off x="8009131" y="3923872"/>
                      <a:ext cx="2332493" cy="336264"/>
                      <a:chOff x="5291455" y="1638586"/>
                      <a:chExt cx="2332493" cy="336264"/>
                    </a:xfrm>
                    <a:solidFill>
                      <a:srgbClr val="92D050"/>
                    </a:solidFill>
                  </p:grpSpPr>
                  <p:sp>
                    <p:nvSpPr>
                      <p:cNvPr id="65" name="任意多边形 55"/>
                      <p:cNvSpPr/>
                      <p:nvPr/>
                    </p:nvSpPr>
                    <p:spPr bwMode="auto">
                      <a:xfrm>
                        <a:off x="5291455" y="1654175"/>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eaLnBrk="1" fontAlgn="auto" hangingPunct="1">
                          <a:buFont typeface="Arial" panose="020B0604020202020204" pitchFamily="34" charset="0"/>
                          <a:buNone/>
                          <a:defRPr/>
                        </a:pPr>
                        <a:endParaRPr lang="zh-CN" altLang="en-US" noProof="1">
                          <a:ea typeface="方正兰亭黑简体" panose="02000000000000000000" pitchFamily="2" charset="-122"/>
                        </a:endParaRPr>
                      </a:p>
                    </p:txBody>
                  </p:sp>
                  <p:sp>
                    <p:nvSpPr>
                      <p:cNvPr id="66" name="TextBox 24"/>
                      <p:cNvSpPr txBox="1"/>
                      <p:nvPr/>
                    </p:nvSpPr>
                    <p:spPr>
                      <a:xfrm>
                        <a:off x="6003454" y="1638586"/>
                        <a:ext cx="1620494" cy="323231"/>
                      </a:xfrm>
                      <a:prstGeom prst="rect">
                        <a:avLst/>
                      </a:prstGeom>
                      <a:solidFill>
                        <a:srgbClr val="92D050"/>
                      </a:solidFill>
                      <a:ln>
                        <a:solidFill>
                          <a:srgbClr val="92D050"/>
                        </a:solidFill>
                      </a:ln>
                    </p:spPr>
                    <p:style>
                      <a:lnRef idx="0">
                        <a:scrgbClr r="0" g="0" b="0"/>
                      </a:lnRef>
                      <a:fillRef idx="1001">
                        <a:schemeClr val="lt1"/>
                      </a:fillRef>
                      <a:effectRef idx="0">
                        <a:scrgbClr r="0" g="0" b="0"/>
                      </a:effectRef>
                      <a:fontRef idx="major"/>
                    </p:style>
                    <p:txBody>
                      <a:bodyPr>
                        <a:spAutoFit/>
                      </a:bodyPr>
                      <a:lstStyle/>
                      <a:p>
                        <a:pPr algn="r" eaLnBrk="1" fontAlgn="auto" hangingPunct="1">
                          <a:buFont typeface="Arial" panose="020B0604020202020204" pitchFamily="34" charset="0"/>
                          <a:buNone/>
                          <a:defRPr/>
                        </a:pPr>
                        <a:endParaRPr lang="zh-CN" altLang="en-US" sz="1400" b="1" noProof="1">
                          <a:solidFill>
                            <a:schemeClr val="tx1">
                              <a:lumMod val="75000"/>
                              <a:lumOff val="25000"/>
                            </a:schemeClr>
                          </a:solidFill>
                          <a:latin typeface="+mn-lt"/>
                          <a:ea typeface="方正兰亭黑简体" panose="02000000000000000000" pitchFamily="2" charset="-122"/>
                        </a:endParaRPr>
                      </a:p>
                    </p:txBody>
                  </p:sp>
                </p:grpSp>
                <p:sp>
                  <p:nvSpPr>
                    <p:cNvPr id="40977" name="文本框 63"/>
                    <p:cNvSpPr txBox="1">
                      <a:spLocks noChangeArrowheads="1"/>
                    </p:cNvSpPr>
                    <p:nvPr/>
                  </p:nvSpPr>
                  <p:spPr bwMode="auto">
                    <a:xfrm>
                      <a:off x="9092868" y="3875383"/>
                      <a:ext cx="1176866" cy="4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a:latin typeface="+mn-lt"/>
                          <a:ea typeface="方正兰亭黑简体" panose="02000000000000000000" pitchFamily="2" charset="-122"/>
                        </a:rPr>
                        <a:t>处理建议</a:t>
                      </a:r>
                      <a:endParaRPr lang="en-US" altLang="zh-CN" sz="1400">
                        <a:latin typeface="+mn-lt"/>
                        <a:ea typeface="方正兰亭黑简体" panose="02000000000000000000" pitchFamily="2" charset="-122"/>
                      </a:endParaRPr>
                    </a:p>
                  </p:txBody>
                </p:sp>
              </p:grpSp>
              <p:sp>
                <p:nvSpPr>
                  <p:cNvPr id="40975" name="文本框 61"/>
                  <p:cNvSpPr txBox="1">
                    <a:spLocks noChangeArrowheads="1"/>
                  </p:cNvSpPr>
                  <p:nvPr/>
                </p:nvSpPr>
                <p:spPr bwMode="auto">
                  <a:xfrm>
                    <a:off x="7832894" y="2357776"/>
                    <a:ext cx="692979" cy="38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200" b="1" dirty="0">
                        <a:latin typeface="+mn-lt"/>
                        <a:ea typeface="方正兰亭黑简体" panose="02000000000000000000" pitchFamily="2" charset="-122"/>
                      </a:rPr>
                      <a:t>提供</a:t>
                    </a:r>
                    <a:endParaRPr lang="en-US" altLang="zh-CN" sz="1200" b="1" dirty="0">
                      <a:latin typeface="+mn-lt"/>
                      <a:ea typeface="方正兰亭黑简体" panose="02000000000000000000" pitchFamily="2" charset="-122"/>
                    </a:endParaRPr>
                  </a:p>
                </p:txBody>
              </p:sp>
            </p:grpSp>
          </p:grpSp>
        </p:grpSp>
      </p:grpSp>
      <p:sp>
        <p:nvSpPr>
          <p:cNvPr id="2" name="标题 1"/>
          <p:cNvSpPr>
            <a:spLocks noGrp="1"/>
          </p:cNvSpPr>
          <p:nvPr>
            <p:ph type="title"/>
          </p:nvPr>
        </p:nvSpPr>
        <p:spPr/>
        <p:txBody>
          <a:bodyPr/>
          <a:lstStyle/>
          <a:p>
            <a:r>
              <a:rPr lang="en-US" altLang="zh-CN" dirty="0" smtClean="0">
                <a:latin typeface="+mn-lt"/>
              </a:rPr>
              <a:t>DRS</a:t>
            </a:r>
            <a:r>
              <a:rPr lang="zh-CN" altLang="en-US" dirty="0" smtClean="0">
                <a:latin typeface="+mn-lt"/>
              </a:rPr>
              <a:t>使用方法 </a:t>
            </a:r>
            <a:r>
              <a:rPr lang="en-US" altLang="zh-CN" dirty="0" smtClean="0">
                <a:latin typeface="+mn-lt"/>
              </a:rPr>
              <a:t>-</a:t>
            </a:r>
            <a:r>
              <a:rPr lang="zh-CN" altLang="en-US" dirty="0" smtClean="0">
                <a:latin typeface="+mn-lt"/>
              </a:rPr>
              <a:t> </a:t>
            </a:r>
            <a:r>
              <a:rPr lang="zh-CN" altLang="en-US" dirty="0">
                <a:latin typeface="+mn-lt"/>
              </a:rPr>
              <a:t>预</a:t>
            </a:r>
            <a:r>
              <a:rPr lang="zh-CN" altLang="en-US" dirty="0" smtClean="0">
                <a:latin typeface="+mn-lt"/>
              </a:rPr>
              <a:t>检查</a:t>
            </a:r>
            <a:endParaRPr lang="zh-CN" altLang="en-US" sz="3600" dirty="0">
              <a:latin typeface="+mn-lt"/>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1" name="组合 20"/>
          <p:cNvGrpSpPr/>
          <p:nvPr/>
        </p:nvGrpSpPr>
        <p:grpSpPr bwMode="auto">
          <a:xfrm>
            <a:off x="442913" y="1389187"/>
            <a:ext cx="10657643" cy="4983321"/>
            <a:chOff x="1263" y="1643"/>
            <a:chExt cx="16018" cy="8440"/>
          </a:xfrm>
        </p:grpSpPr>
        <p:grpSp>
          <p:nvGrpSpPr>
            <p:cNvPr id="43012" name="组合 15"/>
            <p:cNvGrpSpPr/>
            <p:nvPr/>
          </p:nvGrpSpPr>
          <p:grpSpPr bwMode="auto">
            <a:xfrm>
              <a:off x="1263" y="1643"/>
              <a:ext cx="7692" cy="4536"/>
              <a:chOff x="1263" y="1643"/>
              <a:chExt cx="7692" cy="4536"/>
            </a:xfrm>
          </p:grpSpPr>
          <p:pic>
            <p:nvPicPr>
              <p:cNvPr id="43023" name="图片 1" descr="WechatIMG24-1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2" y="2126"/>
                <a:ext cx="6613" cy="3267"/>
              </a:xfrm>
              <a:prstGeom prst="rect">
                <a:avLst/>
              </a:prstGeom>
              <a:noFill/>
              <a:ln w="127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3024" name="文本框 6"/>
              <p:cNvSpPr txBox="1">
                <a:spLocks noChangeArrowheads="1"/>
              </p:cNvSpPr>
              <p:nvPr/>
            </p:nvSpPr>
            <p:spPr bwMode="auto">
              <a:xfrm>
                <a:off x="2342" y="1643"/>
                <a:ext cx="5719"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latin typeface="+mn-lt"/>
                    <a:ea typeface="方正兰亭黑简体" panose="02000000000000000000" pitchFamily="2" charset="-122"/>
                  </a:rPr>
                  <a:t>看</a:t>
                </a:r>
                <a:r>
                  <a:rPr lang="zh-CN" altLang="en-US" sz="1400" b="1" dirty="0">
                    <a:latin typeface="+mn-lt"/>
                    <a:ea typeface="方正兰亭黑简体" panose="02000000000000000000" pitchFamily="2" charset="-122"/>
                  </a:rPr>
                  <a:t>宏观展示，实时了解迁移进展</a:t>
                </a:r>
                <a:endParaRPr lang="zh-CN" altLang="en-US" sz="1400" b="1" dirty="0">
                  <a:latin typeface="+mn-lt"/>
                  <a:ea typeface="方正兰亭黑简体" panose="02000000000000000000" pitchFamily="2" charset="-122"/>
                </a:endParaRPr>
              </a:p>
            </p:txBody>
          </p:sp>
          <p:sp>
            <p:nvSpPr>
              <p:cNvPr id="43025" name="文本框 9"/>
              <p:cNvSpPr txBox="1">
                <a:spLocks noChangeArrowheads="1"/>
              </p:cNvSpPr>
              <p:nvPr/>
            </p:nvSpPr>
            <p:spPr bwMode="auto">
              <a:xfrm>
                <a:off x="2408" y="5397"/>
                <a:ext cx="6481"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indent="-171450" eaLnBrk="1" hangingPunct="1">
                  <a:buFont typeface="Arial" panose="020B0604020202020204" pitchFamily="34" charset="0"/>
                  <a:buChar char="•"/>
                </a:pPr>
                <a:r>
                  <a:rPr lang="zh-CN" altLang="en-US" sz="1200" dirty="0">
                    <a:solidFill>
                      <a:srgbClr val="595959"/>
                    </a:solidFill>
                    <a:latin typeface="+mn-lt"/>
                    <a:ea typeface="方正兰亭黑简体" panose="02000000000000000000" pitchFamily="2" charset="-122"/>
                  </a:rPr>
                  <a:t>宏观查看全量迁移对象的百分比进度，如迁移时长较多的表数据、表结构、表索引等。</a:t>
                </a:r>
                <a:endParaRPr lang="zh-CN" altLang="en-US" sz="1200" dirty="0">
                  <a:solidFill>
                    <a:srgbClr val="595959"/>
                  </a:solidFill>
                  <a:latin typeface="+mn-lt"/>
                  <a:ea typeface="方正兰亭黑简体" panose="02000000000000000000" pitchFamily="2" charset="-122"/>
                </a:endParaRPr>
              </a:p>
            </p:txBody>
          </p:sp>
          <p:sp>
            <p:nvSpPr>
              <p:cNvPr id="13" name="文本框 12"/>
              <p:cNvSpPr txBox="1"/>
              <p:nvPr/>
            </p:nvSpPr>
            <p:spPr>
              <a:xfrm>
                <a:off x="1263" y="2126"/>
                <a:ext cx="875" cy="2450"/>
              </a:xfrm>
              <a:prstGeom prst="rect">
                <a:avLst/>
              </a:prstGeom>
              <a:noFill/>
            </p:spPr>
            <p:txBody>
              <a:bodyPr>
                <a:spAutoFit/>
              </a:bodyPr>
              <a:lstStyle/>
              <a:p>
                <a:pPr eaLnBrk="1" fontAlgn="auto" hangingPunct="1">
                  <a:buFont typeface="Arial" panose="020B0604020202020204" pitchFamily="34" charset="0"/>
                  <a:buNone/>
                  <a:defRPr/>
                </a:pPr>
                <a:r>
                  <a:rPr lang="en-US" altLang="zh-CN" sz="8800" b="1" noProof="1">
                    <a:solidFill>
                      <a:srgbClr val="C00000">
                        <a:alpha val="6000"/>
                      </a:srgbClr>
                    </a:solidFill>
                    <a:ea typeface="方正兰亭黑简体" panose="02000000000000000000" pitchFamily="2" charset="-122"/>
                  </a:rPr>
                  <a:t>1</a:t>
                </a:r>
                <a:endParaRPr lang="en-US" altLang="zh-CN" sz="8800" b="1" noProof="1">
                  <a:solidFill>
                    <a:srgbClr val="C00000">
                      <a:alpha val="6000"/>
                    </a:srgbClr>
                  </a:solidFill>
                  <a:ea typeface="方正兰亭黑简体" panose="02000000000000000000" pitchFamily="2" charset="-122"/>
                </a:endParaRPr>
              </a:p>
            </p:txBody>
          </p:sp>
        </p:grpSp>
        <p:grpSp>
          <p:nvGrpSpPr>
            <p:cNvPr id="43013" name="组合 18"/>
            <p:cNvGrpSpPr/>
            <p:nvPr/>
          </p:nvGrpSpPr>
          <p:grpSpPr bwMode="auto">
            <a:xfrm>
              <a:off x="1263" y="6431"/>
              <a:ext cx="15781" cy="3652"/>
              <a:chOff x="1263" y="6431"/>
              <a:chExt cx="15781" cy="3652"/>
            </a:xfrm>
          </p:grpSpPr>
          <p:pic>
            <p:nvPicPr>
              <p:cNvPr id="43019" name="图片 3" descr="WechatIMG24-1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2" y="6599"/>
                <a:ext cx="6611" cy="3484"/>
              </a:xfrm>
              <a:prstGeom prst="rect">
                <a:avLst/>
              </a:prstGeom>
              <a:noFill/>
              <a:ln w="127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3020" name="文本框 7"/>
              <p:cNvSpPr txBox="1">
                <a:spLocks noChangeArrowheads="1"/>
              </p:cNvSpPr>
              <p:nvPr/>
            </p:nvSpPr>
            <p:spPr bwMode="auto">
              <a:xfrm>
                <a:off x="10563" y="8236"/>
                <a:ext cx="5719"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latin typeface="+mn-lt"/>
                    <a:ea typeface="方正兰亭黑简体" panose="02000000000000000000" pitchFamily="2" charset="-122"/>
                  </a:rPr>
                  <a:t>看</a:t>
                </a:r>
                <a:r>
                  <a:rPr lang="zh-CN" altLang="en-US" sz="1400" b="1" dirty="0">
                    <a:latin typeface="+mn-lt"/>
                    <a:ea typeface="方正兰亭黑简体" panose="02000000000000000000" pitchFamily="2" charset="-122"/>
                  </a:rPr>
                  <a:t>具体迁移对象进度</a:t>
                </a:r>
                <a:endParaRPr lang="zh-CN" altLang="en-US" sz="1400" b="1" dirty="0">
                  <a:latin typeface="+mn-lt"/>
                  <a:ea typeface="方正兰亭黑简体" panose="02000000000000000000" pitchFamily="2" charset="-122"/>
                </a:endParaRPr>
              </a:p>
            </p:txBody>
          </p:sp>
          <p:sp>
            <p:nvSpPr>
              <p:cNvPr id="43021" name="文本框 11"/>
              <p:cNvSpPr txBox="1">
                <a:spLocks noChangeArrowheads="1"/>
              </p:cNvSpPr>
              <p:nvPr/>
            </p:nvSpPr>
            <p:spPr bwMode="auto">
              <a:xfrm>
                <a:off x="10563" y="8757"/>
                <a:ext cx="6481"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buFont typeface="Arial" panose="020B0604020202020204" pitchFamily="34" charset="0"/>
                  <a:buChar char="•"/>
                </a:pPr>
                <a:r>
                  <a:rPr lang="zh-CN" altLang="en-US" sz="1400" dirty="0">
                    <a:solidFill>
                      <a:srgbClr val="595959"/>
                    </a:solidFill>
                    <a:latin typeface="+mn-lt"/>
                    <a:ea typeface="方正兰亭黑简体" panose="02000000000000000000" pitchFamily="2" charset="-122"/>
                  </a:rPr>
                  <a:t>通过“查看详情”精细查看每个对象的迁移进度，当进度显示</a:t>
                </a:r>
                <a:r>
                  <a:rPr lang="zh-CN" altLang="en-US" sz="1400" dirty="0" smtClean="0">
                    <a:solidFill>
                      <a:srgbClr val="595959"/>
                    </a:solidFill>
                    <a:latin typeface="+mn-lt"/>
                    <a:ea typeface="方正兰亭黑简体" panose="02000000000000000000" pitchFamily="2" charset="-122"/>
                  </a:rPr>
                  <a:t>为100</a:t>
                </a:r>
                <a:r>
                  <a:rPr lang="zh-CN" altLang="en-US" sz="1400" dirty="0">
                    <a:solidFill>
                      <a:srgbClr val="595959"/>
                    </a:solidFill>
                    <a:latin typeface="+mn-lt"/>
                    <a:ea typeface="方正兰亭黑简体" panose="02000000000000000000" pitchFamily="2" charset="-122"/>
                  </a:rPr>
                  <a:t>%时，表示迁移完成。</a:t>
                </a:r>
                <a:endParaRPr lang="zh-CN" altLang="en-US" sz="1400" dirty="0">
                  <a:solidFill>
                    <a:srgbClr val="595959"/>
                  </a:solidFill>
                  <a:latin typeface="+mn-lt"/>
                  <a:ea typeface="方正兰亭黑简体" panose="02000000000000000000" pitchFamily="2" charset="-122"/>
                </a:endParaRPr>
              </a:p>
            </p:txBody>
          </p:sp>
          <p:sp>
            <p:nvSpPr>
              <p:cNvPr id="14" name="文本框 13"/>
              <p:cNvSpPr txBox="1"/>
              <p:nvPr/>
            </p:nvSpPr>
            <p:spPr>
              <a:xfrm>
                <a:off x="1263" y="6431"/>
                <a:ext cx="875" cy="2450"/>
              </a:xfrm>
              <a:prstGeom prst="rect">
                <a:avLst/>
              </a:prstGeom>
              <a:noFill/>
            </p:spPr>
            <p:txBody>
              <a:bodyPr>
                <a:spAutoFit/>
              </a:bodyPr>
              <a:lstStyle/>
              <a:p>
                <a:pPr eaLnBrk="1" fontAlgn="auto" hangingPunct="1">
                  <a:buFont typeface="Arial" panose="020B0604020202020204" pitchFamily="34" charset="0"/>
                  <a:buNone/>
                  <a:defRPr/>
                </a:pPr>
                <a:r>
                  <a:rPr lang="en-US" altLang="zh-CN" sz="8800" b="1" noProof="1">
                    <a:solidFill>
                      <a:srgbClr val="C00000">
                        <a:alpha val="6000"/>
                      </a:srgbClr>
                    </a:solidFill>
                    <a:ea typeface="方正兰亭黑简体" panose="02000000000000000000" pitchFamily="2" charset="-122"/>
                  </a:rPr>
                  <a:t>3</a:t>
                </a:r>
                <a:endParaRPr lang="en-US" altLang="zh-CN" sz="8800" b="1" noProof="1">
                  <a:solidFill>
                    <a:srgbClr val="C00000">
                      <a:alpha val="6000"/>
                    </a:srgbClr>
                  </a:solidFill>
                  <a:ea typeface="方正兰亭黑简体" panose="02000000000000000000" pitchFamily="2" charset="-122"/>
                </a:endParaRPr>
              </a:p>
            </p:txBody>
          </p:sp>
        </p:grpSp>
        <p:grpSp>
          <p:nvGrpSpPr>
            <p:cNvPr id="43014" name="组合 19"/>
            <p:cNvGrpSpPr/>
            <p:nvPr/>
          </p:nvGrpSpPr>
          <p:grpSpPr bwMode="auto">
            <a:xfrm>
              <a:off x="9138" y="1643"/>
              <a:ext cx="8143" cy="4993"/>
              <a:chOff x="9138" y="1643"/>
              <a:chExt cx="8143" cy="4993"/>
            </a:xfrm>
          </p:grpSpPr>
          <p:pic>
            <p:nvPicPr>
              <p:cNvPr id="43015" name="图片 2" descr="WechatIMG24-1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 y="2126"/>
                <a:ext cx="6819" cy="3225"/>
              </a:xfrm>
              <a:prstGeom prst="rect">
                <a:avLst/>
              </a:prstGeom>
              <a:noFill/>
              <a:ln w="12700">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3016" name="文本框 5"/>
              <p:cNvSpPr txBox="1">
                <a:spLocks noChangeArrowheads="1"/>
              </p:cNvSpPr>
              <p:nvPr/>
            </p:nvSpPr>
            <p:spPr bwMode="auto">
              <a:xfrm>
                <a:off x="10462" y="1643"/>
                <a:ext cx="6118"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latin typeface="+mn-lt"/>
                    <a:ea typeface="方正兰亭黑简体" panose="02000000000000000000" pitchFamily="2" charset="-122"/>
                  </a:rPr>
                  <a:t>看</a:t>
                </a:r>
                <a:r>
                  <a:rPr lang="zh-CN" altLang="en-US" sz="1400" b="1" dirty="0">
                    <a:latin typeface="+mn-lt"/>
                    <a:ea typeface="方正兰亭黑简体" panose="02000000000000000000" pitchFamily="2" charset="-122"/>
                  </a:rPr>
                  <a:t>表格信息，一目了然各项迁移指标进度</a:t>
                </a:r>
                <a:endParaRPr lang="zh-CN" altLang="en-US" sz="1400" b="1" dirty="0">
                  <a:latin typeface="+mn-lt"/>
                  <a:ea typeface="方正兰亭黑简体" panose="02000000000000000000" pitchFamily="2" charset="-122"/>
                </a:endParaRPr>
              </a:p>
            </p:txBody>
          </p:sp>
          <p:sp>
            <p:nvSpPr>
              <p:cNvPr id="43017" name="文本框 10"/>
              <p:cNvSpPr txBox="1">
                <a:spLocks noChangeArrowheads="1"/>
              </p:cNvSpPr>
              <p:nvPr/>
            </p:nvSpPr>
            <p:spPr bwMode="auto">
              <a:xfrm>
                <a:off x="10462" y="5385"/>
                <a:ext cx="6481" cy="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buFont typeface="Arial" panose="020B0604020202020204" pitchFamily="34" charset="0"/>
                  <a:buChar char="•"/>
                </a:pPr>
                <a:r>
                  <a:rPr lang="zh-CN" altLang="en-US" sz="1400" dirty="0">
                    <a:solidFill>
                      <a:srgbClr val="595959"/>
                    </a:solidFill>
                    <a:latin typeface="+mn-lt"/>
                    <a:ea typeface="方正兰亭黑简体" panose="02000000000000000000" pitchFamily="2" charset="-122"/>
                  </a:rPr>
                  <a:t>通过表格查看具体迁移对象的迁移进展，当“对象数目”和</a:t>
                </a:r>
                <a:r>
                  <a:rPr lang="zh-CN" altLang="en-US" sz="1400" dirty="0" smtClean="0">
                    <a:solidFill>
                      <a:srgbClr val="595959"/>
                    </a:solidFill>
                    <a:latin typeface="+mn-lt"/>
                    <a:ea typeface="方正兰亭黑简体" panose="02000000000000000000" pitchFamily="2" charset="-122"/>
                  </a:rPr>
                  <a:t>“已迁移数目”</a:t>
                </a:r>
                <a:r>
                  <a:rPr lang="zh-CN" altLang="en-US" sz="1400" dirty="0">
                    <a:solidFill>
                      <a:srgbClr val="595959"/>
                    </a:solidFill>
                    <a:latin typeface="+mn-lt"/>
                    <a:ea typeface="方正兰亭黑简体" panose="02000000000000000000" pitchFamily="2" charset="-122"/>
                  </a:rPr>
                  <a:t>相等时，表示该对象迁移完成。</a:t>
                </a:r>
                <a:endParaRPr lang="zh-CN" altLang="en-US" sz="1400" dirty="0">
                  <a:solidFill>
                    <a:srgbClr val="595959"/>
                  </a:solidFill>
                  <a:latin typeface="+mn-lt"/>
                  <a:ea typeface="方正兰亭黑简体" panose="02000000000000000000" pitchFamily="2" charset="-122"/>
                </a:endParaRPr>
              </a:p>
            </p:txBody>
          </p:sp>
          <p:sp>
            <p:nvSpPr>
              <p:cNvPr id="15" name="文本框 14"/>
              <p:cNvSpPr txBox="1"/>
              <p:nvPr/>
            </p:nvSpPr>
            <p:spPr>
              <a:xfrm>
                <a:off x="9138" y="2126"/>
                <a:ext cx="875" cy="2450"/>
              </a:xfrm>
              <a:prstGeom prst="rect">
                <a:avLst/>
              </a:prstGeom>
              <a:noFill/>
            </p:spPr>
            <p:txBody>
              <a:bodyPr>
                <a:spAutoFit/>
              </a:bodyPr>
              <a:lstStyle/>
              <a:p>
                <a:pPr eaLnBrk="1" fontAlgn="auto" hangingPunct="1">
                  <a:buFont typeface="Arial" panose="020B0604020202020204" pitchFamily="34" charset="0"/>
                  <a:buNone/>
                  <a:defRPr/>
                </a:pPr>
                <a:r>
                  <a:rPr lang="en-US" altLang="zh-CN" sz="8800" b="1" noProof="1">
                    <a:solidFill>
                      <a:srgbClr val="C00000">
                        <a:alpha val="6000"/>
                      </a:srgbClr>
                    </a:solidFill>
                    <a:ea typeface="方正兰亭黑简体" panose="02000000000000000000" pitchFamily="2" charset="-122"/>
                  </a:rPr>
                  <a:t>2</a:t>
                </a:r>
                <a:endParaRPr lang="en-US" altLang="zh-CN" sz="8800" b="1" noProof="1">
                  <a:solidFill>
                    <a:srgbClr val="C00000">
                      <a:alpha val="6000"/>
                    </a:srgbClr>
                  </a:solidFill>
                  <a:ea typeface="方正兰亭黑简体" panose="02000000000000000000" pitchFamily="2" charset="-122"/>
                </a:endParaRPr>
              </a:p>
            </p:txBody>
          </p:sp>
        </p:grpSp>
      </p:grpSp>
      <p:sp>
        <p:nvSpPr>
          <p:cNvPr id="2" name="标题 1"/>
          <p:cNvSpPr>
            <a:spLocks noGrp="1"/>
          </p:cNvSpPr>
          <p:nvPr>
            <p:ph type="title"/>
          </p:nvPr>
        </p:nvSpPr>
        <p:spPr/>
        <p:txBody>
          <a:bodyPr/>
          <a:lstStyle/>
          <a:p>
            <a:r>
              <a:rPr lang="en-US" altLang="zh-CN" dirty="0" smtClean="0">
                <a:latin typeface="+mn-lt"/>
              </a:rPr>
              <a:t>DRS</a:t>
            </a:r>
            <a:r>
              <a:rPr lang="zh-CN" altLang="en-US" dirty="0" smtClean="0">
                <a:latin typeface="+mn-lt"/>
              </a:rPr>
              <a:t>使用方法 </a:t>
            </a:r>
            <a:r>
              <a:rPr lang="en-US" altLang="zh-CN" dirty="0" smtClean="0">
                <a:latin typeface="+mn-lt"/>
              </a:rPr>
              <a:t>-</a:t>
            </a:r>
            <a:r>
              <a:rPr lang="zh-CN" altLang="en-US" dirty="0" smtClean="0">
                <a:latin typeface="+mn-lt"/>
              </a:rPr>
              <a:t> </a:t>
            </a:r>
            <a:r>
              <a:rPr lang="zh-CN" altLang="en-US" dirty="0">
                <a:latin typeface="+mn-lt"/>
              </a:rPr>
              <a:t>迁移监控</a:t>
            </a:r>
            <a:endParaRPr lang="zh-CN" altLang="en-US" dirty="0">
              <a:latin typeface="+mn-lt"/>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6967538" y="1350963"/>
            <a:ext cx="4148137" cy="4879975"/>
          </a:xfrm>
          <a:prstGeom prst="rect">
            <a:avLst/>
          </a:prstGeom>
          <a:noFill/>
          <a:ln>
            <a:solidFill>
              <a:schemeClr val="bg1">
                <a:lumMod val="50000"/>
              </a:schemeClr>
            </a:solidFill>
          </a:ln>
          <a:effectLst>
            <a:outerShdw blurRad="50800" dist="50800" dir="5400000" algn="ctr" rotWithShape="0">
              <a:srgbClr val="E8E9E9"/>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latin typeface="方正兰亭黑简体" panose="02000000000000000000" pitchFamily="2" charset="-122"/>
              <a:ea typeface="方正兰亭黑简体" panose="02000000000000000000" pitchFamily="2" charset="-122"/>
            </a:endParaRPr>
          </a:p>
        </p:txBody>
      </p:sp>
      <p:pic>
        <p:nvPicPr>
          <p:cNvPr id="45059" name="图片 1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85423" y="3208338"/>
            <a:ext cx="5305425" cy="3022600"/>
          </a:xfrm>
          <a:prstGeom prst="rect">
            <a:avLst/>
          </a:prstGeom>
          <a:noFill/>
          <a:ln w="12700">
            <a:solidFill>
              <a:schemeClr val="bg1">
                <a:lumMod val="85000"/>
              </a:schemeClr>
            </a:solidFill>
            <a:round/>
          </a:ln>
          <a:extLst>
            <a:ext uri="{909E8E84-426E-40DD-AFC4-6F175D3DCCD1}">
              <a14:hiddenFill xmlns:a14="http://schemas.microsoft.com/office/drawing/2010/main">
                <a:solidFill>
                  <a:srgbClr val="FFFFFF"/>
                </a:solidFill>
              </a14:hiddenFill>
            </a:ext>
          </a:extLst>
        </p:spPr>
      </p:pic>
      <p:pic>
        <p:nvPicPr>
          <p:cNvPr id="4506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610" y="1350963"/>
            <a:ext cx="5305425" cy="3009900"/>
          </a:xfrm>
          <a:prstGeom prst="rect">
            <a:avLst/>
          </a:prstGeom>
          <a:noFill/>
          <a:ln w="12700">
            <a:solidFill>
              <a:schemeClr val="bg1">
                <a:lumMod val="85000"/>
              </a:schemeClr>
            </a:solidFill>
            <a:round/>
          </a:ln>
          <a:extLst>
            <a:ext uri="{909E8E84-426E-40DD-AFC4-6F175D3DCCD1}">
              <a14:hiddenFill xmlns:a14="http://schemas.microsoft.com/office/drawing/2010/main">
                <a:solidFill>
                  <a:srgbClr val="FFFFFF"/>
                </a:solidFill>
              </a14:hiddenFill>
            </a:ext>
          </a:extLst>
        </p:spPr>
      </p:pic>
      <p:sp>
        <p:nvSpPr>
          <p:cNvPr id="19" name="圆角矩形 18"/>
          <p:cNvSpPr/>
          <p:nvPr/>
        </p:nvSpPr>
        <p:spPr>
          <a:xfrm>
            <a:off x="580610" y="2638425"/>
            <a:ext cx="652463" cy="26511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latin typeface="方正兰亭黑简体" panose="02000000000000000000" pitchFamily="2" charset="-122"/>
              <a:ea typeface="方正兰亭黑简体" panose="02000000000000000000" pitchFamily="2" charset="-122"/>
            </a:endParaRPr>
          </a:p>
        </p:txBody>
      </p:sp>
      <p:sp>
        <p:nvSpPr>
          <p:cNvPr id="20" name="圆角矩形 19"/>
          <p:cNvSpPr/>
          <p:nvPr/>
        </p:nvSpPr>
        <p:spPr>
          <a:xfrm>
            <a:off x="1421985" y="4516438"/>
            <a:ext cx="652463" cy="26352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latin typeface="方正兰亭黑简体" panose="02000000000000000000" pitchFamily="2" charset="-122"/>
              <a:ea typeface="方正兰亭黑简体" panose="02000000000000000000" pitchFamily="2" charset="-122"/>
            </a:endParaRPr>
          </a:p>
        </p:txBody>
      </p:sp>
      <p:sp>
        <p:nvSpPr>
          <p:cNvPr id="21" name="圆角矩形 20"/>
          <p:cNvSpPr/>
          <p:nvPr/>
        </p:nvSpPr>
        <p:spPr>
          <a:xfrm>
            <a:off x="5268498" y="5175250"/>
            <a:ext cx="650875" cy="26511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noProof="1">
              <a:latin typeface="方正兰亭黑简体" panose="02000000000000000000" pitchFamily="2" charset="-122"/>
              <a:ea typeface="方正兰亭黑简体" panose="02000000000000000000" pitchFamily="2" charset="-122"/>
            </a:endParaRPr>
          </a:p>
        </p:txBody>
      </p:sp>
      <p:sp>
        <p:nvSpPr>
          <p:cNvPr id="23" name="椭圆 22"/>
          <p:cNvSpPr/>
          <p:nvPr/>
        </p:nvSpPr>
        <p:spPr>
          <a:xfrm>
            <a:off x="1109248" y="2541588"/>
            <a:ext cx="228600" cy="2301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defRPr/>
            </a:pPr>
            <a:r>
              <a:rPr kumimoji="1" lang="en-US" altLang="zh-CN" sz="1400" noProof="1" smtClean="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rPr>
              <a:t>1</a:t>
            </a:r>
            <a:endParaRPr kumimoji="1" lang="en-US" altLang="en-US" sz="1400" noProof="1" smtClean="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4" name="椭圆 23"/>
          <p:cNvSpPr/>
          <p:nvPr/>
        </p:nvSpPr>
        <p:spPr>
          <a:xfrm>
            <a:off x="1960148" y="4414838"/>
            <a:ext cx="228600" cy="2301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defRPr/>
            </a:pPr>
            <a:r>
              <a:rPr kumimoji="1" lang="en-US" altLang="zh-CN" sz="1400" noProof="1" smtClean="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rPr>
              <a:t>2</a:t>
            </a:r>
            <a:endParaRPr kumimoji="1" lang="en-US" altLang="en-US" sz="1400" noProof="1" smtClean="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5" name="椭圆 24"/>
          <p:cNvSpPr/>
          <p:nvPr/>
        </p:nvSpPr>
        <p:spPr>
          <a:xfrm>
            <a:off x="5771735" y="5078413"/>
            <a:ext cx="230188" cy="2301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defRPr/>
            </a:pPr>
            <a:r>
              <a:rPr kumimoji="1" lang="en-US" altLang="zh-CN" sz="1400" noProof="1" smtClean="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rPr>
              <a:t>3</a:t>
            </a:r>
            <a:endParaRPr kumimoji="1" lang="en-US" altLang="en-US" sz="1400" noProof="1" smtClean="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34" name="矩形 33"/>
          <p:cNvSpPr/>
          <p:nvPr/>
        </p:nvSpPr>
        <p:spPr>
          <a:xfrm>
            <a:off x="7156174" y="1570038"/>
            <a:ext cx="3351489" cy="1984375"/>
          </a:xfrm>
          <a:prstGeom prst="rect">
            <a:avLst/>
          </a:prstGeom>
          <a:solidFill>
            <a:schemeClr val="bg1">
              <a:alpha val="75000"/>
            </a:schemeClr>
          </a:solidFill>
          <a:ln>
            <a:noFill/>
          </a:ln>
          <a:effectLst>
            <a:outerShdw blurRad="50800" dist="38100" dir="2700000" algn="ctr" rotWithShape="0">
              <a:schemeClr val="bg1">
                <a:lumMod val="75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endParaRPr>
          </a:p>
        </p:txBody>
      </p:sp>
      <p:grpSp>
        <p:nvGrpSpPr>
          <p:cNvPr id="45069" name="组合 43"/>
          <p:cNvGrpSpPr/>
          <p:nvPr/>
        </p:nvGrpSpPr>
        <p:grpSpPr bwMode="auto">
          <a:xfrm>
            <a:off x="7411281" y="1758514"/>
            <a:ext cx="2030757" cy="1754624"/>
            <a:chOff x="8259883" y="1758898"/>
            <a:chExt cx="2030796" cy="1754940"/>
          </a:xfrm>
        </p:grpSpPr>
        <p:sp>
          <p:nvSpPr>
            <p:cNvPr id="50" name="圆角矩形 49"/>
            <p:cNvSpPr/>
            <p:nvPr/>
          </p:nvSpPr>
          <p:spPr>
            <a:xfrm>
              <a:off x="8372942" y="3237563"/>
              <a:ext cx="903306" cy="258809"/>
            </a:xfrm>
            <a:prstGeom prst="roundRect">
              <a:avLst/>
            </a:prstGeom>
            <a:solidFill>
              <a:srgbClr val="92D050"/>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chemeClr val="tx1"/>
                </a:solidFill>
                <a:latin typeface="方正兰亭黑简体" panose="02000000000000000000" pitchFamily="2" charset="-122"/>
                <a:ea typeface="方正兰亭黑简体" panose="02000000000000000000" pitchFamily="2" charset="-122"/>
              </a:endParaRPr>
            </a:p>
          </p:txBody>
        </p:sp>
        <p:sp>
          <p:nvSpPr>
            <p:cNvPr id="51" name="圆角矩形 50"/>
            <p:cNvSpPr/>
            <p:nvPr/>
          </p:nvSpPr>
          <p:spPr>
            <a:xfrm>
              <a:off x="9342924" y="2459548"/>
              <a:ext cx="903305" cy="258809"/>
            </a:xfrm>
            <a:prstGeom prst="roundRect">
              <a:avLst/>
            </a:prstGeom>
            <a:solidFill>
              <a:srgbClr val="92D050"/>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chemeClr val="tx1"/>
                </a:solidFill>
                <a:latin typeface="方正兰亭黑简体" panose="02000000000000000000" pitchFamily="2" charset="-122"/>
                <a:ea typeface="方正兰亭黑简体" panose="02000000000000000000" pitchFamily="2" charset="-122"/>
              </a:endParaRPr>
            </a:p>
          </p:txBody>
        </p:sp>
        <p:sp>
          <p:nvSpPr>
            <p:cNvPr id="52" name="圆角矩形 51"/>
            <p:cNvSpPr/>
            <p:nvPr/>
          </p:nvSpPr>
          <p:spPr>
            <a:xfrm>
              <a:off x="9339749" y="2848555"/>
              <a:ext cx="903305" cy="258810"/>
            </a:xfrm>
            <a:prstGeom prst="roundRect">
              <a:avLst/>
            </a:prstGeom>
            <a:solidFill>
              <a:srgbClr val="92D050"/>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chemeClr val="tx1"/>
                </a:solidFill>
                <a:latin typeface="方正兰亭黑简体" panose="02000000000000000000" pitchFamily="2" charset="-122"/>
                <a:ea typeface="方正兰亭黑简体" panose="02000000000000000000" pitchFamily="2" charset="-122"/>
              </a:endParaRPr>
            </a:p>
          </p:txBody>
        </p:sp>
        <p:sp>
          <p:nvSpPr>
            <p:cNvPr id="53" name="圆角矩形 52"/>
            <p:cNvSpPr/>
            <p:nvPr/>
          </p:nvSpPr>
          <p:spPr>
            <a:xfrm>
              <a:off x="8372942" y="2456372"/>
              <a:ext cx="903306" cy="260397"/>
            </a:xfrm>
            <a:prstGeom prst="roundRect">
              <a:avLst/>
            </a:prstGeom>
            <a:solidFill>
              <a:srgbClr val="92D050"/>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chemeClr val="tx1"/>
                </a:solidFill>
                <a:latin typeface="方正兰亭黑简体" panose="02000000000000000000" pitchFamily="2" charset="-122"/>
                <a:ea typeface="方正兰亭黑简体" panose="02000000000000000000" pitchFamily="2" charset="-122"/>
              </a:endParaRPr>
            </a:p>
          </p:txBody>
        </p:sp>
        <p:sp>
          <p:nvSpPr>
            <p:cNvPr id="54" name="圆角矩形 53"/>
            <p:cNvSpPr/>
            <p:nvPr/>
          </p:nvSpPr>
          <p:spPr>
            <a:xfrm>
              <a:off x="8372942" y="2848555"/>
              <a:ext cx="903306" cy="258810"/>
            </a:xfrm>
            <a:prstGeom prst="roundRect">
              <a:avLst/>
            </a:prstGeom>
            <a:solidFill>
              <a:srgbClr val="92D050"/>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chemeClr val="tx1"/>
                </a:solidFill>
                <a:latin typeface="方正兰亭黑简体" panose="02000000000000000000" pitchFamily="2" charset="-122"/>
                <a:ea typeface="方正兰亭黑简体" panose="02000000000000000000" pitchFamily="2" charset="-122"/>
              </a:endParaRPr>
            </a:p>
          </p:txBody>
        </p:sp>
        <p:sp>
          <p:nvSpPr>
            <p:cNvPr id="45092" name="Rectangle 39"/>
            <p:cNvSpPr>
              <a:spLocks noChangeArrowheads="1"/>
            </p:cNvSpPr>
            <p:nvPr/>
          </p:nvSpPr>
          <p:spPr bwMode="auto">
            <a:xfrm>
              <a:off x="8259883" y="1758898"/>
              <a:ext cx="1487042" cy="280206"/>
            </a:xfrm>
            <a:prstGeom prst="rect">
              <a:avLst/>
            </a:prstGeom>
            <a:noFill/>
            <a:ln>
              <a:noFill/>
            </a:ln>
            <a:effectLst>
              <a:outerShdw dist="23000" sx="999" sy="999"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buFont typeface="Arial" panose="020B0604020202020204" pitchFamily="34" charset="0"/>
                <a:buChar char="•"/>
              </a:pPr>
              <a:r>
                <a:rPr lang="zh-CN" altLang="en-US" sz="1400" b="1" dirty="0" smtClean="0">
                  <a:solidFill>
                    <a:srgbClr val="262626"/>
                  </a:solidFill>
                  <a:latin typeface="方正兰亭黑简体" panose="02000000000000000000" pitchFamily="2" charset="-122"/>
                  <a:ea typeface="方正兰亭黑简体" panose="02000000000000000000" pitchFamily="2" charset="-122"/>
                </a:rPr>
                <a:t>对象</a:t>
              </a:r>
              <a:r>
                <a:rPr lang="zh-CN" altLang="en-US" sz="1400" b="1" dirty="0">
                  <a:solidFill>
                    <a:srgbClr val="262626"/>
                  </a:solidFill>
                  <a:latin typeface="方正兰亭黑简体" panose="02000000000000000000" pitchFamily="2" charset="-122"/>
                  <a:ea typeface="方正兰亭黑简体" panose="02000000000000000000" pitchFamily="2" charset="-122"/>
                </a:rPr>
                <a:t>级对比</a:t>
              </a:r>
              <a:endParaRPr lang="en-US" altLang="zh-CN" sz="1400" b="1" dirty="0">
                <a:solidFill>
                  <a:srgbClr val="262626"/>
                </a:solidFill>
                <a:latin typeface="方正兰亭黑简体" panose="02000000000000000000" pitchFamily="2" charset="-122"/>
                <a:ea typeface="方正兰亭黑简体" panose="02000000000000000000" pitchFamily="2" charset="-122"/>
              </a:endParaRPr>
            </a:p>
          </p:txBody>
        </p:sp>
        <p:sp>
          <p:nvSpPr>
            <p:cNvPr id="45093" name="文本框 55"/>
            <p:cNvSpPr txBox="1">
              <a:spLocks noChangeArrowheads="1"/>
            </p:cNvSpPr>
            <p:nvPr/>
          </p:nvSpPr>
          <p:spPr bwMode="auto">
            <a:xfrm>
              <a:off x="8259883" y="2084372"/>
              <a:ext cx="2030796"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a:latin typeface="方正兰亭黑简体" panose="02000000000000000000" pitchFamily="2" charset="-122"/>
                  <a:ea typeface="方正兰亭黑简体" panose="02000000000000000000" pitchFamily="2" charset="-122"/>
                </a:rPr>
                <a:t>宏观对比数据对象是否缺失</a:t>
              </a:r>
              <a:endParaRPr lang="en-US" altLang="zh-CN" sz="1200">
                <a:latin typeface="方正兰亭黑简体" panose="02000000000000000000" pitchFamily="2" charset="-122"/>
                <a:ea typeface="方正兰亭黑简体" panose="02000000000000000000" pitchFamily="2" charset="-122"/>
              </a:endParaRPr>
            </a:p>
          </p:txBody>
        </p:sp>
        <p:sp>
          <p:nvSpPr>
            <p:cNvPr id="45097" name="文本框 57"/>
            <p:cNvSpPr txBox="1">
              <a:spLocks noChangeArrowheads="1"/>
            </p:cNvSpPr>
            <p:nvPr/>
          </p:nvSpPr>
          <p:spPr bwMode="auto">
            <a:xfrm>
              <a:off x="8516371" y="2441262"/>
              <a:ext cx="646163"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方正兰亭黑简体" panose="02000000000000000000" pitchFamily="2" charset="-122"/>
                  <a:ea typeface="方正兰亭黑简体" panose="02000000000000000000" pitchFamily="2" charset="-122"/>
                </a:rPr>
                <a:t>数据库</a:t>
              </a:r>
              <a:endParaRPr lang="en-US" altLang="zh-CN" sz="1200">
                <a:latin typeface="方正兰亭黑简体" panose="02000000000000000000" pitchFamily="2" charset="-122"/>
                <a:ea typeface="方正兰亭黑简体" panose="02000000000000000000" pitchFamily="2" charset="-122"/>
              </a:endParaRPr>
            </a:p>
          </p:txBody>
        </p:sp>
        <p:sp>
          <p:nvSpPr>
            <p:cNvPr id="45098" name="文本框 58"/>
            <p:cNvSpPr txBox="1">
              <a:spLocks noChangeArrowheads="1"/>
            </p:cNvSpPr>
            <p:nvPr/>
          </p:nvSpPr>
          <p:spPr bwMode="auto">
            <a:xfrm>
              <a:off x="9630323" y="2458875"/>
              <a:ext cx="338466"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方正兰亭黑简体" panose="02000000000000000000" pitchFamily="2" charset="-122"/>
                  <a:ea typeface="方正兰亭黑简体" panose="02000000000000000000" pitchFamily="2" charset="-122"/>
                </a:rPr>
                <a:t>表</a:t>
              </a:r>
              <a:endParaRPr lang="en-US" altLang="zh-CN" sz="1200">
                <a:latin typeface="方正兰亭黑简体" panose="02000000000000000000" pitchFamily="2" charset="-122"/>
                <a:ea typeface="方正兰亭黑简体" panose="02000000000000000000" pitchFamily="2" charset="-122"/>
              </a:endParaRPr>
            </a:p>
          </p:txBody>
        </p:sp>
        <p:sp>
          <p:nvSpPr>
            <p:cNvPr id="45099" name="文本框 59"/>
            <p:cNvSpPr txBox="1">
              <a:spLocks noChangeArrowheads="1"/>
            </p:cNvSpPr>
            <p:nvPr/>
          </p:nvSpPr>
          <p:spPr bwMode="auto">
            <a:xfrm>
              <a:off x="8592574" y="2846585"/>
              <a:ext cx="492315"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方正兰亭黑简体" panose="02000000000000000000" pitchFamily="2" charset="-122"/>
                  <a:ea typeface="方正兰亭黑简体" panose="02000000000000000000" pitchFamily="2" charset="-122"/>
                </a:rPr>
                <a:t>视图</a:t>
              </a:r>
              <a:endParaRPr lang="en-US" altLang="zh-CN" sz="1200">
                <a:latin typeface="方正兰亭黑简体" panose="02000000000000000000" pitchFamily="2" charset="-122"/>
                <a:ea typeface="方正兰亭黑简体" panose="02000000000000000000" pitchFamily="2" charset="-122"/>
              </a:endParaRPr>
            </a:p>
          </p:txBody>
        </p:sp>
        <p:sp>
          <p:nvSpPr>
            <p:cNvPr id="45100" name="文本框 60"/>
            <p:cNvSpPr txBox="1">
              <a:spLocks noChangeArrowheads="1"/>
            </p:cNvSpPr>
            <p:nvPr/>
          </p:nvSpPr>
          <p:spPr bwMode="auto">
            <a:xfrm>
              <a:off x="9407027" y="2847956"/>
              <a:ext cx="800011"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方正兰亭黑简体" panose="02000000000000000000" pitchFamily="2" charset="-122"/>
                  <a:ea typeface="方正兰亭黑简体" panose="02000000000000000000" pitchFamily="2" charset="-122"/>
                </a:rPr>
                <a:t>存储过程</a:t>
              </a:r>
              <a:endParaRPr lang="en-US" altLang="zh-CN" sz="1200">
                <a:latin typeface="方正兰亭黑简体" panose="02000000000000000000" pitchFamily="2" charset="-122"/>
                <a:ea typeface="方正兰亭黑简体" panose="02000000000000000000" pitchFamily="2" charset="-122"/>
              </a:endParaRPr>
            </a:p>
          </p:txBody>
        </p:sp>
        <p:sp>
          <p:nvSpPr>
            <p:cNvPr id="45101" name="文本框 61"/>
            <p:cNvSpPr txBox="1">
              <a:spLocks noChangeArrowheads="1"/>
            </p:cNvSpPr>
            <p:nvPr/>
          </p:nvSpPr>
          <p:spPr bwMode="auto">
            <a:xfrm>
              <a:off x="8440170" y="3236911"/>
              <a:ext cx="800011"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方正兰亭黑简体" panose="02000000000000000000" pitchFamily="2" charset="-122"/>
                  <a:ea typeface="方正兰亭黑简体" panose="02000000000000000000" pitchFamily="2" charset="-122"/>
                </a:rPr>
                <a:t>触发器等</a:t>
              </a:r>
              <a:endParaRPr lang="en-US" altLang="zh-CN" sz="1200">
                <a:latin typeface="方正兰亭黑简体" panose="02000000000000000000" pitchFamily="2" charset="-122"/>
                <a:ea typeface="方正兰亭黑简体" panose="02000000000000000000" pitchFamily="2" charset="-122"/>
              </a:endParaRPr>
            </a:p>
          </p:txBody>
        </p:sp>
      </p:grpSp>
      <p:sp>
        <p:nvSpPr>
          <p:cNvPr id="63" name="矩形 62"/>
          <p:cNvSpPr/>
          <p:nvPr/>
        </p:nvSpPr>
        <p:spPr>
          <a:xfrm>
            <a:off x="7156174" y="3805238"/>
            <a:ext cx="3351490" cy="1125537"/>
          </a:xfrm>
          <a:prstGeom prst="rect">
            <a:avLst/>
          </a:prstGeom>
          <a:solidFill>
            <a:schemeClr val="bg1">
              <a:alpha val="75000"/>
            </a:schemeClr>
          </a:solidFill>
          <a:ln>
            <a:noFill/>
          </a:ln>
          <a:effectLst>
            <a:outerShdw blurRad="50800" dist="38100" dir="2700000" algn="ctr" rotWithShape="0">
              <a:schemeClr val="bg1">
                <a:lumMod val="75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endParaRPr>
          </a:p>
        </p:txBody>
      </p:sp>
      <p:grpSp>
        <p:nvGrpSpPr>
          <p:cNvPr id="45071" name="组合 63"/>
          <p:cNvGrpSpPr/>
          <p:nvPr/>
        </p:nvGrpSpPr>
        <p:grpSpPr bwMode="auto">
          <a:xfrm>
            <a:off x="7411441" y="3976945"/>
            <a:ext cx="1992495" cy="910968"/>
            <a:chOff x="8259883" y="3977559"/>
            <a:chExt cx="1991572" cy="910662"/>
          </a:xfrm>
        </p:grpSpPr>
        <p:sp>
          <p:nvSpPr>
            <p:cNvPr id="65" name="圆角矩形 64"/>
            <p:cNvSpPr/>
            <p:nvPr/>
          </p:nvSpPr>
          <p:spPr>
            <a:xfrm>
              <a:off x="9348586" y="4610501"/>
              <a:ext cx="902869" cy="260263"/>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chemeClr val="tx1"/>
                </a:solidFill>
                <a:latin typeface="方正兰亭黑简体" panose="02000000000000000000" pitchFamily="2" charset="-122"/>
                <a:ea typeface="方正兰亭黑简体" panose="02000000000000000000" pitchFamily="2" charset="-122"/>
              </a:endParaRPr>
            </a:p>
          </p:txBody>
        </p:sp>
        <p:sp>
          <p:nvSpPr>
            <p:cNvPr id="66" name="圆角矩形 65"/>
            <p:cNvSpPr/>
            <p:nvPr/>
          </p:nvSpPr>
          <p:spPr>
            <a:xfrm>
              <a:off x="8372726" y="4615263"/>
              <a:ext cx="904456" cy="260263"/>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kumimoji="1" lang="zh-CN" altLang="en-US" sz="1200" noProof="1">
                <a:solidFill>
                  <a:schemeClr val="tx1"/>
                </a:solidFill>
                <a:latin typeface="方正兰亭黑简体" panose="02000000000000000000" pitchFamily="2" charset="-122"/>
                <a:ea typeface="方正兰亭黑简体" panose="02000000000000000000" pitchFamily="2" charset="-122"/>
              </a:endParaRPr>
            </a:p>
          </p:txBody>
        </p:sp>
        <p:sp>
          <p:nvSpPr>
            <p:cNvPr id="45080" name="Rectangle 39"/>
            <p:cNvSpPr>
              <a:spLocks noChangeArrowheads="1"/>
            </p:cNvSpPr>
            <p:nvPr/>
          </p:nvSpPr>
          <p:spPr bwMode="auto">
            <a:xfrm>
              <a:off x="8259883" y="3977559"/>
              <a:ext cx="1487042" cy="280206"/>
            </a:xfrm>
            <a:prstGeom prst="rect">
              <a:avLst/>
            </a:prstGeom>
            <a:noFill/>
            <a:ln>
              <a:noFill/>
            </a:ln>
            <a:effectLst>
              <a:outerShdw dist="23000" sx="999" sy="999"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buFont typeface="Arial" panose="020B0604020202020204" pitchFamily="34" charset="0"/>
                <a:buChar char="•"/>
              </a:pPr>
              <a:r>
                <a:rPr lang="zh-CN" altLang="en-US" sz="1400" b="1" dirty="0" smtClean="0">
                  <a:solidFill>
                    <a:srgbClr val="262626"/>
                  </a:solidFill>
                  <a:latin typeface="方正兰亭黑简体" panose="02000000000000000000" pitchFamily="2" charset="-122"/>
                  <a:ea typeface="方正兰亭黑简体" panose="02000000000000000000" pitchFamily="2" charset="-122"/>
                </a:rPr>
                <a:t>数据级</a:t>
              </a:r>
              <a:r>
                <a:rPr lang="zh-CN" altLang="en-US" sz="1400" b="1" dirty="0">
                  <a:solidFill>
                    <a:srgbClr val="262626"/>
                  </a:solidFill>
                  <a:latin typeface="方正兰亭黑简体" panose="02000000000000000000" pitchFamily="2" charset="-122"/>
                  <a:ea typeface="方正兰亭黑简体" panose="02000000000000000000" pitchFamily="2" charset="-122"/>
                </a:rPr>
                <a:t>对比</a:t>
              </a:r>
              <a:endParaRPr lang="en-US" altLang="zh-CN" sz="1400" b="1" dirty="0">
                <a:solidFill>
                  <a:srgbClr val="262626"/>
                </a:solidFill>
                <a:latin typeface="方正兰亭黑简体" panose="02000000000000000000" pitchFamily="2" charset="-122"/>
                <a:ea typeface="方正兰亭黑简体" panose="02000000000000000000" pitchFamily="2" charset="-122"/>
              </a:endParaRPr>
            </a:p>
          </p:txBody>
        </p:sp>
        <p:sp>
          <p:nvSpPr>
            <p:cNvPr id="45081" name="文本框 67"/>
            <p:cNvSpPr txBox="1">
              <a:spLocks noChangeArrowheads="1"/>
            </p:cNvSpPr>
            <p:nvPr/>
          </p:nvSpPr>
          <p:spPr bwMode="auto">
            <a:xfrm>
              <a:off x="8259883" y="4265665"/>
              <a:ext cx="1876949"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200">
                  <a:latin typeface="方正兰亭黑简体" panose="02000000000000000000" pitchFamily="2" charset="-122"/>
                  <a:ea typeface="方正兰亭黑简体" panose="02000000000000000000" pitchFamily="2" charset="-122"/>
                </a:rPr>
                <a:t>详细校对数据，不同细度</a:t>
              </a:r>
              <a:endParaRPr lang="en-US" altLang="zh-CN" sz="1200">
                <a:latin typeface="方正兰亭黑简体" panose="02000000000000000000" pitchFamily="2" charset="-122"/>
                <a:ea typeface="方正兰亭黑简体" panose="02000000000000000000" pitchFamily="2" charset="-122"/>
              </a:endParaRPr>
            </a:p>
          </p:txBody>
        </p:sp>
        <p:sp>
          <p:nvSpPr>
            <p:cNvPr id="45085" name="文本框 69"/>
            <p:cNvSpPr txBox="1">
              <a:spLocks noChangeArrowheads="1"/>
            </p:cNvSpPr>
            <p:nvPr/>
          </p:nvSpPr>
          <p:spPr bwMode="auto">
            <a:xfrm>
              <a:off x="8440170" y="4600012"/>
              <a:ext cx="800011"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方正兰亭黑简体" panose="02000000000000000000" pitchFamily="2" charset="-122"/>
                  <a:ea typeface="方正兰亭黑简体" panose="02000000000000000000" pitchFamily="2" charset="-122"/>
                </a:rPr>
                <a:t>行数对比</a:t>
              </a:r>
              <a:endParaRPr lang="en-US" altLang="zh-CN" sz="1200">
                <a:latin typeface="方正兰亭黑简体" panose="02000000000000000000" pitchFamily="2" charset="-122"/>
                <a:ea typeface="方正兰亭黑简体" panose="02000000000000000000" pitchFamily="2" charset="-122"/>
              </a:endParaRPr>
            </a:p>
          </p:txBody>
        </p:sp>
        <p:sp>
          <p:nvSpPr>
            <p:cNvPr id="45086" name="文本框 70"/>
            <p:cNvSpPr txBox="1">
              <a:spLocks noChangeArrowheads="1"/>
            </p:cNvSpPr>
            <p:nvPr/>
          </p:nvSpPr>
          <p:spPr bwMode="auto">
            <a:xfrm>
              <a:off x="9414756" y="4611294"/>
              <a:ext cx="800011"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200">
                  <a:latin typeface="方正兰亭黑简体" panose="02000000000000000000" pitchFamily="2" charset="-122"/>
                  <a:ea typeface="方正兰亭黑简体" panose="02000000000000000000" pitchFamily="2" charset="-122"/>
                </a:rPr>
                <a:t>内容对比</a:t>
              </a:r>
              <a:endParaRPr lang="en-US" altLang="zh-CN" sz="1200">
                <a:latin typeface="方正兰亭黑简体" panose="02000000000000000000" pitchFamily="2" charset="-122"/>
                <a:ea typeface="方正兰亭黑简体" panose="02000000000000000000" pitchFamily="2" charset="-122"/>
              </a:endParaRPr>
            </a:p>
          </p:txBody>
        </p:sp>
      </p:grpSp>
      <p:sp>
        <p:nvSpPr>
          <p:cNvPr id="72" name="矩形 71"/>
          <p:cNvSpPr/>
          <p:nvPr/>
        </p:nvSpPr>
        <p:spPr>
          <a:xfrm>
            <a:off x="7156174" y="5258415"/>
            <a:ext cx="3351489" cy="601663"/>
          </a:xfrm>
          <a:prstGeom prst="rect">
            <a:avLst/>
          </a:prstGeom>
          <a:solidFill>
            <a:schemeClr val="bg1">
              <a:alpha val="75000"/>
            </a:schemeClr>
          </a:solidFill>
          <a:ln>
            <a:noFill/>
          </a:ln>
          <a:effectLst>
            <a:outerShdw blurRad="50800" dist="38100" dir="2700000" algn="ctr" rotWithShape="0">
              <a:schemeClr val="bg1">
                <a:lumMod val="75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latin typeface="方正兰亭黑简体" panose="02000000000000000000" pitchFamily="2" charset="-122"/>
              <a:ea typeface="方正兰亭黑简体" panose="02000000000000000000" pitchFamily="2" charset="-122"/>
            </a:endParaRPr>
          </a:p>
        </p:txBody>
      </p:sp>
      <p:sp>
        <p:nvSpPr>
          <p:cNvPr id="45074" name="Rectangle 39"/>
          <p:cNvSpPr>
            <a:spLocks noChangeArrowheads="1"/>
          </p:cNvSpPr>
          <p:nvPr/>
        </p:nvSpPr>
        <p:spPr bwMode="auto">
          <a:xfrm>
            <a:off x="7411296" y="5506204"/>
            <a:ext cx="1721178" cy="280237"/>
          </a:xfrm>
          <a:prstGeom prst="rect">
            <a:avLst/>
          </a:prstGeom>
          <a:noFill/>
          <a:ln>
            <a:noFill/>
          </a:ln>
          <a:effectLst>
            <a:outerShdw dist="23000" sx="999" sy="999"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buFont typeface="Arial" panose="020B0604020202020204" pitchFamily="34" charset="0"/>
              <a:buChar char="•"/>
            </a:pPr>
            <a:r>
              <a:rPr lang="zh-CN" altLang="en-US" sz="1400" b="1" dirty="0" smtClean="0">
                <a:solidFill>
                  <a:srgbClr val="262626"/>
                </a:solidFill>
                <a:latin typeface="方正兰亭黑简体" panose="02000000000000000000" pitchFamily="2" charset="-122"/>
                <a:ea typeface="方正兰亭黑简体" panose="02000000000000000000" pitchFamily="2" charset="-122"/>
              </a:rPr>
              <a:t>对比</a:t>
            </a:r>
            <a:r>
              <a:rPr lang="zh-CN" altLang="en-US" sz="1400" b="1" dirty="0">
                <a:solidFill>
                  <a:srgbClr val="262626"/>
                </a:solidFill>
                <a:latin typeface="方正兰亭黑简体" panose="02000000000000000000" pitchFamily="2" charset="-122"/>
                <a:ea typeface="方正兰亭黑简体" panose="02000000000000000000" pitchFamily="2" charset="-122"/>
              </a:rPr>
              <a:t>可随时取消</a:t>
            </a:r>
            <a:endParaRPr lang="en-US" altLang="zh-CN" sz="1400" b="1" dirty="0">
              <a:solidFill>
                <a:srgbClr val="262626"/>
              </a:solidFill>
              <a:latin typeface="方正兰亭黑简体" panose="02000000000000000000" pitchFamily="2" charset="-122"/>
              <a:ea typeface="方正兰亭黑简体" panose="02000000000000000000" pitchFamily="2" charset="-122"/>
            </a:endParaRPr>
          </a:p>
        </p:txBody>
      </p:sp>
      <p:sp>
        <p:nvSpPr>
          <p:cNvPr id="2" name="标题 1"/>
          <p:cNvSpPr>
            <a:spLocks noGrp="1"/>
          </p:cNvSpPr>
          <p:nvPr>
            <p:ph type="title"/>
          </p:nvPr>
        </p:nvSpPr>
        <p:spPr/>
        <p:txBody>
          <a:bodyPr/>
          <a:lstStyle/>
          <a:p>
            <a:r>
              <a:rPr lang="en-US" altLang="zh-CN" dirty="0" smtClean="0"/>
              <a:t>DRS</a:t>
            </a:r>
            <a:r>
              <a:rPr lang="zh-CN" altLang="en-US" dirty="0" smtClean="0"/>
              <a:t>使用方法 </a:t>
            </a:r>
            <a:r>
              <a:rPr lang="en-US" altLang="zh-CN" dirty="0" smtClean="0"/>
              <a:t>-</a:t>
            </a:r>
            <a:r>
              <a:rPr lang="zh-CN" altLang="en-US" dirty="0" smtClean="0"/>
              <a:t> </a:t>
            </a:r>
            <a:r>
              <a:rPr lang="zh-CN" altLang="en-US" dirty="0"/>
              <a:t>迁移对比</a:t>
            </a:r>
            <a:endParaRPr lang="zh-CN" altLang="en-US" dirty="0"/>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0" indent="0">
              <a:buNone/>
            </a:pPr>
            <a:r>
              <a:rPr lang="en-US" altLang="zh-CN" dirty="0" smtClean="0">
                <a:solidFill>
                  <a:schemeClr val="bg1">
                    <a:lumMod val="50000"/>
                  </a:schemeClr>
                </a:solidFill>
              </a:rPr>
              <a:t>1.   GaussDB</a:t>
            </a:r>
            <a:r>
              <a:rPr lang="zh-CN" altLang="en-US" dirty="0">
                <a:solidFill>
                  <a:schemeClr val="bg1">
                    <a:lumMod val="50000"/>
                  </a:schemeClr>
                </a:solidFill>
              </a:rPr>
              <a:t>数据库驱动</a:t>
            </a:r>
            <a:endParaRPr lang="en-US" altLang="zh-CN" dirty="0">
              <a:solidFill>
                <a:schemeClr val="bg1">
                  <a:lumMod val="50000"/>
                </a:schemeClr>
              </a:solidFill>
            </a:endParaRPr>
          </a:p>
          <a:p>
            <a:pPr marL="0" indent="0">
              <a:buNone/>
            </a:pPr>
            <a:r>
              <a:rPr lang="en-US" altLang="zh-CN" b="1" dirty="0" smtClean="0"/>
              <a:t>2.   </a:t>
            </a:r>
            <a:r>
              <a:rPr lang="zh-CN" altLang="en-US" b="1" dirty="0" smtClean="0"/>
              <a:t>数据库</a:t>
            </a:r>
            <a:r>
              <a:rPr lang="zh-CN" altLang="en-US" b="1" dirty="0"/>
              <a:t>工具</a:t>
            </a:r>
            <a:endParaRPr lang="en-US" altLang="zh-CN" b="1" dirty="0"/>
          </a:p>
          <a:p>
            <a:pPr lvl="1">
              <a:buSzPct val="50000"/>
              <a:buFont typeface="Wingdings" panose="05000000000000000000" pitchFamily="2" charset="2"/>
              <a:buChar char="p"/>
            </a:pPr>
            <a:r>
              <a:rPr lang="en-US" altLang="zh-CN" dirty="0">
                <a:solidFill>
                  <a:schemeClr val="bg1">
                    <a:lumMod val="50000"/>
                  </a:schemeClr>
                </a:solidFill>
              </a:rPr>
              <a:t>DDM</a:t>
            </a:r>
            <a:endParaRPr lang="en-US" altLang="zh-CN" dirty="0">
              <a:solidFill>
                <a:schemeClr val="bg1">
                  <a:lumMod val="50000"/>
                </a:schemeClr>
              </a:solidFill>
            </a:endParaRPr>
          </a:p>
          <a:p>
            <a:pPr lvl="1">
              <a:buSzPct val="50000"/>
              <a:buFont typeface="Wingdings" panose="05000000000000000000" pitchFamily="2" charset="2"/>
              <a:buChar char="p"/>
            </a:pPr>
            <a:r>
              <a:rPr lang="en-US" altLang="zh-CN" dirty="0">
                <a:solidFill>
                  <a:schemeClr val="bg1">
                    <a:lumMod val="50000"/>
                  </a:schemeClr>
                </a:solidFill>
              </a:rPr>
              <a:t>DRS</a:t>
            </a:r>
            <a:endParaRPr lang="en-US" altLang="zh-CN" dirty="0">
              <a:solidFill>
                <a:schemeClr val="bg1">
                  <a:lumMod val="50000"/>
                </a:schemeClr>
              </a:solidFill>
            </a:endParaRPr>
          </a:p>
          <a:p>
            <a:pPr lvl="1">
              <a:buSzPct val="60000"/>
              <a:buFont typeface="Wingdings" panose="05000000000000000000" pitchFamily="2" charset="2"/>
              <a:buChar char="n"/>
            </a:pPr>
            <a:r>
              <a:rPr lang="en-US" altLang="zh-CN" dirty="0" smtClean="0"/>
              <a:t>DAS</a:t>
            </a:r>
            <a:endParaRPr lang="en-US" altLang="zh-CN" dirty="0"/>
          </a:p>
          <a:p>
            <a:pPr marL="0" indent="0">
              <a:buNone/>
            </a:pPr>
            <a:r>
              <a:rPr lang="en-US" altLang="zh-CN" dirty="0" smtClean="0">
                <a:solidFill>
                  <a:schemeClr val="bg1">
                    <a:lumMod val="50000"/>
                  </a:schemeClr>
                </a:solidFill>
              </a:rPr>
              <a:t>3.   </a:t>
            </a:r>
            <a:r>
              <a:rPr lang="zh-CN" altLang="en-US" dirty="0" smtClean="0">
                <a:solidFill>
                  <a:schemeClr val="bg1">
                    <a:lumMod val="50000"/>
                  </a:schemeClr>
                </a:solidFill>
              </a:rPr>
              <a:t>客户端工具</a:t>
            </a:r>
            <a:endParaRPr lang="zh-CN" altLang="en-US" dirty="0">
              <a:solidFill>
                <a:schemeClr val="bg1">
                  <a:lumMod val="50000"/>
                </a:schemeClr>
              </a:solidFill>
            </a:endParaRPr>
          </a:p>
          <a:p>
            <a:endParaRPr lang="en-US" altLang="zh-CN" dirty="0"/>
          </a:p>
          <a:p>
            <a:endParaRPr lang="en-US" altLang="zh-CN"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671716" y="3490903"/>
            <a:ext cx="3141075" cy="2890847"/>
          </a:xfrm>
          <a:prstGeom prst="rect">
            <a:avLst/>
          </a:prstGeom>
          <a:solidFill>
            <a:schemeClr val="bg1">
              <a:alpha val="70000"/>
            </a:scheme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六边形 14"/>
          <p:cNvSpPr/>
          <p:nvPr/>
        </p:nvSpPr>
        <p:spPr>
          <a:xfrm>
            <a:off x="5360266" y="3212976"/>
            <a:ext cx="1491818" cy="581951"/>
          </a:xfrm>
          <a:prstGeom prst="hexagon">
            <a:avLst/>
          </a:prstGeom>
          <a:solidFill>
            <a:srgbClr val="F98361"/>
          </a:solidFill>
          <a:ln>
            <a:solidFill>
              <a:srgbClr val="F983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标准版</a:t>
            </a:r>
            <a:endParaRPr lang="zh-CN" altLang="en-US" sz="2000" b="1" dirty="0"/>
          </a:p>
        </p:txBody>
      </p:sp>
      <p:sp>
        <p:nvSpPr>
          <p:cNvPr id="16" name="文本框 15"/>
          <p:cNvSpPr txBox="1"/>
          <p:nvPr/>
        </p:nvSpPr>
        <p:spPr>
          <a:xfrm>
            <a:off x="4700465" y="3789040"/>
            <a:ext cx="3123727" cy="2123658"/>
          </a:xfrm>
          <a:prstGeom prst="rect">
            <a:avLst/>
          </a:prstGeom>
          <a:noFill/>
        </p:spPr>
        <p:txBody>
          <a:bodyPr wrap="square" rtlCol="0" anchor="t">
            <a:spAutoFit/>
          </a:bodyPr>
          <a:lstStyle/>
          <a:p>
            <a:pPr algn="ctr">
              <a:lnSpc>
                <a:spcPct val="150000"/>
              </a:lnSpc>
            </a:pPr>
            <a:r>
              <a:rPr lang="zh-CN" altLang="en-US" sz="1800" b="1" dirty="0"/>
              <a:t>面向 开发人员</a:t>
            </a:r>
            <a:endParaRPr lang="en-US" altLang="zh-CN" sz="1800" b="1" dirty="0"/>
          </a:p>
          <a:p>
            <a:pPr>
              <a:lnSpc>
                <a:spcPct val="150000"/>
              </a:lnSpc>
            </a:pPr>
            <a:r>
              <a:rPr lang="zh-CN" altLang="en-US" sz="1400" dirty="0">
                <a:cs typeface="微软雅黑" panose="020B0503020204020204" pitchFamily="34" charset="-122"/>
              </a:rPr>
              <a:t>最好用的数据库客户端：无需安装本地客户端，所见即所得的可视化操作体验，提供数据和表结构的同步、在线编辑，</a:t>
            </a:r>
            <a:r>
              <a:rPr lang="en-US" altLang="zh-CN" sz="1400" dirty="0">
                <a:cs typeface="微软雅黑" panose="020B0503020204020204" pitchFamily="34" charset="-122"/>
              </a:rPr>
              <a:t>SQL</a:t>
            </a:r>
            <a:r>
              <a:rPr lang="zh-CN" altLang="en-US" sz="1400" dirty="0">
                <a:cs typeface="微软雅黑" panose="020B0503020204020204" pitchFamily="34" charset="-122"/>
              </a:rPr>
              <a:t>输入的智能提示等丰富的数据库开发功能。</a:t>
            </a:r>
            <a:endParaRPr lang="en-US" altLang="zh-CN" sz="1400" dirty="0">
              <a:cs typeface="微软雅黑" panose="020B0503020204020204" pitchFamily="34" charset="-122"/>
            </a:endParaRPr>
          </a:p>
        </p:txBody>
      </p:sp>
      <p:sp>
        <p:nvSpPr>
          <p:cNvPr id="18" name="矩形 17"/>
          <p:cNvSpPr/>
          <p:nvPr/>
        </p:nvSpPr>
        <p:spPr>
          <a:xfrm>
            <a:off x="8112224" y="3490903"/>
            <a:ext cx="3222076" cy="2890848"/>
          </a:xfrm>
          <a:prstGeom prst="rect">
            <a:avLst/>
          </a:prstGeom>
          <a:solidFill>
            <a:schemeClr val="bg1">
              <a:alpha val="70000"/>
            </a:scheme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文本框 19"/>
          <p:cNvSpPr txBox="1"/>
          <p:nvPr/>
        </p:nvSpPr>
        <p:spPr>
          <a:xfrm>
            <a:off x="8123792" y="3753036"/>
            <a:ext cx="3220809" cy="2123658"/>
          </a:xfrm>
          <a:prstGeom prst="rect">
            <a:avLst/>
          </a:prstGeom>
          <a:noFill/>
        </p:spPr>
        <p:txBody>
          <a:bodyPr wrap="square" rtlCol="0" anchor="t">
            <a:spAutoFit/>
          </a:bodyPr>
          <a:lstStyle/>
          <a:p>
            <a:pPr algn="ctr">
              <a:lnSpc>
                <a:spcPct val="150000"/>
              </a:lnSpc>
            </a:pPr>
            <a:r>
              <a:rPr lang="zh-CN" altLang="en-US" sz="1800" b="1" dirty="0"/>
              <a:t>企业 </a:t>
            </a:r>
            <a:r>
              <a:rPr lang="en-US" altLang="zh-CN" sz="1800" b="1" dirty="0" err="1"/>
              <a:t>DevOPS</a:t>
            </a:r>
            <a:r>
              <a:rPr lang="zh-CN" altLang="en-US" sz="1800" b="1" dirty="0"/>
              <a:t>平台</a:t>
            </a:r>
            <a:endParaRPr lang="en-CA" altLang="en-US" sz="1800" b="1" dirty="0"/>
          </a:p>
          <a:p>
            <a:pPr defTabSz="1625600">
              <a:lnSpc>
                <a:spcPct val="150000"/>
              </a:lnSpc>
            </a:pPr>
            <a:r>
              <a:rPr lang="zh-CN" altLang="en-US" sz="1400" dirty="0">
                <a:cs typeface="微软雅黑" panose="020B0503020204020204" pitchFamily="34" charset="-122"/>
              </a:rPr>
              <a:t>基于权限最小化控制和审批流程机制，提供数据保护、变更审核、操作审计、研发自助化等数据库</a:t>
            </a:r>
            <a:r>
              <a:rPr lang="en-US" altLang="zh-CN" sz="1400" dirty="0" err="1">
                <a:cs typeface="微软雅黑" panose="020B0503020204020204" pitchFamily="34" charset="-122"/>
              </a:rPr>
              <a:t>DevOPS</a:t>
            </a:r>
            <a:r>
              <a:rPr lang="zh-CN" altLang="en-US" sz="1400" dirty="0">
                <a:cs typeface="微软雅黑" panose="020B0503020204020204" pitchFamily="34" charset="-122"/>
              </a:rPr>
              <a:t>平台，帮助企业实现大规模数据库下的标准化、规范化、高效率、超安全的管理手段。</a:t>
            </a:r>
            <a:endParaRPr lang="en-US" altLang="zh-CN" sz="1400" dirty="0">
              <a:cs typeface="微软雅黑" panose="020B0503020204020204" pitchFamily="34" charset="-122"/>
            </a:endParaRPr>
          </a:p>
        </p:txBody>
      </p:sp>
      <p:sp>
        <p:nvSpPr>
          <p:cNvPr id="22" name="矩形 21"/>
          <p:cNvSpPr/>
          <p:nvPr/>
        </p:nvSpPr>
        <p:spPr>
          <a:xfrm>
            <a:off x="1127448" y="3490903"/>
            <a:ext cx="3289046" cy="2890847"/>
          </a:xfrm>
          <a:prstGeom prst="rect">
            <a:avLst/>
          </a:prstGeom>
          <a:solidFill>
            <a:schemeClr val="bg1">
              <a:alpha val="70000"/>
            </a:scheme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4" name="文本框 23"/>
          <p:cNvSpPr txBox="1"/>
          <p:nvPr/>
        </p:nvSpPr>
        <p:spPr>
          <a:xfrm>
            <a:off x="1154475" y="3789040"/>
            <a:ext cx="3249337" cy="2123658"/>
          </a:xfrm>
          <a:prstGeom prst="rect">
            <a:avLst/>
          </a:prstGeom>
          <a:noFill/>
        </p:spPr>
        <p:txBody>
          <a:bodyPr wrap="square" rtlCol="0" anchor="t">
            <a:spAutoFit/>
          </a:bodyPr>
          <a:lstStyle/>
          <a:p>
            <a:pPr algn="ctr">
              <a:lnSpc>
                <a:spcPct val="150000"/>
              </a:lnSpc>
            </a:pPr>
            <a:r>
              <a:rPr lang="zh-CN" altLang="en-US" sz="1800" b="1" dirty="0"/>
              <a:t>面向 </a:t>
            </a:r>
            <a:r>
              <a:rPr lang="en-US" altLang="zh-CN" sz="1800" b="1" dirty="0">
                <a:cs typeface="Huawei Sans" panose="020C0503030203020204" pitchFamily="34" charset="0"/>
              </a:rPr>
              <a:t>DBA</a:t>
            </a:r>
            <a:r>
              <a:rPr lang="en-US" altLang="zh-CN" sz="1800" b="1" dirty="0"/>
              <a:t> &amp; </a:t>
            </a:r>
            <a:r>
              <a:rPr lang="zh-CN" altLang="en-US" sz="1800" b="1" dirty="0"/>
              <a:t>运维</a:t>
            </a:r>
            <a:endParaRPr lang="en-US" altLang="zh-CN" sz="1800" b="1" dirty="0"/>
          </a:p>
          <a:p>
            <a:pPr defTabSz="1625600">
              <a:lnSpc>
                <a:spcPct val="150000"/>
              </a:lnSpc>
            </a:pPr>
            <a:r>
              <a:rPr lang="zh-CN" altLang="en-US" sz="1400" dirty="0">
                <a:cs typeface="微软雅黑" panose="020B0503020204020204" pitchFamily="34" charset="-122"/>
              </a:rPr>
              <a:t>从基本的主机和实例性能数据，到慢</a:t>
            </a:r>
            <a:r>
              <a:rPr lang="en-US" altLang="zh-CN" sz="1400" dirty="0">
                <a:cs typeface="微软雅黑" panose="020B0503020204020204" pitchFamily="34" charset="-122"/>
              </a:rPr>
              <a:t>SQL</a:t>
            </a:r>
            <a:r>
              <a:rPr lang="zh-CN" altLang="en-US" sz="1400" dirty="0">
                <a:cs typeface="微软雅黑" panose="020B0503020204020204" pitchFamily="34" charset="-122"/>
              </a:rPr>
              <a:t>和全量</a:t>
            </a:r>
            <a:r>
              <a:rPr lang="en-US" altLang="zh-CN" sz="1400" dirty="0">
                <a:cs typeface="微软雅黑" panose="020B0503020204020204" pitchFamily="34" charset="-122"/>
              </a:rPr>
              <a:t>SQL</a:t>
            </a:r>
            <a:r>
              <a:rPr lang="zh-CN" altLang="en-US" sz="1400" dirty="0">
                <a:cs typeface="微软雅黑" panose="020B0503020204020204" pitchFamily="34" charset="-122"/>
              </a:rPr>
              <a:t>分析，从实时的性能分析诊断，到历史运行数据的综合分析，能够快速定位出数据库运行中的每一个问题、提前发现潜在风险点。</a:t>
            </a:r>
            <a:endParaRPr lang="en-US" altLang="zh-CN" sz="1400" dirty="0">
              <a:cs typeface="微软雅黑" panose="020B0503020204020204" pitchFamily="34" charset="-122"/>
            </a:endParaRPr>
          </a:p>
        </p:txBody>
      </p:sp>
      <p:sp>
        <p:nvSpPr>
          <p:cNvPr id="3" name="标题 2"/>
          <p:cNvSpPr>
            <a:spLocks noGrp="1"/>
          </p:cNvSpPr>
          <p:nvPr>
            <p:ph type="title"/>
          </p:nvPr>
        </p:nvSpPr>
        <p:spPr>
          <a:prstGeom prst="rect">
            <a:avLst/>
          </a:prstGeom>
        </p:spPr>
        <p:txBody>
          <a:bodyPr>
            <a:normAutofit/>
          </a:bodyPr>
          <a:lstStyle/>
          <a:p>
            <a:r>
              <a:rPr lang="zh-CN" altLang="en-US" dirty="0">
                <a:latin typeface="+mn-lt"/>
              </a:rPr>
              <a:t>数据管理服务</a:t>
            </a:r>
            <a:r>
              <a:rPr lang="en-US" altLang="zh-CN" dirty="0">
                <a:latin typeface="+mn-lt"/>
              </a:rPr>
              <a:t>DAS</a:t>
            </a:r>
            <a:endParaRPr lang="zh-CN" altLang="en-US" dirty="0">
              <a:latin typeface="+mn-lt"/>
            </a:endParaRPr>
          </a:p>
        </p:txBody>
      </p:sp>
      <p:sp>
        <p:nvSpPr>
          <p:cNvPr id="2" name="文本占位符 1"/>
          <p:cNvSpPr>
            <a:spLocks noGrp="1"/>
          </p:cNvSpPr>
          <p:nvPr>
            <p:ph type="body" sz="quarter" idx="10"/>
          </p:nvPr>
        </p:nvSpPr>
        <p:spPr>
          <a:xfrm>
            <a:off x="444603" y="1247556"/>
            <a:ext cx="11307600" cy="989187"/>
          </a:xfrm>
        </p:spPr>
        <p:txBody>
          <a:bodyPr/>
          <a:lstStyle/>
          <a:p>
            <a:r>
              <a:rPr lang="zh-CN" altLang="en-US" sz="1800" dirty="0">
                <a:latin typeface="+mn-lt"/>
                <a:ea typeface="+mn-ea"/>
              </a:rPr>
              <a:t>数据管理</a:t>
            </a:r>
            <a:r>
              <a:rPr lang="zh-CN" altLang="en-US" sz="1800" dirty="0" smtClean="0">
                <a:latin typeface="+mn-lt"/>
                <a:ea typeface="+mn-ea"/>
              </a:rPr>
              <a:t>服务（</a:t>
            </a:r>
            <a:r>
              <a:rPr lang="en-US" altLang="zh-CN" sz="1800" dirty="0" smtClean="0">
                <a:latin typeface="+mn-lt"/>
                <a:ea typeface="+mn-ea"/>
              </a:rPr>
              <a:t>Data </a:t>
            </a:r>
            <a:r>
              <a:rPr lang="en-US" altLang="zh-CN" sz="1800" dirty="0">
                <a:latin typeface="+mn-lt"/>
                <a:ea typeface="+mn-ea"/>
              </a:rPr>
              <a:t>Admin Service</a:t>
            </a:r>
            <a:r>
              <a:rPr lang="zh-CN" altLang="en-US" sz="1800" dirty="0">
                <a:latin typeface="+mn-lt"/>
                <a:ea typeface="+mn-ea"/>
              </a:rPr>
              <a:t>，简称</a:t>
            </a:r>
            <a:r>
              <a:rPr lang="en-US" altLang="zh-CN" sz="1800" dirty="0" smtClean="0">
                <a:latin typeface="+mn-lt"/>
                <a:ea typeface="+mn-ea"/>
              </a:rPr>
              <a:t>DAS</a:t>
            </a:r>
            <a:r>
              <a:rPr lang="zh-CN" altLang="en-US" sz="1800" dirty="0" smtClean="0">
                <a:latin typeface="+mn-lt"/>
                <a:ea typeface="+mn-ea"/>
              </a:rPr>
              <a:t>），</a:t>
            </a:r>
            <a:r>
              <a:rPr lang="zh-CN" altLang="en-US" sz="1800" dirty="0">
                <a:latin typeface="+mn-lt"/>
                <a:ea typeface="+mn-ea"/>
              </a:rPr>
              <a:t>是一款专业的简化数据库管理工具，提供良好的可视化操作界面，大幅提高工作效率，让数据管理变得既安全又简单。</a:t>
            </a:r>
            <a:endParaRPr lang="zh-CN" altLang="en-US" sz="1800" dirty="0">
              <a:latin typeface="+mn-lt"/>
              <a:ea typeface="+mn-ea"/>
              <a:cs typeface="微软雅黑" panose="020B0503020204020204" pitchFamily="34" charset="-122"/>
            </a:endParaRPr>
          </a:p>
          <a:p>
            <a:endParaRPr lang="zh-CN" altLang="en-US" sz="1800" dirty="0">
              <a:latin typeface="+mn-lt"/>
              <a:ea typeface="+mn-ea"/>
            </a:endParaRPr>
          </a:p>
        </p:txBody>
      </p:sp>
      <p:sp>
        <p:nvSpPr>
          <p:cNvPr id="23" name="六边形 22"/>
          <p:cNvSpPr/>
          <p:nvPr/>
        </p:nvSpPr>
        <p:spPr>
          <a:xfrm>
            <a:off x="1662351" y="3207662"/>
            <a:ext cx="1481321" cy="587266"/>
          </a:xfrm>
          <a:prstGeom prst="hexagon">
            <a:avLst/>
          </a:prstGeom>
          <a:solidFill>
            <a:srgbClr val="F98361"/>
          </a:solidFill>
          <a:ln>
            <a:solidFill>
              <a:srgbClr val="F983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控制台</a:t>
            </a:r>
            <a:endParaRPr lang="zh-CN" altLang="en-US" sz="2000" b="1" dirty="0"/>
          </a:p>
        </p:txBody>
      </p:sp>
      <p:sp>
        <p:nvSpPr>
          <p:cNvPr id="25" name="六边形 24"/>
          <p:cNvSpPr/>
          <p:nvPr/>
        </p:nvSpPr>
        <p:spPr>
          <a:xfrm>
            <a:off x="9099715" y="3207661"/>
            <a:ext cx="1395964" cy="581379"/>
          </a:xfrm>
          <a:prstGeom prst="hexagon">
            <a:avLst/>
          </a:prstGeom>
          <a:solidFill>
            <a:srgbClr val="F98361"/>
          </a:solidFill>
          <a:ln>
            <a:solidFill>
              <a:srgbClr val="F983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企业版</a:t>
            </a:r>
            <a:endParaRPr lang="zh-CN" altLang="en-US" sz="2000" b="1" dirty="0"/>
          </a:p>
        </p:txBody>
      </p:sp>
      <p:cxnSp>
        <p:nvCxnSpPr>
          <p:cNvPr id="36" name="Elbow Connector 32"/>
          <p:cNvCxnSpPr/>
          <p:nvPr/>
        </p:nvCxnSpPr>
        <p:spPr>
          <a:xfrm rot="10800000" flipV="1">
            <a:off x="2368461" y="2743093"/>
            <a:ext cx="2622683" cy="718760"/>
          </a:xfrm>
          <a:prstGeom prst="bentConnector3">
            <a:avLst>
              <a:gd name="adj1" fmla="val 96049"/>
            </a:avLst>
          </a:prstGeom>
          <a:noFill/>
          <a:ln w="19050" cap="flat" cmpd="sng" algn="ctr">
            <a:solidFill>
              <a:srgbClr val="F09C2A"/>
            </a:solidFill>
            <a:prstDash val="solid"/>
            <a:tailEnd type="triangle"/>
          </a:ln>
          <a:effectLst/>
        </p:spPr>
      </p:cxnSp>
      <p:cxnSp>
        <p:nvCxnSpPr>
          <p:cNvPr id="37" name="Elbow Connector 34"/>
          <p:cNvCxnSpPr/>
          <p:nvPr/>
        </p:nvCxnSpPr>
        <p:spPr>
          <a:xfrm>
            <a:off x="7114371" y="2734076"/>
            <a:ext cx="2690041" cy="509449"/>
          </a:xfrm>
          <a:prstGeom prst="bentConnector3">
            <a:avLst>
              <a:gd name="adj1" fmla="val 97989"/>
            </a:avLst>
          </a:prstGeom>
          <a:noFill/>
          <a:ln w="19050" cap="flat" cmpd="sng" algn="ctr">
            <a:solidFill>
              <a:srgbClr val="F09C2A"/>
            </a:solidFill>
            <a:prstDash val="solid"/>
            <a:tailEnd type="triangle"/>
          </a:ln>
          <a:effectLst/>
        </p:spPr>
      </p:cxnSp>
      <p:cxnSp>
        <p:nvCxnSpPr>
          <p:cNvPr id="38" name="Straight Arrow Connector 38"/>
          <p:cNvCxnSpPr/>
          <p:nvPr/>
        </p:nvCxnSpPr>
        <p:spPr>
          <a:xfrm flipH="1">
            <a:off x="6103947" y="2780928"/>
            <a:ext cx="1" cy="426733"/>
          </a:xfrm>
          <a:prstGeom prst="straightConnector1">
            <a:avLst/>
          </a:prstGeom>
          <a:noFill/>
          <a:ln w="19050" cap="flat" cmpd="sng" algn="ctr">
            <a:solidFill>
              <a:srgbClr val="F09C2A"/>
            </a:solidFill>
            <a:prstDash val="solid"/>
            <a:tailEnd type="triangle"/>
          </a:ln>
          <a:effectLst/>
        </p:spPr>
      </p:cxnSp>
      <p:grpSp>
        <p:nvGrpSpPr>
          <p:cNvPr id="39" name="Group 56"/>
          <p:cNvGrpSpPr/>
          <p:nvPr/>
        </p:nvGrpSpPr>
        <p:grpSpPr>
          <a:xfrm>
            <a:off x="5009446" y="2452992"/>
            <a:ext cx="2189003" cy="579964"/>
            <a:chOff x="3477467" y="1284889"/>
            <a:chExt cx="2189066" cy="806498"/>
          </a:xfrm>
        </p:grpSpPr>
        <p:sp>
          <p:nvSpPr>
            <p:cNvPr id="40" name="Rounded Rectangle 4"/>
            <p:cNvSpPr/>
            <p:nvPr/>
          </p:nvSpPr>
          <p:spPr>
            <a:xfrm>
              <a:off x="3477467" y="1284889"/>
              <a:ext cx="2189066" cy="806498"/>
            </a:xfrm>
            <a:prstGeom prst="roundRect">
              <a:avLst/>
            </a:prstGeom>
            <a:solidFill>
              <a:srgbClr val="07B08C"/>
            </a:solidFill>
            <a:ln w="25400" cap="flat" cmpd="sng" algn="ctr">
              <a:noFill/>
              <a:prstDash val="solid"/>
            </a:ln>
            <a:effectLst/>
          </p:spPr>
          <p:txBody>
            <a:bodyPr rtlCol="0" anchor="ctr"/>
            <a:lstStyle/>
            <a:p>
              <a:pPr algn="ctr" defTabSz="1031240">
                <a:defRPr/>
              </a:pPr>
              <a:endParaRPr lang="en-US" sz="2800" kern="0" dirty="0">
                <a:solidFill>
                  <a:srgbClr val="0B9CE5"/>
                </a:solidFill>
                <a:sym typeface="zihun70hao-lingyueheiti" panose="00000500000000000000" pitchFamily="2" charset="-122"/>
              </a:endParaRPr>
            </a:p>
          </p:txBody>
        </p:sp>
        <p:sp>
          <p:nvSpPr>
            <p:cNvPr id="41" name="Rectangle 55"/>
            <p:cNvSpPr/>
            <p:nvPr/>
          </p:nvSpPr>
          <p:spPr>
            <a:xfrm>
              <a:off x="4227344" y="1356928"/>
              <a:ext cx="689311" cy="599192"/>
            </a:xfrm>
            <a:prstGeom prst="rect">
              <a:avLst/>
            </a:prstGeom>
          </p:spPr>
          <p:txBody>
            <a:bodyPr wrap="none" lIns="0" tIns="0" rIns="0" bIns="0">
              <a:spAutoFit/>
            </a:bodyPr>
            <a:lstStyle/>
            <a:p>
              <a:pPr algn="ctr" defTabSz="1031240">
                <a:defRPr/>
              </a:pPr>
              <a:r>
                <a:rPr lang="en-US" sz="2800" b="1" kern="0" dirty="0">
                  <a:solidFill>
                    <a:srgbClr val="FFFFFF"/>
                  </a:solidFill>
                  <a:cs typeface="Huawei Sans" panose="020C0503030203020204" pitchFamily="34" charset="0"/>
                  <a:sym typeface="zihun70hao-lingyueheiti" panose="00000500000000000000" pitchFamily="2" charset="-122"/>
                </a:rPr>
                <a:t>DAS</a:t>
              </a:r>
              <a:endParaRPr lang="en-US" sz="2800" b="1" kern="0" dirty="0">
                <a:solidFill>
                  <a:srgbClr val="FFFFFF"/>
                </a:solidFill>
                <a:cs typeface="Huawei Sans" panose="020C0503030203020204" pitchFamily="34" charset="0"/>
                <a:sym typeface="zihun70hao-lingyueheiti"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18" presetClass="entr" presetSubtype="12"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strips(downLeft)">
                                      <p:cBhvr>
                                        <p:cTn id="13" dur="500"/>
                                        <p:tgtEl>
                                          <p:spTgt spid="36"/>
                                        </p:tgtEl>
                                      </p:cBhvr>
                                    </p:animEffect>
                                  </p:childTnLst>
                                </p:cTn>
                              </p:par>
                            </p:childTnLst>
                          </p:cTn>
                        </p:par>
                        <p:par>
                          <p:cTn id="14" fill="hold">
                            <p:stCondLst>
                              <p:cond delay="1000"/>
                            </p:stCondLst>
                            <p:childTnLst>
                              <p:par>
                                <p:cTn id="15" presetID="18" presetClass="entr" presetSubtype="6"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strips(downRight)">
                                      <p:cBhvr>
                                        <p:cTn id="17" dur="500"/>
                                        <p:tgtEl>
                                          <p:spTgt spid="37"/>
                                        </p:tgtEl>
                                      </p:cBhvr>
                                    </p:animEffect>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strips(downLeft)">
                                      <p:cBhvr>
                                        <p:cTn id="2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b="1" dirty="0" smtClean="0"/>
              <a:t>GaussDB</a:t>
            </a:r>
            <a:r>
              <a:rPr lang="zh-CN" altLang="en-US" b="1" dirty="0" smtClean="0"/>
              <a:t>数据库驱动</a:t>
            </a:r>
            <a:endParaRPr lang="en-US" altLang="zh-CN" b="1" dirty="0" smtClean="0"/>
          </a:p>
          <a:p>
            <a:r>
              <a:rPr lang="zh-CN" altLang="en-US" dirty="0" smtClean="0">
                <a:solidFill>
                  <a:schemeClr val="bg1">
                    <a:lumMod val="50000"/>
                  </a:schemeClr>
                </a:solidFill>
              </a:rPr>
              <a:t>数据库工具</a:t>
            </a:r>
            <a:endParaRPr lang="en-US" altLang="zh-CN" dirty="0" smtClean="0">
              <a:solidFill>
                <a:schemeClr val="bg1">
                  <a:lumMod val="50000"/>
                </a:schemeClr>
              </a:solidFill>
            </a:endParaRPr>
          </a:p>
          <a:p>
            <a:r>
              <a:rPr lang="zh-CN" altLang="en-US" dirty="0" smtClean="0">
                <a:solidFill>
                  <a:schemeClr val="bg1">
                    <a:lumMod val="50000"/>
                  </a:schemeClr>
                </a:solidFill>
              </a:rPr>
              <a:t>客户端工具</a:t>
            </a:r>
            <a:endParaRPr lang="zh-CN" altLang="en-US" dirty="0">
              <a:solidFill>
                <a:schemeClr val="bg1">
                  <a:lumMod val="50000"/>
                </a:schemeClr>
              </a:solidFill>
            </a:endParaRPr>
          </a:p>
          <a:p>
            <a:endParaRPr lang="en-US" altLang="zh-CN" dirty="0"/>
          </a:p>
          <a:p>
            <a:endParaRPr lang="en-US" altLang="zh-CN"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normAutofit/>
          </a:bodyPr>
          <a:lstStyle/>
          <a:p>
            <a:r>
              <a:rPr lang="en-US" altLang="zh-CN" dirty="0" smtClean="0">
                <a:latin typeface="+mn-lt"/>
              </a:rPr>
              <a:t>DAS</a:t>
            </a:r>
            <a:r>
              <a:rPr lang="zh-CN" altLang="en-US" dirty="0" smtClean="0">
                <a:latin typeface="+mn-lt"/>
              </a:rPr>
              <a:t>功能介绍 </a:t>
            </a:r>
            <a:r>
              <a:rPr lang="en-US" altLang="zh-CN" dirty="0" smtClean="0">
                <a:latin typeface="+mn-lt"/>
              </a:rPr>
              <a:t>(1)</a:t>
            </a:r>
            <a:endParaRPr lang="zh-CN" altLang="en-US" dirty="0">
              <a:latin typeface="+mn-lt"/>
            </a:endParaRPr>
          </a:p>
        </p:txBody>
      </p:sp>
      <p:sp>
        <p:nvSpPr>
          <p:cNvPr id="14" name="文本框 13"/>
          <p:cNvSpPr txBox="1"/>
          <p:nvPr/>
        </p:nvSpPr>
        <p:spPr>
          <a:xfrm>
            <a:off x="521077" y="2888122"/>
            <a:ext cx="3301976" cy="2138214"/>
          </a:xfrm>
          <a:prstGeom prst="rect">
            <a:avLst/>
          </a:prstGeom>
          <a:noFill/>
        </p:spPr>
        <p:txBody>
          <a:bodyPr wrap="square" rtlCol="0" anchor="t">
            <a:spAutoFit/>
          </a:bodyPr>
          <a:lstStyle/>
          <a:p>
            <a:pPr>
              <a:lnSpc>
                <a:spcPct val="150000"/>
              </a:lnSpc>
            </a:pPr>
            <a:r>
              <a:rPr lang="zh-CN" altLang="en-US" sz="1865" b="1" dirty="0">
                <a:ea typeface="方正兰亭黑简体" panose="02000000000000000000" pitchFamily="2" charset="-122"/>
              </a:rPr>
              <a:t>易</a:t>
            </a:r>
            <a:r>
              <a:rPr lang="zh-CN" altLang="en-US" sz="1865" b="1" dirty="0" smtClean="0">
                <a:ea typeface="方正兰亭黑简体" panose="02000000000000000000" pitchFamily="2" charset="-122"/>
              </a:rPr>
              <a:t>操作</a:t>
            </a:r>
            <a:endParaRPr lang="en-US" altLang="zh-CN" sz="1865" b="1" dirty="0" smtClean="0">
              <a:ea typeface="方正兰亭黑简体" panose="02000000000000000000" pitchFamily="2" charset="-122"/>
            </a:endParaRPr>
          </a:p>
          <a:p>
            <a:pPr>
              <a:lnSpc>
                <a:spcPct val="150000"/>
              </a:lnSpc>
            </a:pPr>
            <a:r>
              <a:rPr lang="zh-CN" altLang="en-US" sz="1400" dirty="0">
                <a:ea typeface="方正兰亭黑简体" panose="02000000000000000000" pitchFamily="2" charset="-122"/>
                <a:cs typeface="微软雅黑" panose="020B0503020204020204" pitchFamily="34" charset="-122"/>
              </a:rPr>
              <a:t>简单方便访问数据，且支持类似</a:t>
            </a:r>
            <a:r>
              <a:rPr lang="en-US" altLang="zh-CN" sz="1400" dirty="0">
                <a:ea typeface="方正兰亭黑简体" panose="02000000000000000000" pitchFamily="2" charset="-122"/>
                <a:cs typeface="微软雅黑" panose="020B0503020204020204" pitchFamily="34" charset="-122"/>
              </a:rPr>
              <a:t>Excel</a:t>
            </a:r>
            <a:r>
              <a:rPr lang="zh-CN" altLang="en-US" sz="1400" dirty="0">
                <a:ea typeface="方正兰亭黑简体" panose="02000000000000000000" pitchFamily="2" charset="-122"/>
                <a:cs typeface="微软雅黑" panose="020B0503020204020204" pitchFamily="34" charset="-122"/>
              </a:rPr>
              <a:t>方式编辑数据，</a:t>
            </a:r>
            <a:r>
              <a:rPr lang="en-US" altLang="zh-CN" sz="1400" dirty="0">
                <a:ea typeface="方正兰亭黑简体" panose="02000000000000000000" pitchFamily="2" charset="-122"/>
                <a:cs typeface="微软雅黑" panose="020B0503020204020204" pitchFamily="34" charset="-122"/>
              </a:rPr>
              <a:t>SQL</a:t>
            </a:r>
            <a:r>
              <a:rPr lang="zh-CN" altLang="en-US" sz="1400" dirty="0">
                <a:ea typeface="方正兰亭黑简体" panose="02000000000000000000" pitchFamily="2" charset="-122"/>
                <a:cs typeface="微软雅黑" panose="020B0503020204020204" pitchFamily="34" charset="-122"/>
              </a:rPr>
              <a:t>零基础也能无障碍进行表数据编辑及统计分析操作；支持保存常用的</a:t>
            </a:r>
            <a:r>
              <a:rPr lang="en-US" altLang="zh-CN" sz="1400" dirty="0">
                <a:ea typeface="方正兰亭黑简体" panose="02000000000000000000" pitchFamily="2" charset="-122"/>
                <a:cs typeface="微软雅黑" panose="020B0503020204020204" pitchFamily="34" charset="-122"/>
              </a:rPr>
              <a:t>SQL</a:t>
            </a:r>
            <a:r>
              <a:rPr lang="zh-CN" altLang="en-US" sz="1400" dirty="0">
                <a:ea typeface="方正兰亭黑简体" panose="02000000000000000000" pitchFamily="2" charset="-122"/>
                <a:cs typeface="微软雅黑" panose="020B0503020204020204" pitchFamily="34" charset="-122"/>
              </a:rPr>
              <a:t>，并提供</a:t>
            </a:r>
            <a:r>
              <a:rPr lang="en-US" altLang="zh-CN" sz="1400" dirty="0">
                <a:ea typeface="方正兰亭黑简体" panose="02000000000000000000" pitchFamily="2" charset="-122"/>
                <a:cs typeface="微软雅黑" panose="020B0503020204020204" pitchFamily="34" charset="-122"/>
              </a:rPr>
              <a:t>SQL</a:t>
            </a:r>
            <a:r>
              <a:rPr lang="zh-CN" altLang="en-US" sz="1400" dirty="0">
                <a:ea typeface="方正兰亭黑简体" panose="02000000000000000000" pitchFamily="2" charset="-122"/>
                <a:cs typeface="微软雅黑" panose="020B0503020204020204" pitchFamily="34" charset="-122"/>
              </a:rPr>
              <a:t>模板</a:t>
            </a:r>
            <a:r>
              <a:rPr lang="zh-CN" altLang="en-US" sz="1400" dirty="0" smtClean="0">
                <a:ea typeface="方正兰亭黑简体" panose="02000000000000000000" pitchFamily="2" charset="-122"/>
                <a:cs typeface="微软雅黑" panose="020B0503020204020204" pitchFamily="34" charset="-122"/>
              </a:rPr>
              <a:t>，</a:t>
            </a:r>
            <a:endParaRPr lang="en-US" altLang="zh-CN" sz="1400" dirty="0" smtClean="0">
              <a:ea typeface="方正兰亭黑简体" panose="02000000000000000000" pitchFamily="2" charset="-122"/>
              <a:cs typeface="微软雅黑" panose="020B0503020204020204" pitchFamily="34" charset="-122"/>
            </a:endParaRPr>
          </a:p>
          <a:p>
            <a:pPr>
              <a:lnSpc>
                <a:spcPct val="150000"/>
              </a:lnSpc>
            </a:pPr>
            <a:r>
              <a:rPr lang="zh-CN" altLang="en-US" sz="1400" dirty="0" smtClean="0">
                <a:ea typeface="方正兰亭黑简体" panose="02000000000000000000" pitchFamily="2" charset="-122"/>
                <a:cs typeface="微软雅黑" panose="020B0503020204020204" pitchFamily="34" charset="-122"/>
              </a:rPr>
              <a:t>可</a:t>
            </a:r>
            <a:r>
              <a:rPr lang="zh-CN" altLang="en-US" sz="1400" dirty="0">
                <a:ea typeface="方正兰亭黑简体" panose="02000000000000000000" pitchFamily="2" charset="-122"/>
                <a:cs typeface="微软雅黑" panose="020B0503020204020204" pitchFamily="34" charset="-122"/>
              </a:rPr>
              <a:t>随时引用执行，简单易用。</a:t>
            </a:r>
            <a:endParaRPr lang="en-US" altLang="zh-CN" sz="1400" dirty="0">
              <a:ea typeface="方正兰亭黑简体" panose="02000000000000000000" pitchFamily="2" charset="-122"/>
              <a:cs typeface="微软雅黑" panose="020B0503020204020204" pitchFamily="34" charset="-122"/>
            </a:endParaRPr>
          </a:p>
        </p:txBody>
      </p:sp>
      <p:sp>
        <p:nvSpPr>
          <p:cNvPr id="15" name="文本框 14"/>
          <p:cNvSpPr txBox="1"/>
          <p:nvPr/>
        </p:nvSpPr>
        <p:spPr>
          <a:xfrm>
            <a:off x="3875897" y="3780745"/>
            <a:ext cx="3974936" cy="1168718"/>
          </a:xfrm>
          <a:prstGeom prst="rect">
            <a:avLst/>
          </a:prstGeom>
          <a:noFill/>
        </p:spPr>
        <p:txBody>
          <a:bodyPr wrap="square" rtlCol="0" anchor="t">
            <a:spAutoFit/>
          </a:bodyPr>
          <a:lstStyle/>
          <a:p>
            <a:pPr>
              <a:lnSpc>
                <a:spcPct val="150000"/>
              </a:lnSpc>
            </a:pPr>
            <a:r>
              <a:rPr lang="zh-CN" altLang="en-US" sz="1865" b="1" dirty="0">
                <a:ea typeface="方正兰亭黑简体" panose="02000000000000000000" pitchFamily="2" charset="-122"/>
              </a:rPr>
              <a:t>安全</a:t>
            </a:r>
            <a:r>
              <a:rPr lang="zh-CN" altLang="en-US" sz="1865" b="1" dirty="0" smtClean="0">
                <a:ea typeface="方正兰亭黑简体" panose="02000000000000000000" pitchFamily="2" charset="-122"/>
              </a:rPr>
              <a:t>防护</a:t>
            </a:r>
            <a:endParaRPr lang="en-US" altLang="zh-CN" sz="1865" b="1" dirty="0" smtClean="0">
              <a:ea typeface="方正兰亭黑简体" panose="02000000000000000000" pitchFamily="2" charset="-122"/>
            </a:endParaRPr>
          </a:p>
          <a:p>
            <a:pPr>
              <a:lnSpc>
                <a:spcPct val="150000"/>
              </a:lnSpc>
            </a:pPr>
            <a:r>
              <a:rPr lang="zh-CN" altLang="en-US" sz="1400" dirty="0">
                <a:ea typeface="方正兰亭黑简体" panose="02000000000000000000" pitchFamily="2" charset="-122"/>
                <a:cs typeface="微软雅黑" panose="020B0503020204020204" pitchFamily="34" charset="-122"/>
              </a:rPr>
              <a:t>云端专用通道管理数据，华为云严格控制</a:t>
            </a:r>
            <a:r>
              <a:rPr lang="zh-CN" altLang="en-US" sz="1400" dirty="0" smtClean="0">
                <a:ea typeface="方正兰亭黑简体" panose="02000000000000000000" pitchFamily="2" charset="-122"/>
                <a:cs typeface="微软雅黑" panose="020B0503020204020204" pitchFamily="34" charset="-122"/>
              </a:rPr>
              <a:t>数</a:t>
            </a:r>
            <a:endParaRPr lang="en-US" altLang="zh-CN" sz="1400" dirty="0" smtClean="0">
              <a:ea typeface="方正兰亭黑简体" panose="02000000000000000000" pitchFamily="2" charset="-122"/>
              <a:cs typeface="微软雅黑" panose="020B0503020204020204" pitchFamily="34" charset="-122"/>
            </a:endParaRPr>
          </a:p>
          <a:p>
            <a:pPr>
              <a:lnSpc>
                <a:spcPct val="150000"/>
              </a:lnSpc>
            </a:pPr>
            <a:r>
              <a:rPr lang="zh-CN" altLang="en-US" sz="1400" dirty="0" smtClean="0">
                <a:ea typeface="方正兰亭黑简体" panose="02000000000000000000" pitchFamily="2" charset="-122"/>
                <a:cs typeface="微软雅黑" panose="020B0503020204020204" pitchFamily="34" charset="-122"/>
              </a:rPr>
              <a:t>据</a:t>
            </a:r>
            <a:r>
              <a:rPr lang="zh-CN" altLang="en-US" sz="1400" dirty="0">
                <a:ea typeface="方正兰亭黑简体" panose="02000000000000000000" pitchFamily="2" charset="-122"/>
                <a:cs typeface="微软雅黑" panose="020B0503020204020204" pitchFamily="34" charset="-122"/>
              </a:rPr>
              <a:t>库访问</a:t>
            </a:r>
            <a:endParaRPr lang="en-US" altLang="zh-CN" sz="1400" dirty="0">
              <a:ea typeface="方正兰亭黑简体" panose="02000000000000000000" pitchFamily="2" charset="-122"/>
              <a:cs typeface="微软雅黑" panose="020B0503020204020204" pitchFamily="34" charset="-122"/>
            </a:endParaRPr>
          </a:p>
        </p:txBody>
      </p:sp>
      <p:sp>
        <p:nvSpPr>
          <p:cNvPr id="17" name="文本框 16"/>
          <p:cNvSpPr txBox="1"/>
          <p:nvPr/>
        </p:nvSpPr>
        <p:spPr>
          <a:xfrm>
            <a:off x="7769085" y="4365104"/>
            <a:ext cx="3976827" cy="1168718"/>
          </a:xfrm>
          <a:prstGeom prst="rect">
            <a:avLst/>
          </a:prstGeom>
          <a:noFill/>
        </p:spPr>
        <p:txBody>
          <a:bodyPr wrap="square" rtlCol="0" anchor="t">
            <a:spAutoFit/>
          </a:bodyPr>
          <a:lstStyle/>
          <a:p>
            <a:pPr>
              <a:lnSpc>
                <a:spcPct val="150000"/>
              </a:lnSpc>
            </a:pPr>
            <a:r>
              <a:rPr lang="zh-CN" altLang="en-US" sz="1865" b="1" dirty="0">
                <a:ea typeface="方正兰亭黑简体" panose="02000000000000000000" pitchFamily="2" charset="-122"/>
              </a:rPr>
              <a:t>可视化对象</a:t>
            </a:r>
            <a:r>
              <a:rPr lang="zh-CN" altLang="en-US" sz="1865" b="1" dirty="0" smtClean="0">
                <a:ea typeface="方正兰亭黑简体" panose="02000000000000000000" pitchFamily="2" charset="-122"/>
              </a:rPr>
              <a:t>管理</a:t>
            </a:r>
            <a:endParaRPr lang="en-US" altLang="zh-CN" sz="1865" b="1" dirty="0" smtClean="0">
              <a:ea typeface="方正兰亭黑简体" panose="02000000000000000000" pitchFamily="2" charset="-122"/>
            </a:endParaRPr>
          </a:p>
          <a:p>
            <a:pPr>
              <a:lnSpc>
                <a:spcPct val="150000"/>
              </a:lnSpc>
            </a:pPr>
            <a:r>
              <a:rPr lang="zh-CN" altLang="en-US" sz="1400" dirty="0">
                <a:ea typeface="方正兰亭黑简体" panose="02000000000000000000" pitchFamily="2" charset="-122"/>
                <a:cs typeface="微软雅黑" panose="020B0503020204020204" pitchFamily="34" charset="-122"/>
              </a:rPr>
              <a:t>导航树形结构，清晰展示各个对象并实现可视化结构管理功能。</a:t>
            </a:r>
            <a:endParaRPr lang="en-US" altLang="zh-CN" sz="1400" dirty="0">
              <a:ea typeface="方正兰亭黑简体" panose="02000000000000000000" pitchFamily="2" charset="-122"/>
              <a:cs typeface="微软雅黑" panose="020B0503020204020204" pitchFamily="34" charset="-122"/>
            </a:endParaRPr>
          </a:p>
        </p:txBody>
      </p:sp>
      <p:sp>
        <p:nvSpPr>
          <p:cNvPr id="24" name="文本框 23"/>
          <p:cNvSpPr txBox="1"/>
          <p:nvPr/>
        </p:nvSpPr>
        <p:spPr>
          <a:xfrm>
            <a:off x="560227" y="1386118"/>
            <a:ext cx="2551580" cy="1168718"/>
          </a:xfrm>
          <a:prstGeom prst="rect">
            <a:avLst/>
          </a:prstGeom>
          <a:noFill/>
        </p:spPr>
        <p:txBody>
          <a:bodyPr wrap="square" rtlCol="0" anchor="t">
            <a:spAutoFit/>
          </a:bodyPr>
          <a:lstStyle/>
          <a:p>
            <a:pPr>
              <a:lnSpc>
                <a:spcPct val="150000"/>
              </a:lnSpc>
            </a:pPr>
            <a:r>
              <a:rPr lang="zh-CN" altLang="en-US" sz="1865" b="1" dirty="0">
                <a:ea typeface="方正兰亭黑简体" panose="02000000000000000000" pitchFamily="2" charset="-122"/>
              </a:rPr>
              <a:t>轻松</a:t>
            </a:r>
            <a:r>
              <a:rPr lang="zh-CN" altLang="en-US" sz="1865" b="1" dirty="0" smtClean="0">
                <a:ea typeface="方正兰亭黑简体" panose="02000000000000000000" pitchFamily="2" charset="-122"/>
              </a:rPr>
              <a:t>管理</a:t>
            </a:r>
            <a:endParaRPr lang="en-US" altLang="zh-CN" sz="1865" b="1" dirty="0" smtClean="0">
              <a:ea typeface="方正兰亭黑简体" panose="02000000000000000000" pitchFamily="2" charset="-122"/>
            </a:endParaRPr>
          </a:p>
          <a:p>
            <a:pPr>
              <a:lnSpc>
                <a:spcPct val="150000"/>
              </a:lnSpc>
            </a:pPr>
            <a:r>
              <a:rPr lang="zh-CN" altLang="en-US" sz="1400" dirty="0">
                <a:ea typeface="方正兰亭黑简体" panose="02000000000000000000" pitchFamily="2" charset="-122"/>
                <a:cs typeface="微软雅黑" panose="020B0503020204020204" pitchFamily="34" charset="-122"/>
              </a:rPr>
              <a:t>实现云上可视化界面连接和管理数据库</a:t>
            </a:r>
            <a:endParaRPr lang="en-US" altLang="zh-CN" sz="1400" dirty="0">
              <a:ea typeface="方正兰亭黑简体" panose="02000000000000000000" pitchFamily="2" charset="-122"/>
              <a:cs typeface="微软雅黑" panose="020B0503020204020204" pitchFamily="34" charset="-122"/>
            </a:endParaRPr>
          </a:p>
        </p:txBody>
      </p:sp>
      <p:sp>
        <p:nvSpPr>
          <p:cNvPr id="29" name="文本框 28"/>
          <p:cNvSpPr txBox="1"/>
          <p:nvPr/>
        </p:nvSpPr>
        <p:spPr>
          <a:xfrm>
            <a:off x="3845740" y="1386119"/>
            <a:ext cx="4399278" cy="1168718"/>
          </a:xfrm>
          <a:prstGeom prst="rect">
            <a:avLst/>
          </a:prstGeom>
          <a:noFill/>
        </p:spPr>
        <p:txBody>
          <a:bodyPr wrap="square" rtlCol="0" anchor="t">
            <a:spAutoFit/>
          </a:bodyPr>
          <a:lstStyle/>
          <a:p>
            <a:pPr>
              <a:lnSpc>
                <a:spcPct val="150000"/>
              </a:lnSpc>
            </a:pPr>
            <a:r>
              <a:rPr lang="zh-CN" altLang="en-US" sz="1865" b="1" dirty="0" smtClean="0">
                <a:ea typeface="方正兰亭黑简体" panose="02000000000000000000" pitchFamily="2" charset="-122"/>
              </a:rPr>
              <a:t>高效率</a:t>
            </a:r>
            <a:endParaRPr lang="en-US" altLang="zh-CN" sz="1865" b="1" dirty="0" smtClean="0">
              <a:ea typeface="方正兰亭黑简体" panose="02000000000000000000" pitchFamily="2" charset="-122"/>
            </a:endParaRPr>
          </a:p>
          <a:p>
            <a:pPr>
              <a:lnSpc>
                <a:spcPct val="150000"/>
              </a:lnSpc>
            </a:pPr>
            <a:r>
              <a:rPr lang="zh-CN" altLang="en-US" sz="1400" dirty="0">
                <a:ea typeface="方正兰亭黑简体" panose="02000000000000000000" pitchFamily="2" charset="-122"/>
                <a:cs typeface="微软雅黑" panose="020B0503020204020204" pitchFamily="34" charset="-122"/>
              </a:rPr>
              <a:t>实现云端研发测试，快速部署，快速访问</a:t>
            </a:r>
            <a:r>
              <a:rPr lang="zh-CN" altLang="en-US" sz="1400" dirty="0" smtClean="0">
                <a:ea typeface="方正兰亭黑简体" panose="02000000000000000000" pitchFamily="2" charset="-122"/>
                <a:cs typeface="微软雅黑" panose="020B0503020204020204" pitchFamily="34" charset="-122"/>
              </a:rPr>
              <a:t>数</a:t>
            </a:r>
            <a:endParaRPr lang="en-US" altLang="zh-CN" sz="1400" dirty="0" smtClean="0">
              <a:ea typeface="方正兰亭黑简体" panose="02000000000000000000" pitchFamily="2" charset="-122"/>
              <a:cs typeface="微软雅黑" panose="020B0503020204020204" pitchFamily="34" charset="-122"/>
            </a:endParaRPr>
          </a:p>
          <a:p>
            <a:pPr>
              <a:lnSpc>
                <a:spcPct val="150000"/>
              </a:lnSpc>
            </a:pPr>
            <a:r>
              <a:rPr lang="zh-CN" altLang="en-US" sz="1400" dirty="0" smtClean="0">
                <a:ea typeface="方正兰亭黑简体" panose="02000000000000000000" pitchFamily="2" charset="-122"/>
                <a:cs typeface="微软雅黑" panose="020B0503020204020204" pitchFamily="34" charset="-122"/>
              </a:rPr>
              <a:t>据</a:t>
            </a:r>
            <a:r>
              <a:rPr lang="zh-CN" altLang="en-US" sz="1400" dirty="0">
                <a:ea typeface="方正兰亭黑简体" panose="02000000000000000000" pitchFamily="2" charset="-122"/>
                <a:cs typeface="微软雅黑" panose="020B0503020204020204" pitchFamily="34" charset="-122"/>
              </a:rPr>
              <a:t>库，提升研发效率</a:t>
            </a:r>
            <a:endParaRPr lang="en-US" altLang="zh-CN" sz="1400" dirty="0">
              <a:ea typeface="方正兰亭黑简体" panose="02000000000000000000" pitchFamily="2" charset="-122"/>
              <a:cs typeface="微软雅黑" panose="020B0503020204020204" pitchFamily="34" charset="-122"/>
            </a:endParaRPr>
          </a:p>
        </p:txBody>
      </p:sp>
      <p:sp>
        <p:nvSpPr>
          <p:cNvPr id="30" name="文本框 29"/>
          <p:cNvSpPr txBox="1"/>
          <p:nvPr/>
        </p:nvSpPr>
        <p:spPr>
          <a:xfrm>
            <a:off x="7858471" y="1397734"/>
            <a:ext cx="3867576" cy="2138214"/>
          </a:xfrm>
          <a:prstGeom prst="rect">
            <a:avLst/>
          </a:prstGeom>
          <a:noFill/>
        </p:spPr>
        <p:txBody>
          <a:bodyPr wrap="square" rtlCol="0" anchor="t">
            <a:spAutoFit/>
          </a:bodyPr>
          <a:lstStyle/>
          <a:p>
            <a:pPr>
              <a:lnSpc>
                <a:spcPct val="150000"/>
              </a:lnSpc>
            </a:pPr>
            <a:r>
              <a:rPr lang="zh-CN" altLang="en-US" sz="1865" b="1" dirty="0">
                <a:ea typeface="方正兰亭黑简体" panose="02000000000000000000" pitchFamily="2" charset="-122"/>
              </a:rPr>
              <a:t>操作安全保障</a:t>
            </a:r>
            <a:endParaRPr lang="en-US" altLang="zh-CN" sz="1865" b="1" dirty="0">
              <a:ea typeface="方正兰亭黑简体" panose="02000000000000000000" pitchFamily="2" charset="-122"/>
            </a:endParaRPr>
          </a:p>
          <a:p>
            <a:pPr>
              <a:lnSpc>
                <a:spcPct val="150000"/>
              </a:lnSpc>
            </a:pPr>
            <a:r>
              <a:rPr lang="zh-CN" altLang="en-US" sz="1400" dirty="0">
                <a:ea typeface="方正兰亭黑简体" panose="02000000000000000000" pitchFamily="2" charset="-122"/>
                <a:cs typeface="微软雅黑" panose="020B0503020204020204" pitchFamily="34" charset="-122"/>
              </a:rPr>
              <a:t>内置了安全保护措施，有效保障数据库的稳定运行，让用户操作起来更安心；比如：用户执行一个慢</a:t>
            </a:r>
            <a:r>
              <a:rPr lang="en-US" altLang="zh-CN" sz="1400" dirty="0">
                <a:ea typeface="方正兰亭黑简体" panose="02000000000000000000" pitchFamily="2" charset="-122"/>
                <a:cs typeface="微软雅黑" panose="020B0503020204020204" pitchFamily="34" charset="-122"/>
              </a:rPr>
              <a:t>SQL</a:t>
            </a:r>
            <a:r>
              <a:rPr lang="zh-CN" altLang="en-US" sz="1400" dirty="0">
                <a:ea typeface="方正兰亭黑简体" panose="02000000000000000000" pitchFamily="2" charset="-122"/>
                <a:cs typeface="微软雅黑" panose="020B0503020204020204" pitchFamily="34" charset="-122"/>
              </a:rPr>
              <a:t>时，</a:t>
            </a:r>
            <a:r>
              <a:rPr lang="en-US" altLang="zh-CN" sz="1400" b="1" dirty="0">
                <a:ea typeface="方正兰亭黑简体" panose="02000000000000000000" pitchFamily="2" charset="-122"/>
                <a:cs typeface="微软雅黑" panose="020B0503020204020204" pitchFamily="34" charset="-122"/>
              </a:rPr>
              <a:t>DAS</a:t>
            </a:r>
            <a:r>
              <a:rPr lang="zh-CN" altLang="en-US" sz="1400" dirty="0">
                <a:ea typeface="方正兰亭黑简体" panose="02000000000000000000" pitchFamily="2" charset="-122"/>
                <a:cs typeface="微软雅黑" panose="020B0503020204020204" pitchFamily="34" charset="-122"/>
              </a:rPr>
              <a:t>会自动设置超时机制，防止因慢</a:t>
            </a:r>
            <a:r>
              <a:rPr lang="en-US" altLang="zh-CN" sz="1400" b="1" dirty="0">
                <a:ea typeface="方正兰亭黑简体" panose="02000000000000000000" pitchFamily="2" charset="-122"/>
                <a:cs typeface="微软雅黑" panose="020B0503020204020204" pitchFamily="34" charset="-122"/>
              </a:rPr>
              <a:t>SQL</a:t>
            </a:r>
            <a:r>
              <a:rPr lang="zh-CN" altLang="en-US" sz="1400" dirty="0">
                <a:ea typeface="方正兰亭黑简体" panose="02000000000000000000" pitchFamily="2" charset="-122"/>
                <a:cs typeface="微软雅黑" panose="020B0503020204020204" pitchFamily="34" charset="-122"/>
              </a:rPr>
              <a:t>执行时间过久而导致的数据库性能抖动</a:t>
            </a:r>
            <a:endParaRPr lang="en-US" altLang="zh-CN" sz="1400" dirty="0">
              <a:ea typeface="方正兰亭黑简体" panose="02000000000000000000" pitchFamily="2" charset="-122"/>
              <a:cs typeface="微软雅黑" panose="020B0503020204020204" pitchFamily="34" charset="-122"/>
            </a:endParaRPr>
          </a:p>
        </p:txBody>
      </p:sp>
      <p:sp>
        <p:nvSpPr>
          <p:cNvPr id="19" name="矩形 18"/>
          <p:cNvSpPr/>
          <p:nvPr/>
        </p:nvSpPr>
        <p:spPr>
          <a:xfrm>
            <a:off x="575855" y="2600172"/>
            <a:ext cx="3058001" cy="121213"/>
          </a:xfrm>
          <a:prstGeom prst="rect">
            <a:avLst/>
          </a:prstGeom>
          <a:solidFill>
            <a:srgbClr val="07B08C"/>
          </a:solidFill>
          <a:ln>
            <a:solidFill>
              <a:srgbClr val="07B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方正兰亭黑简体" panose="02000000000000000000" pitchFamily="2" charset="-122"/>
            </a:endParaRPr>
          </a:p>
        </p:txBody>
      </p:sp>
      <p:sp>
        <p:nvSpPr>
          <p:cNvPr id="22" name="矩形 21"/>
          <p:cNvSpPr/>
          <p:nvPr/>
        </p:nvSpPr>
        <p:spPr>
          <a:xfrm>
            <a:off x="7581406" y="3829987"/>
            <a:ext cx="4164508" cy="93756"/>
          </a:xfrm>
          <a:prstGeom prst="rect">
            <a:avLst/>
          </a:prstGeom>
          <a:solidFill>
            <a:srgbClr val="07B08C"/>
          </a:solidFill>
          <a:ln>
            <a:solidFill>
              <a:srgbClr val="07B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方正兰亭黑简体" panose="02000000000000000000" pitchFamily="2" charset="-122"/>
            </a:endParaRPr>
          </a:p>
        </p:txBody>
      </p:sp>
      <p:cxnSp>
        <p:nvCxnSpPr>
          <p:cNvPr id="27" name="直接连接符 26"/>
          <p:cNvCxnSpPr/>
          <p:nvPr/>
        </p:nvCxnSpPr>
        <p:spPr>
          <a:xfrm>
            <a:off x="3737792" y="1520365"/>
            <a:ext cx="4012" cy="5096846"/>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500156" y="1448378"/>
            <a:ext cx="0" cy="5183233"/>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875897" y="3287960"/>
            <a:ext cx="3624259" cy="104991"/>
          </a:xfrm>
          <a:prstGeom prst="rect">
            <a:avLst/>
          </a:prstGeom>
          <a:solidFill>
            <a:srgbClr val="07B08C"/>
          </a:solidFill>
          <a:ln>
            <a:solidFill>
              <a:srgbClr val="07B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方正兰亭黑简体" panose="02000000000000000000" pitchFamily="2" charset="-122"/>
            </a:endParaRPr>
          </a:p>
        </p:txBody>
      </p:sp>
    </p:spTree>
    <p:custDataLst>
      <p:tags r:id="rId1"/>
    </p:custDataLst>
  </p:cSld>
  <p:clrMapOvr>
    <a:masterClrMapping/>
  </p:clrMapOvr>
  <p:transition spd="slow" advTm="14094">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prstGeom prst="rect">
            <a:avLst/>
          </a:prstGeom>
        </p:spPr>
        <p:txBody>
          <a:bodyPr>
            <a:normAutofit/>
          </a:bodyPr>
          <a:lstStyle/>
          <a:p>
            <a:r>
              <a:rPr lang="en-US" altLang="zh-CN" dirty="0" smtClean="0">
                <a:latin typeface="+mn-lt"/>
              </a:rPr>
              <a:t>DAS</a:t>
            </a:r>
            <a:r>
              <a:rPr lang="zh-CN" altLang="en-US" dirty="0" smtClean="0">
                <a:latin typeface="+mn-lt"/>
              </a:rPr>
              <a:t>功能介绍 </a:t>
            </a:r>
            <a:r>
              <a:rPr lang="en-US" altLang="zh-CN" dirty="0" smtClean="0">
                <a:latin typeface="+mn-lt"/>
              </a:rPr>
              <a:t>(2)</a:t>
            </a:r>
            <a:endParaRPr lang="zh-CN" altLang="en-US" dirty="0">
              <a:latin typeface="+mn-lt"/>
            </a:endParaRPr>
          </a:p>
        </p:txBody>
      </p:sp>
      <p:sp>
        <p:nvSpPr>
          <p:cNvPr id="8" name="TextBox 7"/>
          <p:cNvSpPr txBox="1"/>
          <p:nvPr/>
        </p:nvSpPr>
        <p:spPr>
          <a:xfrm>
            <a:off x="5658194" y="-1188220"/>
            <a:ext cx="184654" cy="528127"/>
          </a:xfrm>
          <a:prstGeom prst="rect">
            <a:avLst/>
          </a:prstGeom>
          <a:noFill/>
        </p:spPr>
        <p:txBody>
          <a:bodyPr wrap="none" rtlCol="0">
            <a:spAutoFit/>
          </a:bodyPr>
          <a:lstStyle/>
          <a:p>
            <a:pPr>
              <a:lnSpc>
                <a:spcPts val="3440"/>
              </a:lnSpc>
            </a:pPr>
            <a:endParaRPr lang="en-US" sz="3200" dirty="0">
              <a:ea typeface="方正兰亭黑简体" panose="02000000000000000000" pitchFamily="2" charset="-122"/>
            </a:endParaRPr>
          </a:p>
        </p:txBody>
      </p:sp>
      <p:sp>
        <p:nvSpPr>
          <p:cNvPr id="44" name="椭圆 43"/>
          <p:cNvSpPr/>
          <p:nvPr/>
        </p:nvSpPr>
        <p:spPr>
          <a:xfrm>
            <a:off x="476098" y="1267360"/>
            <a:ext cx="576455" cy="576769"/>
          </a:xfrm>
          <a:prstGeom prst="ellipse">
            <a:avLst/>
          </a:prstGeom>
          <a:solidFill>
            <a:srgbClr val="00B0F0"/>
          </a:solidFill>
          <a:ln w="12700" cap="flat" cmpd="sng" algn="ctr">
            <a:noFill/>
            <a:prstDash val="solid"/>
            <a:miter lim="800000"/>
          </a:ln>
          <a:effectLst>
            <a:outerShdw blurRad="254000" dist="63500" dir="2700000" algn="tl" rotWithShape="0">
              <a:prstClr val="black">
                <a:alpha val="20000"/>
              </a:prstClr>
            </a:outerShdw>
          </a:effectLst>
        </p:spPr>
        <p:txBody>
          <a:bodyPr lIns="91413" tIns="45707" rIns="91413" bIns="45707" rtlCol="0" anchor="ctr"/>
          <a:lstStyle/>
          <a:p>
            <a:pPr algn="ctr" defTabSz="914400">
              <a:defRPr/>
            </a:pPr>
            <a:r>
              <a:rPr lang="en-US" altLang="zh-CN" kern="0" dirty="0">
                <a:solidFill>
                  <a:prstClr val="white"/>
                </a:solidFill>
                <a:ea typeface="方正兰亭黑简体" panose="02000000000000000000" pitchFamily="2" charset="-122"/>
                <a:sym typeface="Arial" panose="020B0604020202020204" pitchFamily="34" charset="0"/>
              </a:rPr>
              <a:t>1</a:t>
            </a:r>
            <a:endParaRPr lang="zh-CN" altLang="en-US" kern="0" dirty="0">
              <a:solidFill>
                <a:prstClr val="white"/>
              </a:solidFill>
              <a:ea typeface="方正兰亭黑简体" panose="02000000000000000000" pitchFamily="2" charset="-122"/>
              <a:sym typeface="Arial" panose="020B0604020202020204" pitchFamily="34" charset="0"/>
            </a:endParaRPr>
          </a:p>
        </p:txBody>
      </p:sp>
      <p:cxnSp>
        <p:nvCxnSpPr>
          <p:cNvPr id="45" name="直接连接符 44"/>
          <p:cNvCxnSpPr/>
          <p:nvPr/>
        </p:nvCxnSpPr>
        <p:spPr>
          <a:xfrm>
            <a:off x="1053071" y="1572181"/>
            <a:ext cx="1006748" cy="0"/>
          </a:xfrm>
          <a:prstGeom prst="line">
            <a:avLst/>
          </a:prstGeom>
          <a:noFill/>
          <a:ln w="6350" cap="flat" cmpd="sng" algn="ctr">
            <a:solidFill>
              <a:sysClr val="window" lastClr="FFFFFF">
                <a:lumMod val="50000"/>
              </a:sysClr>
            </a:solidFill>
            <a:prstDash val="dash"/>
            <a:miter lim="800000"/>
            <a:tailEnd type="oval" w="sm" len="sm"/>
          </a:ln>
          <a:effectLst/>
        </p:spPr>
      </p:cxnSp>
      <p:sp>
        <p:nvSpPr>
          <p:cNvPr id="46" name="标题 11"/>
          <p:cNvSpPr txBox="1"/>
          <p:nvPr/>
        </p:nvSpPr>
        <p:spPr>
          <a:xfrm>
            <a:off x="2082313" y="1247540"/>
            <a:ext cx="4337552" cy="796629"/>
          </a:xfrm>
          <a:prstGeom prst="rect">
            <a:avLst/>
          </a:prstGeom>
        </p:spPr>
        <p:txBody>
          <a:bodyPr lIns="91413" tIns="45707" rIns="91413" bIns="45707">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en-US" sz="1600" dirty="0">
                <a:latin typeface="+mn-lt"/>
                <a:ea typeface="方正兰亭黑简体" panose="02000000000000000000" pitchFamily="2" charset="-122"/>
                <a:sym typeface="Arial" panose="020B0604020202020204" pitchFamily="34" charset="0"/>
              </a:rPr>
              <a:t>像</a:t>
            </a:r>
            <a:r>
              <a:rPr lang="zh-CN" altLang="en-US" sz="1600" dirty="0">
                <a:latin typeface="+mn-lt"/>
                <a:ea typeface="方正兰亭黑简体" panose="02000000000000000000" pitchFamily="2" charset="-122"/>
                <a:sym typeface="zihun70hao-lingyueheiti" panose="00000500000000000000" pitchFamily="2" charset="-122"/>
              </a:rPr>
              <a:t>填表单一样建表</a:t>
            </a:r>
            <a:endParaRPr lang="en-US" altLang="zh-CN" sz="1600" dirty="0">
              <a:latin typeface="+mn-lt"/>
              <a:ea typeface="方正兰亭黑简体" panose="02000000000000000000" pitchFamily="2" charset="-122"/>
              <a:sym typeface="zihun70hao-lingyueheiti" panose="00000500000000000000" pitchFamily="2" charset="-122"/>
            </a:endParaRPr>
          </a:p>
          <a:p>
            <a:pPr algn="l">
              <a:lnSpc>
                <a:spcPct val="150000"/>
              </a:lnSpc>
            </a:pPr>
            <a:endParaRPr lang="zh-CN" altLang="en-US" sz="1600" dirty="0">
              <a:latin typeface="+mn-lt"/>
              <a:ea typeface="方正兰亭黑简体" panose="02000000000000000000" pitchFamily="2" charset="-122"/>
              <a:sym typeface="Arial" panose="020B0604020202020204" pitchFamily="34" charset="0"/>
            </a:endParaRPr>
          </a:p>
        </p:txBody>
      </p:sp>
      <p:sp>
        <p:nvSpPr>
          <p:cNvPr id="47" name="椭圆 46"/>
          <p:cNvSpPr/>
          <p:nvPr/>
        </p:nvSpPr>
        <p:spPr>
          <a:xfrm>
            <a:off x="476099" y="1987418"/>
            <a:ext cx="576455" cy="576769"/>
          </a:xfrm>
          <a:prstGeom prst="ellipse">
            <a:avLst/>
          </a:prstGeom>
          <a:solidFill>
            <a:srgbClr val="00B0F0"/>
          </a:solidFill>
          <a:ln w="12700" cap="flat" cmpd="sng" algn="ctr">
            <a:noFill/>
            <a:prstDash val="solid"/>
            <a:miter lim="800000"/>
          </a:ln>
          <a:effectLst>
            <a:outerShdw blurRad="254000" dist="63500" dir="2700000" algn="tl" rotWithShape="0">
              <a:prstClr val="black">
                <a:alpha val="20000"/>
              </a:prstClr>
            </a:outerShdw>
          </a:effectLst>
        </p:spPr>
        <p:txBody>
          <a:bodyPr lIns="91413" tIns="45707" rIns="91413" bIns="45707" rtlCol="0" anchor="ctr"/>
          <a:lstStyle/>
          <a:p>
            <a:pPr algn="ctr" defTabSz="914400">
              <a:defRPr/>
            </a:pPr>
            <a:r>
              <a:rPr lang="en-US" altLang="zh-CN" kern="0" dirty="0">
                <a:solidFill>
                  <a:prstClr val="white"/>
                </a:solidFill>
                <a:ea typeface="方正兰亭黑简体" panose="02000000000000000000" pitchFamily="2" charset="-122"/>
                <a:sym typeface="Arial" panose="020B0604020202020204" pitchFamily="34" charset="0"/>
              </a:rPr>
              <a:t>2</a:t>
            </a:r>
            <a:endParaRPr lang="zh-CN" altLang="en-US" kern="0" dirty="0">
              <a:solidFill>
                <a:prstClr val="white"/>
              </a:solidFill>
              <a:ea typeface="方正兰亭黑简体" panose="02000000000000000000" pitchFamily="2" charset="-122"/>
              <a:sym typeface="Arial" panose="020B0604020202020204" pitchFamily="34" charset="0"/>
            </a:endParaRPr>
          </a:p>
        </p:txBody>
      </p:sp>
      <p:cxnSp>
        <p:nvCxnSpPr>
          <p:cNvPr id="48" name="直接连接符 47"/>
          <p:cNvCxnSpPr/>
          <p:nvPr/>
        </p:nvCxnSpPr>
        <p:spPr>
          <a:xfrm>
            <a:off x="1053071" y="2292240"/>
            <a:ext cx="1006748" cy="0"/>
          </a:xfrm>
          <a:prstGeom prst="line">
            <a:avLst/>
          </a:prstGeom>
          <a:noFill/>
          <a:ln w="6350" cap="flat" cmpd="sng" algn="ctr">
            <a:solidFill>
              <a:sysClr val="window" lastClr="FFFFFF">
                <a:lumMod val="50000"/>
              </a:sysClr>
            </a:solidFill>
            <a:prstDash val="dash"/>
            <a:miter lim="800000"/>
            <a:tailEnd type="oval" w="sm" len="sm"/>
          </a:ln>
          <a:effectLst/>
        </p:spPr>
      </p:cxnSp>
      <p:sp>
        <p:nvSpPr>
          <p:cNvPr id="49" name="标题 11"/>
          <p:cNvSpPr txBox="1"/>
          <p:nvPr/>
        </p:nvSpPr>
        <p:spPr>
          <a:xfrm>
            <a:off x="2082313" y="1967600"/>
            <a:ext cx="8800745" cy="796629"/>
          </a:xfrm>
          <a:prstGeom prst="rect">
            <a:avLst/>
          </a:prstGeom>
        </p:spPr>
        <p:txBody>
          <a:bodyPr lIns="91413" tIns="45707" rIns="91413" bIns="45707">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en-US" sz="1600" dirty="0">
                <a:latin typeface="+mn-lt"/>
                <a:ea typeface="方正兰亭黑简体" panose="02000000000000000000" pitchFamily="2" charset="-122"/>
                <a:sym typeface="Arial" panose="020B0604020202020204" pitchFamily="34" charset="0"/>
              </a:rPr>
              <a:t>像编辑</a:t>
            </a:r>
            <a:r>
              <a:rPr lang="en-US" altLang="zh-CN" sz="1600" dirty="0">
                <a:latin typeface="+mn-lt"/>
                <a:ea typeface="方正兰亭黑简体" panose="02000000000000000000" pitchFamily="2" charset="-122"/>
                <a:sym typeface="Arial" panose="020B0604020202020204" pitchFamily="34" charset="0"/>
              </a:rPr>
              <a:t>Excel</a:t>
            </a:r>
            <a:r>
              <a:rPr lang="zh-CN" altLang="en-US" sz="1600" dirty="0">
                <a:latin typeface="+mn-lt"/>
                <a:ea typeface="方正兰亭黑简体" panose="02000000000000000000" pitchFamily="2" charset="-122"/>
                <a:sym typeface="Arial" panose="020B0604020202020204" pitchFamily="34" charset="0"/>
              </a:rPr>
              <a:t>一样查看、编辑、插入、删除表数据</a:t>
            </a:r>
            <a:endParaRPr lang="zh-CN" altLang="en-US" sz="1600" dirty="0">
              <a:latin typeface="+mn-lt"/>
              <a:ea typeface="方正兰亭黑简体" panose="02000000000000000000" pitchFamily="2" charset="-122"/>
              <a:sym typeface="Arial" panose="020B0604020202020204" pitchFamily="34" charset="0"/>
            </a:endParaRPr>
          </a:p>
        </p:txBody>
      </p:sp>
      <p:sp>
        <p:nvSpPr>
          <p:cNvPr id="50" name="椭圆 49"/>
          <p:cNvSpPr/>
          <p:nvPr/>
        </p:nvSpPr>
        <p:spPr>
          <a:xfrm>
            <a:off x="476099" y="2724277"/>
            <a:ext cx="576455" cy="576769"/>
          </a:xfrm>
          <a:prstGeom prst="ellipse">
            <a:avLst/>
          </a:prstGeom>
          <a:solidFill>
            <a:srgbClr val="00B0F0"/>
          </a:solidFill>
          <a:ln w="12700" cap="flat" cmpd="sng" algn="ctr">
            <a:noFill/>
            <a:prstDash val="solid"/>
            <a:miter lim="800000"/>
          </a:ln>
          <a:effectLst>
            <a:outerShdw blurRad="254000" dist="63500" dir="2700000" algn="tl" rotWithShape="0">
              <a:prstClr val="black">
                <a:alpha val="20000"/>
              </a:prstClr>
            </a:outerShdw>
          </a:effectLst>
        </p:spPr>
        <p:txBody>
          <a:bodyPr lIns="91413" tIns="45707" rIns="91413" bIns="45707" rtlCol="0" anchor="ctr"/>
          <a:lstStyle/>
          <a:p>
            <a:pPr algn="ctr"/>
            <a:r>
              <a:rPr lang="en-US" altLang="zh-CN" kern="0" dirty="0">
                <a:solidFill>
                  <a:prstClr val="white"/>
                </a:solidFill>
                <a:ea typeface="方正兰亭黑简体" panose="02000000000000000000" pitchFamily="2" charset="-122"/>
                <a:sym typeface="Arial" panose="020B0604020202020204" pitchFamily="34" charset="0"/>
              </a:rPr>
              <a:t>3</a:t>
            </a:r>
            <a:endParaRPr lang="zh-CN" altLang="en-US" kern="0" dirty="0">
              <a:solidFill>
                <a:prstClr val="white"/>
              </a:solidFill>
              <a:ea typeface="方正兰亭黑简体" panose="02000000000000000000" pitchFamily="2" charset="-122"/>
              <a:sym typeface="Arial" panose="020B0604020202020204" pitchFamily="34" charset="0"/>
            </a:endParaRPr>
          </a:p>
        </p:txBody>
      </p:sp>
      <p:cxnSp>
        <p:nvCxnSpPr>
          <p:cNvPr id="51" name="直接连接符 50"/>
          <p:cNvCxnSpPr/>
          <p:nvPr/>
        </p:nvCxnSpPr>
        <p:spPr>
          <a:xfrm>
            <a:off x="1053071" y="3029099"/>
            <a:ext cx="1006748" cy="0"/>
          </a:xfrm>
          <a:prstGeom prst="line">
            <a:avLst/>
          </a:prstGeom>
          <a:noFill/>
          <a:ln w="6350" cap="flat" cmpd="sng" algn="ctr">
            <a:solidFill>
              <a:sysClr val="window" lastClr="FFFFFF">
                <a:lumMod val="50000"/>
              </a:sysClr>
            </a:solidFill>
            <a:prstDash val="dash"/>
            <a:miter lim="800000"/>
            <a:tailEnd type="oval" w="sm" len="sm"/>
          </a:ln>
          <a:effectLst/>
        </p:spPr>
      </p:cxnSp>
      <p:sp>
        <p:nvSpPr>
          <p:cNvPr id="52" name="标题 11"/>
          <p:cNvSpPr txBox="1"/>
          <p:nvPr/>
        </p:nvSpPr>
        <p:spPr>
          <a:xfrm>
            <a:off x="2082314" y="2704458"/>
            <a:ext cx="4337552" cy="796629"/>
          </a:xfrm>
          <a:prstGeom prst="rect">
            <a:avLst/>
          </a:prstGeom>
        </p:spPr>
        <p:txBody>
          <a:bodyPr lIns="91413" tIns="45707" rIns="91413" bIns="45707">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en-US" sz="1600" dirty="0">
                <a:latin typeface="+mn-lt"/>
                <a:ea typeface="方正兰亭黑简体" panose="02000000000000000000" pitchFamily="2" charset="-122"/>
                <a:sym typeface="Arial" panose="020B0604020202020204" pitchFamily="34" charset="0"/>
              </a:rPr>
              <a:t>自动化</a:t>
            </a:r>
            <a:r>
              <a:rPr lang="en-US" altLang="zh-CN" sz="1600" dirty="0">
                <a:latin typeface="+mn-lt"/>
                <a:ea typeface="方正兰亭黑简体" panose="02000000000000000000" pitchFamily="2" charset="-122"/>
                <a:sym typeface="Arial" panose="020B0604020202020204" pitchFamily="34" charset="0"/>
              </a:rPr>
              <a:t>SQL</a:t>
            </a:r>
            <a:r>
              <a:rPr lang="zh-CN" altLang="en-US" sz="1600" dirty="0">
                <a:latin typeface="+mn-lt"/>
                <a:ea typeface="方正兰亭黑简体" panose="02000000000000000000" pitchFamily="2" charset="-122"/>
                <a:sym typeface="Arial" panose="020B0604020202020204" pitchFamily="34" charset="0"/>
              </a:rPr>
              <a:t>输入提示，帮您写</a:t>
            </a:r>
            <a:r>
              <a:rPr lang="en-US" altLang="zh-CN" sz="1600" dirty="0">
                <a:latin typeface="+mn-lt"/>
                <a:ea typeface="方正兰亭黑简体" panose="02000000000000000000" pitchFamily="2" charset="-122"/>
                <a:sym typeface="Arial" panose="020B0604020202020204" pitchFamily="34" charset="0"/>
              </a:rPr>
              <a:t>SQL</a:t>
            </a:r>
            <a:endParaRPr lang="zh-CN" altLang="en-US" sz="1600" dirty="0">
              <a:latin typeface="+mn-lt"/>
              <a:ea typeface="方正兰亭黑简体" panose="02000000000000000000" pitchFamily="2" charset="-122"/>
              <a:sym typeface="Arial" panose="020B0604020202020204" pitchFamily="34" charset="0"/>
            </a:endParaRPr>
          </a:p>
        </p:txBody>
      </p:sp>
      <p:sp>
        <p:nvSpPr>
          <p:cNvPr id="53" name="椭圆 52"/>
          <p:cNvSpPr/>
          <p:nvPr/>
        </p:nvSpPr>
        <p:spPr>
          <a:xfrm>
            <a:off x="476101" y="3444336"/>
            <a:ext cx="576455" cy="576769"/>
          </a:xfrm>
          <a:prstGeom prst="ellipse">
            <a:avLst/>
          </a:prstGeom>
          <a:solidFill>
            <a:srgbClr val="00B0F0"/>
          </a:solidFill>
          <a:ln w="12700" cap="flat" cmpd="sng" algn="ctr">
            <a:noFill/>
            <a:prstDash val="solid"/>
            <a:miter lim="800000"/>
          </a:ln>
          <a:effectLst>
            <a:outerShdw blurRad="254000" dist="63500" dir="2700000" algn="tl" rotWithShape="0">
              <a:prstClr val="black">
                <a:alpha val="20000"/>
              </a:prstClr>
            </a:outerShdw>
          </a:effectLst>
        </p:spPr>
        <p:txBody>
          <a:bodyPr lIns="91413" tIns="45707" rIns="91413" bIns="45707" rtlCol="0" anchor="ctr"/>
          <a:lstStyle/>
          <a:p>
            <a:pPr algn="ctr"/>
            <a:r>
              <a:rPr lang="en-US" altLang="zh-CN" kern="0" dirty="0">
                <a:solidFill>
                  <a:prstClr val="white"/>
                </a:solidFill>
                <a:ea typeface="方正兰亭黑简体" panose="02000000000000000000" pitchFamily="2" charset="-122"/>
                <a:sym typeface="Arial" panose="020B0604020202020204" pitchFamily="34" charset="0"/>
              </a:rPr>
              <a:t>4</a:t>
            </a:r>
            <a:endParaRPr lang="zh-CN" altLang="en-US" kern="0" dirty="0">
              <a:solidFill>
                <a:prstClr val="white"/>
              </a:solidFill>
              <a:ea typeface="方正兰亭黑简体" panose="02000000000000000000" pitchFamily="2" charset="-122"/>
              <a:sym typeface="Arial" panose="020B0604020202020204" pitchFamily="34" charset="0"/>
            </a:endParaRPr>
          </a:p>
        </p:txBody>
      </p:sp>
      <p:cxnSp>
        <p:nvCxnSpPr>
          <p:cNvPr id="54" name="直接连接符 53"/>
          <p:cNvCxnSpPr/>
          <p:nvPr/>
        </p:nvCxnSpPr>
        <p:spPr>
          <a:xfrm>
            <a:off x="1053073" y="3749158"/>
            <a:ext cx="1006748" cy="0"/>
          </a:xfrm>
          <a:prstGeom prst="line">
            <a:avLst/>
          </a:prstGeom>
          <a:noFill/>
          <a:ln w="6350" cap="flat" cmpd="sng" algn="ctr">
            <a:solidFill>
              <a:sysClr val="window" lastClr="FFFFFF">
                <a:lumMod val="50000"/>
              </a:sysClr>
            </a:solidFill>
            <a:prstDash val="dash"/>
            <a:miter lim="800000"/>
            <a:tailEnd type="oval" w="sm" len="sm"/>
          </a:ln>
          <a:effectLst/>
        </p:spPr>
      </p:cxnSp>
      <p:sp>
        <p:nvSpPr>
          <p:cNvPr id="55" name="标题 11"/>
          <p:cNvSpPr txBox="1"/>
          <p:nvPr/>
        </p:nvSpPr>
        <p:spPr>
          <a:xfrm>
            <a:off x="2082312" y="3424517"/>
            <a:ext cx="8800747" cy="796629"/>
          </a:xfrm>
          <a:prstGeom prst="rect">
            <a:avLst/>
          </a:prstGeom>
        </p:spPr>
        <p:txBody>
          <a:bodyPr lIns="91413" tIns="45707" rIns="91413" bIns="45707">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en-US" sz="1600" dirty="0">
                <a:latin typeface="+mn-lt"/>
                <a:ea typeface="方正兰亭黑简体" panose="02000000000000000000" pitchFamily="2" charset="-122"/>
                <a:sym typeface="Arial" panose="020B0604020202020204" pitchFamily="34" charset="0"/>
              </a:rPr>
              <a:t>链式依赖图展示实时锁等待的会话关系，您也可以做一回专业</a:t>
            </a:r>
            <a:r>
              <a:rPr lang="en-US" altLang="zh-CN" sz="1600" dirty="0">
                <a:latin typeface="+mn-lt"/>
                <a:ea typeface="方正兰亭黑简体" panose="02000000000000000000" pitchFamily="2" charset="-122"/>
                <a:sym typeface="Arial" panose="020B0604020202020204" pitchFamily="34" charset="0"/>
              </a:rPr>
              <a:t>DBA</a:t>
            </a:r>
            <a:endParaRPr lang="zh-CN" altLang="en-US" sz="1600" dirty="0">
              <a:latin typeface="+mn-lt"/>
              <a:ea typeface="方正兰亭黑简体" panose="02000000000000000000" pitchFamily="2" charset="-122"/>
              <a:sym typeface="Arial" panose="020B0604020202020204" pitchFamily="34" charset="0"/>
            </a:endParaRPr>
          </a:p>
        </p:txBody>
      </p:sp>
      <p:sp>
        <p:nvSpPr>
          <p:cNvPr id="56" name="椭圆 55"/>
          <p:cNvSpPr/>
          <p:nvPr/>
        </p:nvSpPr>
        <p:spPr>
          <a:xfrm>
            <a:off x="476099" y="4164395"/>
            <a:ext cx="576455" cy="576769"/>
          </a:xfrm>
          <a:prstGeom prst="ellipse">
            <a:avLst/>
          </a:prstGeom>
          <a:solidFill>
            <a:srgbClr val="00B0F0"/>
          </a:solidFill>
          <a:ln w="12700" cap="flat" cmpd="sng" algn="ctr">
            <a:noFill/>
            <a:prstDash val="solid"/>
            <a:miter lim="800000"/>
          </a:ln>
          <a:effectLst>
            <a:outerShdw blurRad="254000" dist="63500" dir="2700000" algn="tl" rotWithShape="0">
              <a:prstClr val="black">
                <a:alpha val="20000"/>
              </a:prstClr>
            </a:outerShdw>
          </a:effectLst>
        </p:spPr>
        <p:txBody>
          <a:bodyPr lIns="91413" tIns="45707" rIns="91413" bIns="45707" rtlCol="0" anchor="ctr"/>
          <a:lstStyle/>
          <a:p>
            <a:pPr algn="ctr"/>
            <a:r>
              <a:rPr lang="en-US" altLang="zh-CN" kern="0" dirty="0">
                <a:solidFill>
                  <a:prstClr val="white"/>
                </a:solidFill>
                <a:ea typeface="方正兰亭黑简体" panose="02000000000000000000" pitchFamily="2" charset="-122"/>
                <a:sym typeface="Arial" panose="020B0604020202020204" pitchFamily="34" charset="0"/>
              </a:rPr>
              <a:t>5</a:t>
            </a:r>
            <a:endParaRPr lang="zh-CN" altLang="en-US" kern="0" dirty="0">
              <a:solidFill>
                <a:prstClr val="white"/>
              </a:solidFill>
              <a:ea typeface="方正兰亭黑简体" panose="02000000000000000000" pitchFamily="2" charset="-122"/>
              <a:sym typeface="Arial" panose="020B0604020202020204" pitchFamily="34" charset="0"/>
            </a:endParaRPr>
          </a:p>
        </p:txBody>
      </p:sp>
      <p:cxnSp>
        <p:nvCxnSpPr>
          <p:cNvPr id="57" name="直接连接符 56"/>
          <p:cNvCxnSpPr/>
          <p:nvPr/>
        </p:nvCxnSpPr>
        <p:spPr>
          <a:xfrm>
            <a:off x="1053071" y="4469216"/>
            <a:ext cx="1006748" cy="0"/>
          </a:xfrm>
          <a:prstGeom prst="line">
            <a:avLst/>
          </a:prstGeom>
          <a:noFill/>
          <a:ln w="6350" cap="flat" cmpd="sng" algn="ctr">
            <a:solidFill>
              <a:sysClr val="window" lastClr="FFFFFF">
                <a:lumMod val="50000"/>
              </a:sysClr>
            </a:solidFill>
            <a:prstDash val="dash"/>
            <a:miter lim="800000"/>
            <a:tailEnd type="oval" w="sm" len="sm"/>
          </a:ln>
          <a:effectLst/>
        </p:spPr>
      </p:cxnSp>
      <p:sp>
        <p:nvSpPr>
          <p:cNvPr id="58" name="标题 11"/>
          <p:cNvSpPr txBox="1"/>
          <p:nvPr/>
        </p:nvSpPr>
        <p:spPr>
          <a:xfrm>
            <a:off x="2082313" y="4144577"/>
            <a:ext cx="8800747" cy="796629"/>
          </a:xfrm>
          <a:prstGeom prst="rect">
            <a:avLst/>
          </a:prstGeom>
        </p:spPr>
        <p:txBody>
          <a:bodyPr lIns="91413" tIns="45707" rIns="91413" bIns="45707">
            <a:normAutofit/>
          </a:bodyPr>
          <a:lstStyle>
            <a:defPPr>
              <a:defRPr lang="zh-CN"/>
            </a:defPPr>
            <a:lvl1pPr>
              <a:lnSpc>
                <a:spcPct val="150000"/>
              </a:lnSpc>
              <a:spcBef>
                <a:spcPct val="0"/>
              </a:spcBef>
              <a:buNone/>
              <a:defRPr sz="1200">
                <a:latin typeface="Arial" panose="020B0604020202020204" pitchFamily="34" charset="0"/>
                <a:ea typeface="思源黑体 CN Normal" panose="020B0400000000000000" pitchFamily="34" charset="-122"/>
                <a:cs typeface="+mj-cs"/>
              </a:defRPr>
            </a:lvl1pPr>
          </a:lstStyle>
          <a:p>
            <a:r>
              <a:rPr lang="zh-CN" altLang="en-US" sz="1600" dirty="0">
                <a:latin typeface="+mn-lt"/>
                <a:ea typeface="方正兰亭黑简体" panose="02000000000000000000" pitchFamily="2" charset="-122"/>
                <a:sym typeface="Arial" panose="020B0604020202020204" pitchFamily="34" charset="0"/>
              </a:rPr>
              <a:t>自动帮您生成表数据，</a:t>
            </a:r>
            <a:r>
              <a:rPr lang="zh-CN" altLang="zh-CN" sz="1600" dirty="0">
                <a:latin typeface="+mn-lt"/>
                <a:ea typeface="方正兰亭黑简体" panose="02000000000000000000" pitchFamily="2" charset="-122"/>
              </a:rPr>
              <a:t>让开发工作更加方便调试</a:t>
            </a:r>
            <a:endParaRPr lang="zh-CN" altLang="en-US" sz="1600" dirty="0">
              <a:latin typeface="+mn-lt"/>
              <a:ea typeface="方正兰亭黑简体" panose="02000000000000000000" pitchFamily="2" charset="-122"/>
              <a:sym typeface="Arial" panose="020B0604020202020204" pitchFamily="34" charset="0"/>
            </a:endParaRPr>
          </a:p>
        </p:txBody>
      </p:sp>
      <p:sp>
        <p:nvSpPr>
          <p:cNvPr id="59" name="椭圆 58"/>
          <p:cNvSpPr/>
          <p:nvPr/>
        </p:nvSpPr>
        <p:spPr>
          <a:xfrm>
            <a:off x="476101" y="4884455"/>
            <a:ext cx="576455" cy="576769"/>
          </a:xfrm>
          <a:prstGeom prst="ellipse">
            <a:avLst/>
          </a:prstGeom>
          <a:solidFill>
            <a:srgbClr val="00B0F0"/>
          </a:solidFill>
          <a:ln w="12700" cap="flat" cmpd="sng" algn="ctr">
            <a:noFill/>
            <a:prstDash val="solid"/>
            <a:miter lim="800000"/>
          </a:ln>
          <a:effectLst>
            <a:outerShdw blurRad="254000" dist="63500" dir="2700000" algn="tl" rotWithShape="0">
              <a:prstClr val="black">
                <a:alpha val="20000"/>
              </a:prstClr>
            </a:outerShdw>
          </a:effectLst>
        </p:spPr>
        <p:txBody>
          <a:bodyPr lIns="91413" tIns="45707" rIns="91413" bIns="45707" rtlCol="0" anchor="ctr"/>
          <a:lstStyle/>
          <a:p>
            <a:pPr algn="ctr"/>
            <a:r>
              <a:rPr lang="en-US" altLang="zh-CN" kern="0" dirty="0">
                <a:solidFill>
                  <a:prstClr val="white"/>
                </a:solidFill>
                <a:ea typeface="方正兰亭黑简体" panose="02000000000000000000" pitchFamily="2" charset="-122"/>
                <a:sym typeface="Arial" panose="020B0604020202020204" pitchFamily="34" charset="0"/>
              </a:rPr>
              <a:t>6</a:t>
            </a:r>
            <a:endParaRPr lang="zh-CN" altLang="en-US" kern="0" dirty="0">
              <a:solidFill>
                <a:prstClr val="white"/>
              </a:solidFill>
              <a:ea typeface="方正兰亭黑简体" panose="02000000000000000000" pitchFamily="2" charset="-122"/>
              <a:sym typeface="Arial" panose="020B0604020202020204" pitchFamily="34" charset="0"/>
            </a:endParaRPr>
          </a:p>
        </p:txBody>
      </p:sp>
      <p:cxnSp>
        <p:nvCxnSpPr>
          <p:cNvPr id="60" name="直接连接符 59"/>
          <p:cNvCxnSpPr/>
          <p:nvPr/>
        </p:nvCxnSpPr>
        <p:spPr>
          <a:xfrm>
            <a:off x="1053073" y="5189276"/>
            <a:ext cx="1006748" cy="0"/>
          </a:xfrm>
          <a:prstGeom prst="line">
            <a:avLst/>
          </a:prstGeom>
          <a:noFill/>
          <a:ln w="6350" cap="flat" cmpd="sng" algn="ctr">
            <a:solidFill>
              <a:sysClr val="window" lastClr="FFFFFF">
                <a:lumMod val="50000"/>
              </a:sysClr>
            </a:solidFill>
            <a:prstDash val="dash"/>
            <a:miter lim="800000"/>
            <a:tailEnd type="oval" w="sm" len="sm"/>
          </a:ln>
          <a:effectLst/>
        </p:spPr>
      </p:cxnSp>
      <p:sp>
        <p:nvSpPr>
          <p:cNvPr id="61" name="标题 11"/>
          <p:cNvSpPr txBox="1"/>
          <p:nvPr/>
        </p:nvSpPr>
        <p:spPr>
          <a:xfrm>
            <a:off x="2082313" y="4864637"/>
            <a:ext cx="8847211" cy="621413"/>
          </a:xfrm>
          <a:prstGeom prst="rect">
            <a:avLst/>
          </a:prstGeom>
        </p:spPr>
        <p:txBody>
          <a:bodyPr lIns="91413" tIns="45707" rIns="91413" bIns="45707">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en-US" sz="1600" dirty="0">
                <a:latin typeface="+mn-lt"/>
                <a:ea typeface="方正兰亭黑简体" panose="02000000000000000000" pitchFamily="2" charset="-122"/>
                <a:sym typeface="Arial" panose="020B0604020202020204" pitchFamily="34" charset="0"/>
              </a:rPr>
              <a:t>误修改或删除数据时，发起一个回滚任务，就可以帮您找回数据</a:t>
            </a:r>
            <a:endParaRPr lang="zh-CN" altLang="en-US" sz="1600" dirty="0">
              <a:latin typeface="+mn-lt"/>
              <a:ea typeface="方正兰亭黑简体" panose="02000000000000000000" pitchFamily="2" charset="-122"/>
              <a:sym typeface="Arial" panose="020B0604020202020204" pitchFamily="34" charset="0"/>
            </a:endParaRPr>
          </a:p>
        </p:txBody>
      </p:sp>
      <p:sp>
        <p:nvSpPr>
          <p:cNvPr id="62" name="椭圆 61"/>
          <p:cNvSpPr/>
          <p:nvPr/>
        </p:nvSpPr>
        <p:spPr>
          <a:xfrm>
            <a:off x="476100" y="5635718"/>
            <a:ext cx="576455" cy="576769"/>
          </a:xfrm>
          <a:prstGeom prst="ellipse">
            <a:avLst/>
          </a:prstGeom>
          <a:solidFill>
            <a:srgbClr val="00B0F0"/>
          </a:solidFill>
          <a:ln w="12700" cap="flat" cmpd="sng" algn="ctr">
            <a:noFill/>
            <a:prstDash val="solid"/>
            <a:miter lim="800000"/>
          </a:ln>
          <a:effectLst>
            <a:outerShdw blurRad="254000" dist="63500" dir="2700000" algn="tl" rotWithShape="0">
              <a:prstClr val="black">
                <a:alpha val="20000"/>
              </a:prstClr>
            </a:outerShdw>
          </a:effectLst>
        </p:spPr>
        <p:txBody>
          <a:bodyPr lIns="91413" tIns="45707" rIns="91413" bIns="45707" rtlCol="0" anchor="ctr"/>
          <a:lstStyle/>
          <a:p>
            <a:pPr algn="ctr"/>
            <a:r>
              <a:rPr lang="en-US" altLang="zh-CN" kern="0" dirty="0">
                <a:solidFill>
                  <a:prstClr val="white"/>
                </a:solidFill>
                <a:ea typeface="方正兰亭黑简体" panose="02000000000000000000" pitchFamily="2" charset="-122"/>
                <a:sym typeface="Arial" panose="020B0604020202020204" pitchFamily="34" charset="0"/>
              </a:rPr>
              <a:t>7</a:t>
            </a:r>
            <a:endParaRPr lang="zh-CN" altLang="en-US" kern="0" dirty="0">
              <a:solidFill>
                <a:prstClr val="white"/>
              </a:solidFill>
              <a:ea typeface="方正兰亭黑简体" panose="02000000000000000000" pitchFamily="2" charset="-122"/>
              <a:sym typeface="Arial" panose="020B0604020202020204" pitchFamily="34" charset="0"/>
            </a:endParaRPr>
          </a:p>
        </p:txBody>
      </p:sp>
      <p:cxnSp>
        <p:nvCxnSpPr>
          <p:cNvPr id="63" name="直接连接符 62"/>
          <p:cNvCxnSpPr/>
          <p:nvPr/>
        </p:nvCxnSpPr>
        <p:spPr>
          <a:xfrm>
            <a:off x="1053072" y="5940539"/>
            <a:ext cx="1006748" cy="0"/>
          </a:xfrm>
          <a:prstGeom prst="line">
            <a:avLst/>
          </a:prstGeom>
          <a:noFill/>
          <a:ln w="6350" cap="flat" cmpd="sng" algn="ctr">
            <a:solidFill>
              <a:sysClr val="window" lastClr="FFFFFF">
                <a:lumMod val="50000"/>
              </a:sysClr>
            </a:solidFill>
            <a:prstDash val="dash"/>
            <a:miter lim="800000"/>
            <a:tailEnd type="oval" w="sm" len="sm"/>
          </a:ln>
          <a:effectLst/>
        </p:spPr>
      </p:cxnSp>
      <p:sp>
        <p:nvSpPr>
          <p:cNvPr id="64" name="标题 11"/>
          <p:cNvSpPr txBox="1"/>
          <p:nvPr/>
        </p:nvSpPr>
        <p:spPr>
          <a:xfrm>
            <a:off x="2082312" y="5615899"/>
            <a:ext cx="8800749" cy="621413"/>
          </a:xfrm>
          <a:prstGeom prst="rect">
            <a:avLst/>
          </a:prstGeom>
        </p:spPr>
        <p:txBody>
          <a:bodyPr lIns="91413" tIns="45707" rIns="91413" bIns="45707">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en-US" sz="1600" dirty="0">
                <a:latin typeface="+mn-lt"/>
                <a:ea typeface="方正兰亭黑简体" panose="02000000000000000000" pitchFamily="2" charset="-122"/>
                <a:sym typeface="Arial" panose="020B0604020202020204" pitchFamily="34" charset="0"/>
              </a:rPr>
              <a:t>自动超时机制，不用担心因</a:t>
            </a:r>
            <a:r>
              <a:rPr lang="en-US" altLang="zh-CN" sz="1600" dirty="0">
                <a:latin typeface="+mn-lt"/>
                <a:ea typeface="方正兰亭黑简体" panose="02000000000000000000" pitchFamily="2" charset="-122"/>
                <a:sym typeface="Arial" panose="020B0604020202020204" pitchFamily="34" charset="0"/>
              </a:rPr>
              <a:t>SQL</a:t>
            </a:r>
            <a:r>
              <a:rPr lang="zh-CN" altLang="en-US" sz="1600" dirty="0">
                <a:latin typeface="+mn-lt"/>
                <a:ea typeface="方正兰亭黑简体" panose="02000000000000000000" pitchFamily="2" charset="-122"/>
                <a:sym typeface="Arial" panose="020B0604020202020204" pitchFamily="34" charset="0"/>
              </a:rPr>
              <a:t>执行太长而把数据库给拖垮</a:t>
            </a:r>
            <a:endParaRPr lang="zh-CN" altLang="en-US" sz="1600" dirty="0">
              <a:latin typeface="+mn-lt"/>
              <a:ea typeface="方正兰亭黑简体" panose="02000000000000000000"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500" fill="hold"/>
                                        <p:tgtEl>
                                          <p:spTgt spid="46"/>
                                        </p:tgtEl>
                                        <p:attrNameLst>
                                          <p:attrName>ppt_w</p:attrName>
                                        </p:attrNameLst>
                                      </p:cBhvr>
                                      <p:tavLst>
                                        <p:tav tm="0">
                                          <p:val>
                                            <p:fltVal val="0"/>
                                          </p:val>
                                        </p:tav>
                                        <p:tav tm="100000">
                                          <p:val>
                                            <p:strVal val="#ppt_w"/>
                                          </p:val>
                                        </p:tav>
                                      </p:tavLst>
                                    </p:anim>
                                    <p:anim calcmode="lin" valueType="num">
                                      <p:cBhvr>
                                        <p:cTn id="16" dur="500" fill="hold"/>
                                        <p:tgtEl>
                                          <p:spTgt spid="46"/>
                                        </p:tgtEl>
                                        <p:attrNameLst>
                                          <p:attrName>ppt_h</p:attrName>
                                        </p:attrNameLst>
                                      </p:cBhvr>
                                      <p:tavLst>
                                        <p:tav tm="0">
                                          <p:val>
                                            <p:fltVal val="0"/>
                                          </p:val>
                                        </p:tav>
                                        <p:tav tm="100000">
                                          <p:val>
                                            <p:strVal val="#ppt_h"/>
                                          </p:val>
                                        </p:tav>
                                      </p:tavLst>
                                    </p:anim>
                                    <p:animEffect transition="in" filter="fade">
                                      <p:cBhvr>
                                        <p:cTn id="17" dur="500"/>
                                        <p:tgtEl>
                                          <p:spTgt spid="4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500" fill="hold"/>
                                        <p:tgtEl>
                                          <p:spTgt spid="52"/>
                                        </p:tgtEl>
                                        <p:attrNameLst>
                                          <p:attrName>ppt_w</p:attrName>
                                        </p:attrNameLst>
                                      </p:cBhvr>
                                      <p:tavLst>
                                        <p:tav tm="0">
                                          <p:val>
                                            <p:fltVal val="0"/>
                                          </p:val>
                                        </p:tav>
                                        <p:tav tm="100000">
                                          <p:val>
                                            <p:strVal val="#ppt_w"/>
                                          </p:val>
                                        </p:tav>
                                      </p:tavLst>
                                    </p:anim>
                                    <p:anim calcmode="lin" valueType="num">
                                      <p:cBhvr>
                                        <p:cTn id="44" dur="500" fill="hold"/>
                                        <p:tgtEl>
                                          <p:spTgt spid="52"/>
                                        </p:tgtEl>
                                        <p:attrNameLst>
                                          <p:attrName>ppt_h</p:attrName>
                                        </p:attrNameLst>
                                      </p:cBhvr>
                                      <p:tavLst>
                                        <p:tav tm="0">
                                          <p:val>
                                            <p:fltVal val="0"/>
                                          </p:val>
                                        </p:tav>
                                        <p:tav tm="100000">
                                          <p:val>
                                            <p:strVal val="#ppt_h"/>
                                          </p:val>
                                        </p:tav>
                                      </p:tavLst>
                                    </p:anim>
                                    <p:animEffect transition="in" filter="fade">
                                      <p:cBhvr>
                                        <p:cTn id="45" dur="500"/>
                                        <p:tgtEl>
                                          <p:spTgt spid="52"/>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wipe(left)">
                                      <p:cBhvr>
                                        <p:cTn id="53" dur="500"/>
                                        <p:tgtEl>
                                          <p:spTgt spid="54"/>
                                        </p:tgtEl>
                                      </p:cBhvr>
                                    </p:animEffect>
                                  </p:childTnLst>
                                </p:cTn>
                              </p:par>
                            </p:childTnLst>
                          </p:cTn>
                        </p:par>
                        <p:par>
                          <p:cTn id="54" fill="hold">
                            <p:stCondLst>
                              <p:cond delay="5500"/>
                            </p:stCondLst>
                            <p:childTnLst>
                              <p:par>
                                <p:cTn id="55" presetID="53" presetClass="entr" presetSubtype="16"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p:cTn id="57" dur="500" fill="hold"/>
                                        <p:tgtEl>
                                          <p:spTgt spid="55"/>
                                        </p:tgtEl>
                                        <p:attrNameLst>
                                          <p:attrName>ppt_w</p:attrName>
                                        </p:attrNameLst>
                                      </p:cBhvr>
                                      <p:tavLst>
                                        <p:tav tm="0">
                                          <p:val>
                                            <p:fltVal val="0"/>
                                          </p:val>
                                        </p:tav>
                                        <p:tav tm="100000">
                                          <p:val>
                                            <p:strVal val="#ppt_w"/>
                                          </p:val>
                                        </p:tav>
                                      </p:tavLst>
                                    </p:anim>
                                    <p:anim calcmode="lin" valueType="num">
                                      <p:cBhvr>
                                        <p:cTn id="58" dur="500" fill="hold"/>
                                        <p:tgtEl>
                                          <p:spTgt spid="55"/>
                                        </p:tgtEl>
                                        <p:attrNameLst>
                                          <p:attrName>ppt_h</p:attrName>
                                        </p:attrNameLst>
                                      </p:cBhvr>
                                      <p:tavLst>
                                        <p:tav tm="0">
                                          <p:val>
                                            <p:fltVal val="0"/>
                                          </p:val>
                                        </p:tav>
                                        <p:tav tm="100000">
                                          <p:val>
                                            <p:strVal val="#ppt_h"/>
                                          </p:val>
                                        </p:tav>
                                      </p:tavLst>
                                    </p:anim>
                                    <p:animEffect transition="in" filter="fade">
                                      <p:cBhvr>
                                        <p:cTn id="59" dur="500"/>
                                        <p:tgtEl>
                                          <p:spTgt spid="55"/>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left)">
                                      <p:cBhvr>
                                        <p:cTn id="67" dur="500"/>
                                        <p:tgtEl>
                                          <p:spTgt spid="57"/>
                                        </p:tgtEl>
                                      </p:cBhvr>
                                    </p:animEffect>
                                  </p:childTnLst>
                                </p:cTn>
                              </p:par>
                            </p:childTnLst>
                          </p:cTn>
                        </p:par>
                        <p:par>
                          <p:cTn id="68" fill="hold">
                            <p:stCondLst>
                              <p:cond delay="7000"/>
                            </p:stCondLst>
                            <p:childTnLst>
                              <p:par>
                                <p:cTn id="69" presetID="53" presetClass="entr" presetSubtype="16" fill="hold" grpId="0" nodeType="after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p:cTn id="71" dur="500" fill="hold"/>
                                        <p:tgtEl>
                                          <p:spTgt spid="58"/>
                                        </p:tgtEl>
                                        <p:attrNameLst>
                                          <p:attrName>ppt_w</p:attrName>
                                        </p:attrNameLst>
                                      </p:cBhvr>
                                      <p:tavLst>
                                        <p:tav tm="0">
                                          <p:val>
                                            <p:fltVal val="0"/>
                                          </p:val>
                                        </p:tav>
                                        <p:tav tm="100000">
                                          <p:val>
                                            <p:strVal val="#ppt_w"/>
                                          </p:val>
                                        </p:tav>
                                      </p:tavLst>
                                    </p:anim>
                                    <p:anim calcmode="lin" valueType="num">
                                      <p:cBhvr>
                                        <p:cTn id="72" dur="500" fill="hold"/>
                                        <p:tgtEl>
                                          <p:spTgt spid="58"/>
                                        </p:tgtEl>
                                        <p:attrNameLst>
                                          <p:attrName>ppt_h</p:attrName>
                                        </p:attrNameLst>
                                      </p:cBhvr>
                                      <p:tavLst>
                                        <p:tav tm="0">
                                          <p:val>
                                            <p:fltVal val="0"/>
                                          </p:val>
                                        </p:tav>
                                        <p:tav tm="100000">
                                          <p:val>
                                            <p:strVal val="#ppt_h"/>
                                          </p:val>
                                        </p:tav>
                                      </p:tavLst>
                                    </p:anim>
                                    <p:animEffect transition="in" filter="fade">
                                      <p:cBhvr>
                                        <p:cTn id="73" dur="500"/>
                                        <p:tgtEl>
                                          <p:spTgt spid="58"/>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childTnLst>
                          </p:cTn>
                        </p:par>
                        <p:par>
                          <p:cTn id="78" fill="hold">
                            <p:stCondLst>
                              <p:cond delay="8000"/>
                            </p:stCondLst>
                            <p:childTnLst>
                              <p:par>
                                <p:cTn id="79" presetID="22" presetClass="entr" presetSubtype="8" fill="hold" nodeType="after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wipe(left)">
                                      <p:cBhvr>
                                        <p:cTn id="81" dur="500"/>
                                        <p:tgtEl>
                                          <p:spTgt spid="60"/>
                                        </p:tgtEl>
                                      </p:cBhvr>
                                    </p:animEffect>
                                  </p:childTnLst>
                                </p:cTn>
                              </p:par>
                            </p:childTnLst>
                          </p:cTn>
                        </p:par>
                        <p:par>
                          <p:cTn id="82" fill="hold">
                            <p:stCondLst>
                              <p:cond delay="8500"/>
                            </p:stCondLst>
                            <p:childTnLst>
                              <p:par>
                                <p:cTn id="83" presetID="53" presetClass="entr" presetSubtype="16" fill="hold" grpId="0" nodeType="afterEffect">
                                  <p:stCondLst>
                                    <p:cond delay="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childTnLst>
                          </p:cTn>
                        </p:par>
                        <p:par>
                          <p:cTn id="92" fill="hold">
                            <p:stCondLst>
                              <p:cond delay="9500"/>
                            </p:stCondLst>
                            <p:childTnLst>
                              <p:par>
                                <p:cTn id="93" presetID="22" presetClass="entr" presetSubtype="8" fill="hold" nodeType="after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wipe(left)">
                                      <p:cBhvr>
                                        <p:cTn id="95" dur="500"/>
                                        <p:tgtEl>
                                          <p:spTgt spid="63"/>
                                        </p:tgtEl>
                                      </p:cBhvr>
                                    </p:animEffect>
                                  </p:childTnLst>
                                </p:cTn>
                              </p:par>
                            </p:childTnLst>
                          </p:cTn>
                        </p:par>
                        <p:par>
                          <p:cTn id="96" fill="hold">
                            <p:stCondLst>
                              <p:cond delay="10000"/>
                            </p:stCondLst>
                            <p:childTnLst>
                              <p:par>
                                <p:cTn id="97" presetID="53" presetClass="entr" presetSubtype="16" fill="hold" grpId="0" nodeType="afterEffect">
                                  <p:stCondLst>
                                    <p:cond delay="0"/>
                                  </p:stCondLst>
                                  <p:childTnLst>
                                    <p:set>
                                      <p:cBhvr>
                                        <p:cTn id="98" dur="1" fill="hold">
                                          <p:stCondLst>
                                            <p:cond delay="0"/>
                                          </p:stCondLst>
                                        </p:cTn>
                                        <p:tgtEl>
                                          <p:spTgt spid="64"/>
                                        </p:tgtEl>
                                        <p:attrNameLst>
                                          <p:attrName>style.visibility</p:attrName>
                                        </p:attrNameLst>
                                      </p:cBhvr>
                                      <p:to>
                                        <p:strVal val="visible"/>
                                      </p:to>
                                    </p:set>
                                    <p:anim calcmode="lin" valueType="num">
                                      <p:cBhvr>
                                        <p:cTn id="99" dur="500" fill="hold"/>
                                        <p:tgtEl>
                                          <p:spTgt spid="64"/>
                                        </p:tgtEl>
                                        <p:attrNameLst>
                                          <p:attrName>ppt_w</p:attrName>
                                        </p:attrNameLst>
                                      </p:cBhvr>
                                      <p:tavLst>
                                        <p:tav tm="0">
                                          <p:val>
                                            <p:fltVal val="0"/>
                                          </p:val>
                                        </p:tav>
                                        <p:tav tm="100000">
                                          <p:val>
                                            <p:strVal val="#ppt_w"/>
                                          </p:val>
                                        </p:tav>
                                      </p:tavLst>
                                    </p:anim>
                                    <p:anim calcmode="lin" valueType="num">
                                      <p:cBhvr>
                                        <p:cTn id="100" dur="500" fill="hold"/>
                                        <p:tgtEl>
                                          <p:spTgt spid="64"/>
                                        </p:tgtEl>
                                        <p:attrNameLst>
                                          <p:attrName>ppt_h</p:attrName>
                                        </p:attrNameLst>
                                      </p:cBhvr>
                                      <p:tavLst>
                                        <p:tav tm="0">
                                          <p:val>
                                            <p:fltVal val="0"/>
                                          </p:val>
                                        </p:tav>
                                        <p:tav tm="100000">
                                          <p:val>
                                            <p:strVal val="#ppt_h"/>
                                          </p:val>
                                        </p:tav>
                                      </p:tavLst>
                                    </p:anim>
                                    <p:animEffect transition="in" filter="fade">
                                      <p:cBhvr>
                                        <p:cTn id="10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p:bldP spid="47" grpId="0" animBg="1"/>
      <p:bldP spid="49" grpId="0"/>
      <p:bldP spid="50" grpId="0" animBg="1"/>
      <p:bldP spid="52" grpId="0"/>
      <p:bldP spid="53" grpId="0" animBg="1"/>
      <p:bldP spid="55" grpId="0"/>
      <p:bldP spid="56" grpId="0" animBg="1"/>
      <p:bldP spid="58" grpId="0"/>
      <p:bldP spid="59" grpId="0" animBg="1"/>
      <p:bldP spid="61" grpId="0"/>
      <p:bldP spid="62" grpId="0" animBg="1"/>
      <p:bldP spid="6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prstGeom prst="rect">
            <a:avLst/>
          </a:prstGeom>
        </p:spPr>
        <p:txBody>
          <a:bodyPr>
            <a:noAutofit/>
          </a:bodyPr>
          <a:lstStyle/>
          <a:p>
            <a:r>
              <a:rPr lang="en-US" altLang="zh-CN" dirty="0">
                <a:latin typeface="+mn-lt"/>
              </a:rPr>
              <a:t>DAS</a:t>
            </a:r>
            <a:r>
              <a:rPr lang="zh-CN" altLang="en-US" dirty="0">
                <a:latin typeface="+mn-lt"/>
              </a:rPr>
              <a:t>系统架构</a:t>
            </a:r>
            <a:endParaRPr lang="zh-CN" altLang="en-US" dirty="0">
              <a:latin typeface="+mn-lt"/>
            </a:endParaRPr>
          </a:p>
        </p:txBody>
      </p:sp>
      <p:sp>
        <p:nvSpPr>
          <p:cNvPr id="8" name="TextBox 7"/>
          <p:cNvSpPr txBox="1"/>
          <p:nvPr/>
        </p:nvSpPr>
        <p:spPr>
          <a:xfrm>
            <a:off x="5658194" y="-1188220"/>
            <a:ext cx="184654" cy="528127"/>
          </a:xfrm>
          <a:prstGeom prst="rect">
            <a:avLst/>
          </a:prstGeom>
          <a:noFill/>
        </p:spPr>
        <p:txBody>
          <a:bodyPr wrap="none" rtlCol="0">
            <a:spAutoFit/>
          </a:bodyPr>
          <a:lstStyle/>
          <a:p>
            <a:pPr>
              <a:lnSpc>
                <a:spcPts val="3440"/>
              </a:lnSpc>
            </a:pPr>
            <a:endParaRPr lang="en-US" sz="2800" dirty="0">
              <a:ea typeface="方正兰亭黑简体" panose="020000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2883" y="1244739"/>
            <a:ext cx="5339965" cy="3737976"/>
          </a:xfrm>
          <a:prstGeom prst="rect">
            <a:avLst/>
          </a:prstGeom>
        </p:spPr>
      </p:pic>
      <p:graphicFrame>
        <p:nvGraphicFramePr>
          <p:cNvPr id="5" name="表格 4"/>
          <p:cNvGraphicFramePr>
            <a:graphicFrameLocks noGrp="1"/>
          </p:cNvGraphicFramePr>
          <p:nvPr/>
        </p:nvGraphicFramePr>
        <p:xfrm>
          <a:off x="6189091" y="1629052"/>
          <a:ext cx="5232847" cy="3156370"/>
        </p:xfrm>
        <a:graphic>
          <a:graphicData uri="http://schemas.openxmlformats.org/drawingml/2006/table">
            <a:tbl>
              <a:tblPr/>
              <a:tblGrid>
                <a:gridCol w="1546619"/>
                <a:gridCol w="3686228"/>
              </a:tblGrid>
              <a:tr h="502646">
                <a:tc>
                  <a:txBody>
                    <a:bodyPr/>
                    <a:lstStyle/>
                    <a:p>
                      <a:pPr algn="ctr">
                        <a:lnSpc>
                          <a:spcPct val="150000"/>
                        </a:lnSpc>
                        <a:spcAft>
                          <a:spcPts val="0"/>
                        </a:spcAft>
                      </a:pPr>
                      <a:r>
                        <a:rPr lang="zh-CN" altLang="en-US" sz="1400" b="1" dirty="0">
                          <a:solidFill>
                            <a:schemeClr val="tx1"/>
                          </a:solidFill>
                          <a:effectLst/>
                          <a:latin typeface="方正兰亭黑简体" panose="02000000000000000000" pitchFamily="2" charset="-122"/>
                          <a:ea typeface="方正兰亭黑简体" panose="02000000000000000000" pitchFamily="2" charset="-122"/>
                        </a:rPr>
                        <a:t>功能组件</a:t>
                      </a:r>
                      <a:endParaRPr lang="zh-CN" altLang="en-US" sz="1400" b="1" dirty="0">
                        <a:solidFill>
                          <a:schemeClr val="tx1"/>
                        </a:solidFill>
                        <a:effectLst/>
                        <a:latin typeface="方正兰亭黑简体" panose="02000000000000000000" pitchFamily="2" charset="-122"/>
                        <a:ea typeface="方正兰亭黑简体" panose="02000000000000000000" pitchFamily="2" charset="-122"/>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zh-CN" altLang="en-US" sz="1400" b="1" dirty="0">
                          <a:solidFill>
                            <a:schemeClr val="tx1"/>
                          </a:solidFill>
                          <a:effectLst/>
                          <a:latin typeface="方正兰亭黑简体" panose="02000000000000000000" pitchFamily="2" charset="-122"/>
                          <a:ea typeface="方正兰亭黑简体" panose="02000000000000000000" pitchFamily="2" charset="-122"/>
                        </a:rPr>
                        <a:t>功能组件介绍</a:t>
                      </a:r>
                      <a:endParaRPr lang="zh-CN" altLang="en-US" sz="1400" b="1" dirty="0">
                        <a:solidFill>
                          <a:schemeClr val="tx1"/>
                        </a:solidFill>
                        <a:effectLst/>
                        <a:latin typeface="方正兰亭黑简体" panose="02000000000000000000" pitchFamily="2" charset="-122"/>
                        <a:ea typeface="方正兰亭黑简体" panose="02000000000000000000" pitchFamily="2"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14413">
                <a:tc>
                  <a:txBody>
                    <a:bodyPr/>
                    <a:lstStyle/>
                    <a:p>
                      <a:pPr algn="ctr">
                        <a:lnSpc>
                          <a:spcPct val="150000"/>
                        </a:lnSpc>
                        <a:spcAft>
                          <a:spcPts val="0"/>
                        </a:spcAft>
                      </a:pPr>
                      <a:r>
                        <a:rPr lang="en-US" sz="1400" dirty="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Conn Consoles</a:t>
                      </a:r>
                      <a:endParaRPr lang="en-US" sz="14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400" dirty="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DAS</a:t>
                      </a:r>
                      <a:r>
                        <a:rPr lang="zh-CN" altLang="en-US" sz="1400" dirty="0">
                          <a:solidFill>
                            <a:srgbClr val="000000"/>
                          </a:solidFill>
                          <a:effectLst/>
                          <a:latin typeface="方正兰亭黑简体" panose="02000000000000000000" pitchFamily="2" charset="-122"/>
                          <a:ea typeface="方正兰亭黑简体" panose="02000000000000000000" pitchFamily="2" charset="-122"/>
                        </a:rPr>
                        <a:t>连接管理的控制台</a:t>
                      </a:r>
                      <a:endParaRPr lang="zh-CN" altLang="en-US" sz="1400" dirty="0">
                        <a:effectLst/>
                        <a:latin typeface="方正兰亭黑简体" panose="02000000000000000000" pitchFamily="2" charset="-122"/>
                        <a:ea typeface="方正兰亭黑简体" panose="02000000000000000000" pitchFamily="2"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6437">
                <a:tc>
                  <a:txBody>
                    <a:bodyPr/>
                    <a:lstStyle/>
                    <a:p>
                      <a:pPr algn="ctr">
                        <a:lnSpc>
                          <a:spcPct val="150000"/>
                        </a:lnSpc>
                        <a:spcAft>
                          <a:spcPts val="0"/>
                        </a:spcAft>
                      </a:pPr>
                      <a:r>
                        <a:rPr lang="en-US" sz="1400" dirty="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DAS Consoles</a:t>
                      </a:r>
                      <a:endParaRPr lang="en-US" sz="14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en-US" sz="1400" dirty="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DAS Console</a:t>
                      </a:r>
                      <a:r>
                        <a:rPr lang="zh-CN" altLang="en-US" sz="1400" dirty="0">
                          <a:solidFill>
                            <a:srgbClr val="000000"/>
                          </a:solidFill>
                          <a:effectLst/>
                          <a:latin typeface="方正兰亭黑简体" panose="02000000000000000000" pitchFamily="2" charset="-122"/>
                          <a:ea typeface="方正兰亭黑简体" panose="02000000000000000000" pitchFamily="2" charset="-122"/>
                        </a:rPr>
                        <a:t>是数据管理服务的统一入口，在</a:t>
                      </a:r>
                      <a:r>
                        <a:rPr lang="en-US" sz="1400" dirty="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Console Home</a:t>
                      </a:r>
                      <a:r>
                        <a:rPr lang="zh-CN" altLang="en-US" sz="1400" dirty="0">
                          <a:solidFill>
                            <a:srgbClr val="000000"/>
                          </a:solidFill>
                          <a:effectLst/>
                          <a:latin typeface="方正兰亭黑简体" panose="02000000000000000000" pitchFamily="2" charset="-122"/>
                          <a:ea typeface="方正兰亭黑简体" panose="02000000000000000000" pitchFamily="2" charset="-122"/>
                        </a:rPr>
                        <a:t>中体现为统一入口</a:t>
                      </a:r>
                      <a:endParaRPr lang="zh-CN" altLang="en-US" sz="1400" dirty="0">
                        <a:effectLst/>
                        <a:latin typeface="方正兰亭黑简体" panose="02000000000000000000" pitchFamily="2" charset="-122"/>
                        <a:ea typeface="方正兰亭黑简体" panose="02000000000000000000" pitchFamily="2"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6437">
                <a:tc>
                  <a:txBody>
                    <a:bodyPr/>
                    <a:lstStyle/>
                    <a:p>
                      <a:pPr algn="ctr">
                        <a:lnSpc>
                          <a:spcPct val="150000"/>
                        </a:lnSpc>
                        <a:spcAft>
                          <a:spcPts val="0"/>
                        </a:spcAft>
                      </a:pPr>
                      <a:r>
                        <a:rPr lang="en-US" sz="1400" dirty="0" smtClean="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API</a:t>
                      </a:r>
                      <a:r>
                        <a:rPr lang="en-US" altLang="zh-CN" sz="1400" dirty="0" smtClean="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en-US" sz="1400" dirty="0" smtClean="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for</a:t>
                      </a:r>
                      <a:r>
                        <a:rPr lang="en-US" altLang="zh-CN" sz="1400" dirty="0" smtClean="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en-US" sz="1400" dirty="0" smtClean="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DAS</a:t>
                      </a:r>
                      <a:endParaRPr lang="en-US" sz="14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zh-CN" altLang="en-US" sz="1400" dirty="0">
                          <a:solidFill>
                            <a:srgbClr val="000000"/>
                          </a:solidFill>
                          <a:effectLst/>
                          <a:latin typeface="方正兰亭黑简体" panose="02000000000000000000" pitchFamily="2" charset="-122"/>
                          <a:ea typeface="方正兰亭黑简体" panose="02000000000000000000" pitchFamily="2" charset="-122"/>
                        </a:rPr>
                        <a:t>对外</a:t>
                      </a:r>
                      <a:r>
                        <a:rPr lang="en-US" altLang="zh-CN" sz="1400" dirty="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API</a:t>
                      </a:r>
                      <a:r>
                        <a:rPr lang="zh-CN" altLang="en-US" sz="1400" dirty="0">
                          <a:solidFill>
                            <a:srgbClr val="000000"/>
                          </a:solidFill>
                          <a:effectLst/>
                          <a:latin typeface="方正兰亭黑简体" panose="02000000000000000000" pitchFamily="2" charset="-122"/>
                          <a:ea typeface="方正兰亭黑简体" panose="02000000000000000000" pitchFamily="2" charset="-122"/>
                        </a:rPr>
                        <a:t>的统一入口，负责内外</a:t>
                      </a:r>
                      <a:r>
                        <a:rPr lang="en-US" altLang="zh-CN" sz="1400" dirty="0">
                          <a:solidFill>
                            <a:srgbClr val="000000"/>
                          </a:solidFill>
                          <a:effectLst/>
                          <a:latin typeface="方正兰亭黑简体" panose="02000000000000000000" pitchFamily="2" charset="-122"/>
                          <a:ea typeface="方正兰亭黑简体" panose="02000000000000000000" pitchFamily="2" charset="-122"/>
                        </a:rPr>
                        <a:t>API</a:t>
                      </a:r>
                      <a:r>
                        <a:rPr lang="zh-CN" altLang="en-US" sz="1400" dirty="0">
                          <a:solidFill>
                            <a:srgbClr val="000000"/>
                          </a:solidFill>
                          <a:effectLst/>
                          <a:latin typeface="方正兰亭黑简体" panose="02000000000000000000" pitchFamily="2" charset="-122"/>
                          <a:ea typeface="方正兰亭黑简体" panose="02000000000000000000" pitchFamily="2" charset="-122"/>
                        </a:rPr>
                        <a:t>协议转换，同时进行权限控制和</a:t>
                      </a:r>
                      <a:r>
                        <a:rPr lang="en-US" altLang="zh-CN" sz="1400" dirty="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API</a:t>
                      </a:r>
                      <a:r>
                        <a:rPr lang="zh-CN" altLang="en-US" sz="1400" dirty="0">
                          <a:solidFill>
                            <a:srgbClr val="000000"/>
                          </a:solidFill>
                          <a:effectLst/>
                          <a:latin typeface="方正兰亭黑简体" panose="02000000000000000000" pitchFamily="2" charset="-122"/>
                          <a:ea typeface="方正兰亭黑简体" panose="02000000000000000000" pitchFamily="2" charset="-122"/>
                        </a:rPr>
                        <a:t>审计</a:t>
                      </a:r>
                      <a:endParaRPr lang="zh-CN" altLang="en-US" sz="1400" dirty="0">
                        <a:effectLst/>
                        <a:latin typeface="方正兰亭黑简体" panose="02000000000000000000" pitchFamily="2" charset="-122"/>
                        <a:ea typeface="方正兰亭黑简体" panose="02000000000000000000" pitchFamily="2"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6437">
                <a:tc>
                  <a:txBody>
                    <a:bodyPr/>
                    <a:lstStyle/>
                    <a:p>
                      <a:pPr algn="ctr">
                        <a:lnSpc>
                          <a:spcPct val="150000"/>
                        </a:lnSpc>
                        <a:spcAft>
                          <a:spcPts val="0"/>
                        </a:spcAft>
                      </a:pPr>
                      <a:r>
                        <a:rPr lang="en-US" sz="1400" dirty="0">
                          <a:solidFill>
                            <a:srgbClr val="000000"/>
                          </a:solidFill>
                          <a:effectLst/>
                          <a:latin typeface="Huawei Sans" panose="020C0503030203020204" pitchFamily="34" charset="0"/>
                          <a:ea typeface="方正兰亭黑简体" panose="02000000000000000000" pitchFamily="2" charset="-122"/>
                          <a:cs typeface="Huawei Sans" panose="020C0503030203020204" pitchFamily="34" charset="0"/>
                        </a:rPr>
                        <a:t>DAS Service</a:t>
                      </a:r>
                      <a:endParaRPr lang="en-US" sz="1400" dirty="0">
                        <a:effectLst/>
                        <a:latin typeface="Huawei Sans" panose="020C0503030203020204" pitchFamily="34" charset="0"/>
                        <a:ea typeface="方正兰亭黑简体" panose="02000000000000000000" pitchFamily="2" charset="-122"/>
                        <a:cs typeface="Huawei Sans" panose="020C0503030203020204"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nSpc>
                          <a:spcPct val="150000"/>
                        </a:lnSpc>
                        <a:spcAft>
                          <a:spcPts val="0"/>
                        </a:spcAft>
                      </a:pPr>
                      <a:r>
                        <a:rPr lang="zh-CN" altLang="en-US" sz="1400" dirty="0">
                          <a:solidFill>
                            <a:srgbClr val="000000"/>
                          </a:solidFill>
                          <a:effectLst/>
                          <a:latin typeface="方正兰亭黑简体" panose="02000000000000000000" pitchFamily="2" charset="-122"/>
                          <a:ea typeface="方正兰亭黑简体" panose="02000000000000000000" pitchFamily="2" charset="-122"/>
                        </a:rPr>
                        <a:t>提供数据库维护、管理，包括数据库、表、索引、字段、视图等对象的增删改查维护等；</a:t>
                      </a:r>
                      <a:endParaRPr lang="zh-CN" altLang="en-US" sz="1400" dirty="0">
                        <a:effectLst/>
                        <a:latin typeface="方正兰亭黑简体" panose="02000000000000000000" pitchFamily="2" charset="-122"/>
                        <a:ea typeface="方正兰亭黑简体" panose="02000000000000000000" pitchFamily="2" charset="-122"/>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prstGeom prst="rect">
            <a:avLst/>
          </a:prstGeom>
        </p:spPr>
        <p:txBody>
          <a:bodyPr>
            <a:normAutofit/>
          </a:bodyPr>
          <a:lstStyle/>
          <a:p>
            <a:r>
              <a:rPr lang="en-US" altLang="zh-CN" dirty="0" smtClean="0">
                <a:latin typeface="+mn-lt"/>
              </a:rPr>
              <a:t>DAS</a:t>
            </a:r>
            <a:r>
              <a:rPr lang="zh-CN" altLang="en-US" dirty="0" smtClean="0">
                <a:latin typeface="+mn-lt"/>
              </a:rPr>
              <a:t>应用场景：标准版</a:t>
            </a:r>
            <a:endParaRPr lang="zh-CN" altLang="en-US" dirty="0">
              <a:latin typeface="+mn-lt"/>
            </a:endParaRPr>
          </a:p>
        </p:txBody>
      </p:sp>
      <p:sp>
        <p:nvSpPr>
          <p:cNvPr id="8" name="TextBox 7"/>
          <p:cNvSpPr txBox="1"/>
          <p:nvPr/>
        </p:nvSpPr>
        <p:spPr>
          <a:xfrm>
            <a:off x="5658194" y="-1188220"/>
            <a:ext cx="184654" cy="528127"/>
          </a:xfrm>
          <a:prstGeom prst="rect">
            <a:avLst/>
          </a:prstGeom>
          <a:noFill/>
        </p:spPr>
        <p:txBody>
          <a:bodyPr wrap="none" rtlCol="0">
            <a:spAutoFit/>
          </a:bodyPr>
          <a:lstStyle/>
          <a:p>
            <a:pPr>
              <a:lnSpc>
                <a:spcPts val="3440"/>
              </a:lnSpc>
            </a:pPr>
            <a:endParaRPr lang="en-US" sz="3200" dirty="0">
              <a:ea typeface="方正兰亭黑简体" panose="02000000000000000000" pitchFamily="2" charset="-122"/>
            </a:endParaRPr>
          </a:p>
        </p:txBody>
      </p:sp>
      <p:sp>
        <p:nvSpPr>
          <p:cNvPr id="146" name="TextBox 195"/>
          <p:cNvSpPr txBox="1"/>
          <p:nvPr/>
        </p:nvSpPr>
        <p:spPr>
          <a:xfrm>
            <a:off x="7519618" y="3681080"/>
            <a:ext cx="3813859" cy="627845"/>
          </a:xfrm>
          <a:prstGeom prst="rect">
            <a:avLst/>
          </a:prstGeom>
          <a:noFill/>
        </p:spPr>
        <p:txBody>
          <a:bodyPr wrap="square" lIns="0" tIns="0" rIns="0" bIns="0" rtlCol="0">
            <a:spAutoFit/>
          </a:bodyPr>
          <a:lstStyle>
            <a:defPPr>
              <a:defRPr lang="zh-CN"/>
            </a:defPPr>
            <a:lvl1pPr>
              <a:spcBef>
                <a:spcPct val="20000"/>
              </a:spcBef>
              <a:defRPr sz="1200">
                <a:solidFill>
                  <a:schemeClr val="tx1">
                    <a:lumMod val="85000"/>
                    <a:lumOff val="15000"/>
                  </a:schemeClr>
                </a:solidFill>
                <a:ea typeface="+mn-lt"/>
                <a:cs typeface="+mn-lt"/>
              </a:defRPr>
            </a:lvl1pPr>
          </a:lstStyle>
          <a:p>
            <a:r>
              <a:rPr lang="en-US" dirty="0">
                <a:ea typeface="方正兰亭黑简体" panose="02000000000000000000" pitchFamily="2" charset="-122"/>
                <a:sym typeface="zihun70hao-lingyueheiti" panose="00000500000000000000" pitchFamily="2" charset="-122"/>
              </a:rPr>
              <a:t>10G</a:t>
            </a:r>
            <a:r>
              <a:rPr lang="zh-CN" altLang="en-US" dirty="0">
                <a:ea typeface="方正兰亭黑简体" panose="02000000000000000000" pitchFamily="2" charset="-122"/>
                <a:sym typeface="zihun70hao-lingyueheiti" panose="00000500000000000000" pitchFamily="2" charset="-122"/>
              </a:rPr>
              <a:t>大小的</a:t>
            </a:r>
            <a:r>
              <a:rPr lang="en-US" altLang="zh-CN" dirty="0">
                <a:ea typeface="方正兰亭黑简体" panose="02000000000000000000" pitchFamily="2" charset="-122"/>
                <a:sym typeface="zihun70hao-lingyueheiti" panose="00000500000000000000" pitchFamily="2" charset="-122"/>
              </a:rPr>
              <a:t>SQL</a:t>
            </a:r>
            <a:r>
              <a:rPr lang="zh-CN" altLang="en-US" dirty="0">
                <a:ea typeface="方正兰亭黑简体" panose="02000000000000000000" pitchFamily="2" charset="-122"/>
                <a:sym typeface="zihun70hao-lingyueheiti" panose="00000500000000000000" pitchFamily="2" charset="-122"/>
              </a:rPr>
              <a:t>附件导入</a:t>
            </a:r>
            <a:endParaRPr lang="en-US" altLang="zh-CN" dirty="0">
              <a:ea typeface="方正兰亭黑简体" panose="02000000000000000000" pitchFamily="2" charset="-122"/>
              <a:sym typeface="zihun70hao-lingyueheiti" panose="00000500000000000000" pitchFamily="2" charset="-122"/>
            </a:endParaRPr>
          </a:p>
          <a:p>
            <a:r>
              <a:rPr lang="zh-CN" altLang="en-US" dirty="0">
                <a:ea typeface="方正兰亭黑简体" panose="02000000000000000000" pitchFamily="2" charset="-122"/>
                <a:sym typeface="zihun70hao-lingyueheiti" panose="00000500000000000000" pitchFamily="2" charset="-122"/>
              </a:rPr>
              <a:t>整库、指定表、查询</a:t>
            </a:r>
            <a:r>
              <a:rPr lang="en-US" altLang="zh-CN" dirty="0">
                <a:ea typeface="方正兰亭黑简体" panose="02000000000000000000" pitchFamily="2" charset="-122"/>
                <a:sym typeface="zihun70hao-lingyueheiti" panose="00000500000000000000" pitchFamily="2" charset="-122"/>
              </a:rPr>
              <a:t>SQL</a:t>
            </a:r>
            <a:r>
              <a:rPr lang="zh-CN" altLang="en-US" dirty="0">
                <a:ea typeface="方正兰亭黑简体" panose="02000000000000000000" pitchFamily="2" charset="-122"/>
                <a:sym typeface="zihun70hao-lingyueheiti" panose="00000500000000000000" pitchFamily="2" charset="-122"/>
              </a:rPr>
              <a:t>等多种方式的数据导出</a:t>
            </a:r>
            <a:endParaRPr lang="en-US" altLang="zh-CN" dirty="0">
              <a:ea typeface="方正兰亭黑简体" panose="02000000000000000000" pitchFamily="2" charset="-122"/>
              <a:sym typeface="zihun70hao-lingyueheiti" panose="00000500000000000000" pitchFamily="2" charset="-122"/>
            </a:endParaRPr>
          </a:p>
          <a:p>
            <a:r>
              <a:rPr lang="zh-CN" altLang="en-US" dirty="0">
                <a:ea typeface="方正兰亭黑简体" panose="02000000000000000000" pitchFamily="2" charset="-122"/>
                <a:sym typeface="zihun70hao-lingyueheiti" panose="00000500000000000000" pitchFamily="2" charset="-122"/>
              </a:rPr>
              <a:t>可跨实例的库之间的表结构一致性对比与同步</a:t>
            </a:r>
            <a:endParaRPr lang="en-US" dirty="0">
              <a:ea typeface="方正兰亭黑简体" panose="02000000000000000000" pitchFamily="2" charset="-122"/>
              <a:sym typeface="zihun70hao-lingyueheiti" panose="00000500000000000000" pitchFamily="2" charset="-122"/>
            </a:endParaRPr>
          </a:p>
        </p:txBody>
      </p:sp>
      <p:grpSp>
        <p:nvGrpSpPr>
          <p:cNvPr id="5" name="组合 4"/>
          <p:cNvGrpSpPr/>
          <p:nvPr/>
        </p:nvGrpSpPr>
        <p:grpSpPr>
          <a:xfrm>
            <a:off x="537371" y="1981349"/>
            <a:ext cx="9827859" cy="3511812"/>
            <a:chOff x="891540" y="1981307"/>
            <a:chExt cx="9828143" cy="3511912"/>
          </a:xfrm>
        </p:grpSpPr>
        <p:sp>
          <p:nvSpPr>
            <p:cNvPr id="131" name="TextBox 180"/>
            <p:cNvSpPr txBox="1"/>
            <p:nvPr/>
          </p:nvSpPr>
          <p:spPr>
            <a:xfrm>
              <a:off x="7873989" y="5118755"/>
              <a:ext cx="2845694" cy="184666"/>
            </a:xfrm>
            <a:prstGeom prst="rect">
              <a:avLst/>
            </a:prstGeom>
            <a:noFill/>
          </p:spPr>
          <p:txBody>
            <a:bodyPr wrap="square" lIns="0" tIns="0" rIns="0" bIns="0" rtlCol="0">
              <a:spAutoFit/>
            </a:bodyPr>
            <a:lstStyle>
              <a:defPPr>
                <a:defRPr lang="zh-CN"/>
              </a:defPPr>
              <a:lvl1pPr>
                <a:spcBef>
                  <a:spcPct val="20000"/>
                </a:spcBef>
                <a:defRPr sz="1200">
                  <a:solidFill>
                    <a:schemeClr val="tx1">
                      <a:lumMod val="85000"/>
                      <a:lumOff val="15000"/>
                    </a:schemeClr>
                  </a:solidFill>
                  <a:ea typeface="+mn-lt"/>
                  <a:cs typeface="+mn-lt"/>
                </a:defRPr>
              </a:lvl1pPr>
            </a:lstStyle>
            <a:p>
              <a:r>
                <a:rPr lang="zh-CN" altLang="en-US" dirty="0">
                  <a:ea typeface="方正兰亭黑简体" panose="02000000000000000000" pitchFamily="2" charset="-122"/>
                  <a:sym typeface="zihun70hao-lingyueheiti" panose="00000500000000000000" pitchFamily="2" charset="-122"/>
                </a:rPr>
                <a:t>可见即可得的表结构在线编辑</a:t>
              </a:r>
              <a:endParaRPr lang="en-US" dirty="0">
                <a:ea typeface="方正兰亭黑简体" panose="02000000000000000000" pitchFamily="2" charset="-122"/>
                <a:sym typeface="zihun70hao-lingyueheiti" panose="00000500000000000000" pitchFamily="2" charset="-122"/>
              </a:endParaRPr>
            </a:p>
          </p:txBody>
        </p:sp>
        <p:sp>
          <p:nvSpPr>
            <p:cNvPr id="132" name="Rectangle 181"/>
            <p:cNvSpPr/>
            <p:nvPr/>
          </p:nvSpPr>
          <p:spPr>
            <a:xfrm>
              <a:off x="7873989" y="4765031"/>
              <a:ext cx="1025922" cy="307777"/>
            </a:xfrm>
            <a:prstGeom prst="rect">
              <a:avLst/>
            </a:prstGeom>
          </p:spPr>
          <p:txBody>
            <a:bodyPr wrap="none" lIns="0" tIns="0" rIns="0" bIns="0">
              <a:spAutoFit/>
            </a:bodyPr>
            <a:lstStyle/>
            <a:p>
              <a:pPr defTabSz="1031240"/>
              <a:r>
                <a:rPr lang="zh-CN" altLang="en-US" sz="2000" b="1" dirty="0">
                  <a:solidFill>
                    <a:srgbClr val="564266"/>
                  </a:solidFill>
                  <a:ea typeface="方正兰亭黑简体" panose="02000000000000000000" pitchFamily="2" charset="-122"/>
                  <a:sym typeface="zihun70hao-lingyueheiti" panose="00000500000000000000" pitchFamily="2" charset="-122"/>
                </a:rPr>
                <a:t>结构操作</a:t>
              </a:r>
              <a:endParaRPr lang="en-US" sz="2000" b="1" dirty="0">
                <a:solidFill>
                  <a:srgbClr val="564266"/>
                </a:solidFill>
                <a:ea typeface="方正兰亭黑简体" panose="02000000000000000000" pitchFamily="2" charset="-122"/>
                <a:sym typeface="zihun70hao-lingyueheiti" panose="00000500000000000000" pitchFamily="2" charset="-122"/>
              </a:endParaRPr>
            </a:p>
          </p:txBody>
        </p:sp>
        <p:sp>
          <p:nvSpPr>
            <p:cNvPr id="134" name="TextBox 183"/>
            <p:cNvSpPr txBox="1"/>
            <p:nvPr/>
          </p:nvSpPr>
          <p:spPr>
            <a:xfrm>
              <a:off x="1772585" y="3723982"/>
              <a:ext cx="2382588" cy="627864"/>
            </a:xfrm>
            <a:prstGeom prst="rect">
              <a:avLst/>
            </a:prstGeom>
            <a:noFill/>
          </p:spPr>
          <p:txBody>
            <a:bodyPr wrap="square" lIns="0" tIns="0" rIns="0" bIns="0" rtlCol="0">
              <a:spAutoFit/>
            </a:bodyPr>
            <a:lstStyle>
              <a:defPPr>
                <a:defRPr lang="zh-CN"/>
              </a:defPPr>
              <a:lvl1pPr algn="r">
                <a:spcBef>
                  <a:spcPct val="20000"/>
                </a:spcBef>
                <a:defRPr sz="1200">
                  <a:solidFill>
                    <a:schemeClr val="tx1">
                      <a:lumMod val="85000"/>
                      <a:lumOff val="15000"/>
                    </a:schemeClr>
                  </a:solidFill>
                  <a:ea typeface="+mn-lt"/>
                  <a:cs typeface="+mn-lt"/>
                </a:defRPr>
              </a:lvl1pPr>
            </a:lstStyle>
            <a:p>
              <a:r>
                <a:rPr lang="zh-CN" altLang="en-US" dirty="0">
                  <a:ea typeface="方正兰亭黑简体" panose="02000000000000000000" pitchFamily="2" charset="-122"/>
                  <a:sym typeface="zihun70hao-lingyueheiti" panose="00000500000000000000" pitchFamily="2" charset="-122"/>
                </a:rPr>
                <a:t>智能化的</a:t>
              </a:r>
              <a:r>
                <a:rPr lang="en-US" altLang="zh-CN" dirty="0">
                  <a:ea typeface="方正兰亭黑简体" panose="02000000000000000000" pitchFamily="2" charset="-122"/>
                  <a:sym typeface="zihun70hao-lingyueheiti" panose="00000500000000000000" pitchFamily="2" charset="-122"/>
                </a:rPr>
                <a:t>SQL</a:t>
              </a:r>
              <a:r>
                <a:rPr lang="zh-CN" altLang="en-US" dirty="0">
                  <a:ea typeface="方正兰亭黑简体" panose="02000000000000000000" pitchFamily="2" charset="-122"/>
                  <a:sym typeface="zihun70hao-lingyueheiti" panose="00000500000000000000" pitchFamily="2" charset="-122"/>
                </a:rPr>
                <a:t>输入提示</a:t>
              </a:r>
              <a:endParaRPr lang="en-US" altLang="zh-CN" dirty="0">
                <a:ea typeface="方正兰亭黑简体" panose="02000000000000000000" pitchFamily="2" charset="-122"/>
                <a:sym typeface="zihun70hao-lingyueheiti" panose="00000500000000000000" pitchFamily="2" charset="-122"/>
              </a:endParaRPr>
            </a:p>
            <a:p>
              <a:r>
                <a:rPr lang="zh-CN" altLang="en-US" dirty="0">
                  <a:ea typeface="方正兰亭黑简体" panose="02000000000000000000" pitchFamily="2" charset="-122"/>
                  <a:sym typeface="zihun70hao-lingyueheiti" panose="00000500000000000000" pitchFamily="2" charset="-122"/>
                </a:rPr>
                <a:t>查询结果在线编辑</a:t>
              </a:r>
              <a:endParaRPr lang="en-US" altLang="zh-CN" dirty="0">
                <a:ea typeface="方正兰亭黑简体" panose="02000000000000000000" pitchFamily="2" charset="-122"/>
                <a:sym typeface="zihun70hao-lingyueheiti" panose="00000500000000000000" pitchFamily="2" charset="-122"/>
              </a:endParaRPr>
            </a:p>
            <a:p>
              <a:r>
                <a:rPr lang="zh-CN" altLang="en-US" dirty="0">
                  <a:ea typeface="方正兰亭黑简体" panose="02000000000000000000" pitchFamily="2" charset="-122"/>
                  <a:sym typeface="zihun70hao-lingyueheiti" panose="00000500000000000000" pitchFamily="2" charset="-122"/>
                </a:rPr>
                <a:t>历史查询记录快速复用</a:t>
              </a:r>
              <a:endParaRPr lang="en-US" dirty="0">
                <a:ea typeface="方正兰亭黑简体" panose="02000000000000000000" pitchFamily="2" charset="-122"/>
                <a:sym typeface="zihun70hao-lingyueheiti" panose="00000500000000000000" pitchFamily="2" charset="-122"/>
              </a:endParaRPr>
            </a:p>
          </p:txBody>
        </p:sp>
        <p:sp>
          <p:nvSpPr>
            <p:cNvPr id="135" name="Rectangle 184"/>
            <p:cNvSpPr/>
            <p:nvPr/>
          </p:nvSpPr>
          <p:spPr>
            <a:xfrm>
              <a:off x="2635482" y="3333775"/>
              <a:ext cx="1519691" cy="307657"/>
            </a:xfrm>
            <a:prstGeom prst="rect">
              <a:avLst/>
            </a:prstGeom>
          </p:spPr>
          <p:txBody>
            <a:bodyPr wrap="none" lIns="0" tIns="0" rIns="0" bIns="0">
              <a:spAutoFit/>
            </a:bodyPr>
            <a:lstStyle/>
            <a:p>
              <a:pPr algn="r" defTabSz="1031240"/>
              <a:r>
                <a:rPr lang="en-US" altLang="zh-CN" sz="2000" b="1" dirty="0">
                  <a:solidFill>
                    <a:srgbClr val="377790"/>
                  </a:solidFill>
                  <a:ea typeface="方正兰亭黑简体" panose="02000000000000000000" pitchFamily="2" charset="-122"/>
                  <a:sym typeface="zihun70hao-lingyueheiti" panose="00000500000000000000" pitchFamily="2" charset="-122"/>
                </a:rPr>
                <a:t>SQL</a:t>
              </a:r>
              <a:r>
                <a:rPr lang="zh-CN" altLang="en-US" sz="2000" b="1" dirty="0">
                  <a:solidFill>
                    <a:srgbClr val="377790"/>
                  </a:solidFill>
                  <a:ea typeface="方正兰亭黑简体" panose="02000000000000000000" pitchFamily="2" charset="-122"/>
                  <a:sym typeface="zihun70hao-lingyueheiti" panose="00000500000000000000" pitchFamily="2" charset="-122"/>
                </a:rPr>
                <a:t>查询窗口</a:t>
              </a:r>
              <a:endParaRPr lang="en-US" sz="2000" b="1" dirty="0">
                <a:solidFill>
                  <a:srgbClr val="377790"/>
                </a:solidFill>
                <a:ea typeface="方正兰亭黑简体" panose="02000000000000000000" pitchFamily="2" charset="-122"/>
                <a:sym typeface="zihun70hao-lingyueheiti" panose="00000500000000000000" pitchFamily="2" charset="-122"/>
              </a:endParaRPr>
            </a:p>
          </p:txBody>
        </p:sp>
        <p:sp>
          <p:nvSpPr>
            <p:cNvPr id="137" name="TextBox 186"/>
            <p:cNvSpPr txBox="1"/>
            <p:nvPr/>
          </p:nvSpPr>
          <p:spPr>
            <a:xfrm>
              <a:off x="7873989" y="2370897"/>
              <a:ext cx="2276195" cy="627864"/>
            </a:xfrm>
            <a:prstGeom prst="rect">
              <a:avLst/>
            </a:prstGeom>
            <a:noFill/>
          </p:spPr>
          <p:txBody>
            <a:bodyPr wrap="square" lIns="0" tIns="0" rIns="0" bIns="0" rtlCol="0">
              <a:spAutoFit/>
            </a:bodyPr>
            <a:lstStyle>
              <a:defPPr>
                <a:defRPr lang="zh-CN"/>
              </a:defPPr>
              <a:lvl1pPr algn="r">
                <a:spcBef>
                  <a:spcPct val="20000"/>
                </a:spcBef>
                <a:defRPr sz="1200">
                  <a:solidFill>
                    <a:schemeClr val="tx1">
                      <a:lumMod val="85000"/>
                      <a:lumOff val="15000"/>
                    </a:schemeClr>
                  </a:solidFill>
                  <a:ea typeface="+mn-lt"/>
                  <a:cs typeface="+mn-lt"/>
                </a:defRPr>
              </a:lvl1pPr>
            </a:lstStyle>
            <a:p>
              <a:pPr algn="l"/>
              <a:r>
                <a:rPr lang="en-US" dirty="0">
                  <a:ea typeface="方正兰亭黑简体" panose="02000000000000000000" pitchFamily="2" charset="-122"/>
                  <a:sym typeface="zihun70hao-lingyueheiti" panose="00000500000000000000" pitchFamily="2" charset="-122"/>
                </a:rPr>
                <a:t>SQL</a:t>
              </a:r>
              <a:r>
                <a:rPr lang="zh-CN" altLang="en-US" dirty="0">
                  <a:ea typeface="方正兰亭黑简体" panose="02000000000000000000" pitchFamily="2" charset="-122"/>
                  <a:sym typeface="zihun70hao-lingyueheiti" panose="00000500000000000000" pitchFamily="2" charset="-122"/>
                </a:rPr>
                <a:t>语句优化改写</a:t>
              </a:r>
              <a:endParaRPr lang="en-US" altLang="zh-CN" dirty="0">
                <a:ea typeface="方正兰亭黑简体" panose="02000000000000000000" pitchFamily="2" charset="-122"/>
                <a:sym typeface="zihun70hao-lingyueheiti" panose="00000500000000000000" pitchFamily="2" charset="-122"/>
              </a:endParaRPr>
            </a:p>
            <a:p>
              <a:pPr algn="l"/>
              <a:r>
                <a:rPr lang="zh-CN" altLang="en-US" dirty="0">
                  <a:ea typeface="方正兰亭黑简体" panose="02000000000000000000" pitchFamily="2" charset="-122"/>
                  <a:sym typeface="zihun70hao-lingyueheiti" panose="00000500000000000000" pitchFamily="2" charset="-122"/>
                </a:rPr>
                <a:t>索引优化建议</a:t>
              </a:r>
              <a:endParaRPr lang="en-US" altLang="zh-CN" dirty="0">
                <a:ea typeface="方正兰亭黑简体" panose="02000000000000000000" pitchFamily="2" charset="-122"/>
                <a:sym typeface="zihun70hao-lingyueheiti" panose="00000500000000000000" pitchFamily="2" charset="-122"/>
              </a:endParaRPr>
            </a:p>
            <a:p>
              <a:pPr algn="l"/>
              <a:r>
                <a:rPr lang="zh-CN" altLang="en-US" dirty="0">
                  <a:ea typeface="方正兰亭黑简体" panose="02000000000000000000" pitchFamily="2" charset="-122"/>
                  <a:sym typeface="zihun70hao-lingyueheiti" panose="00000500000000000000" pitchFamily="2" charset="-122"/>
                </a:rPr>
                <a:t>执行计划展示</a:t>
              </a:r>
              <a:endParaRPr lang="en-US" altLang="zh-CN" dirty="0">
                <a:ea typeface="方正兰亭黑简体" panose="02000000000000000000" pitchFamily="2" charset="-122"/>
                <a:sym typeface="zihun70hao-lingyueheiti" panose="00000500000000000000" pitchFamily="2" charset="-122"/>
              </a:endParaRPr>
            </a:p>
          </p:txBody>
        </p:sp>
        <p:sp>
          <p:nvSpPr>
            <p:cNvPr id="138" name="Rectangle 187"/>
            <p:cNvSpPr/>
            <p:nvPr/>
          </p:nvSpPr>
          <p:spPr>
            <a:xfrm>
              <a:off x="7873989" y="1981307"/>
              <a:ext cx="1003509" cy="307657"/>
            </a:xfrm>
            <a:prstGeom prst="rect">
              <a:avLst/>
            </a:prstGeom>
          </p:spPr>
          <p:txBody>
            <a:bodyPr wrap="none" lIns="0" tIns="0" rIns="0" bIns="0">
              <a:spAutoFit/>
            </a:bodyPr>
            <a:lstStyle/>
            <a:p>
              <a:pPr defTabSz="1031240"/>
              <a:r>
                <a:rPr lang="en-US" sz="2000" b="1" dirty="0">
                  <a:solidFill>
                    <a:srgbClr val="F09C2A"/>
                  </a:solidFill>
                  <a:ea typeface="方正兰亭黑简体" panose="02000000000000000000" pitchFamily="2" charset="-122"/>
                  <a:sym typeface="zihun70hao-lingyueheiti" panose="00000500000000000000" pitchFamily="2" charset="-122"/>
                </a:rPr>
                <a:t>SQL</a:t>
              </a:r>
              <a:r>
                <a:rPr lang="zh-CN" altLang="en-US" sz="2000" b="1" dirty="0">
                  <a:solidFill>
                    <a:srgbClr val="F09C2A"/>
                  </a:solidFill>
                  <a:ea typeface="方正兰亭黑简体" panose="02000000000000000000" pitchFamily="2" charset="-122"/>
                  <a:sym typeface="zihun70hao-lingyueheiti" panose="00000500000000000000" pitchFamily="2" charset="-122"/>
                </a:rPr>
                <a:t>优化</a:t>
              </a:r>
              <a:endParaRPr lang="en-US" sz="2000" b="1" dirty="0">
                <a:solidFill>
                  <a:srgbClr val="F09C2A"/>
                </a:solidFill>
                <a:ea typeface="方正兰亭黑简体" panose="02000000000000000000" pitchFamily="2" charset="-122"/>
                <a:sym typeface="zihun70hao-lingyueheiti" panose="00000500000000000000" pitchFamily="2" charset="-122"/>
              </a:endParaRPr>
            </a:p>
          </p:txBody>
        </p:sp>
        <p:sp>
          <p:nvSpPr>
            <p:cNvPr id="140" name="TextBox 189"/>
            <p:cNvSpPr txBox="1"/>
            <p:nvPr/>
          </p:nvSpPr>
          <p:spPr>
            <a:xfrm>
              <a:off x="1876363" y="2446530"/>
              <a:ext cx="2276196" cy="406265"/>
            </a:xfrm>
            <a:prstGeom prst="rect">
              <a:avLst/>
            </a:prstGeom>
            <a:noFill/>
          </p:spPr>
          <p:txBody>
            <a:bodyPr wrap="square" lIns="0" tIns="0" rIns="0" bIns="0" rtlCol="0">
              <a:spAutoFit/>
            </a:bodyPr>
            <a:lstStyle/>
            <a:p>
              <a:pPr algn="r">
                <a:spcBef>
                  <a:spcPct val="20000"/>
                </a:spcBef>
                <a:defRPr/>
              </a:pPr>
              <a:r>
                <a:rPr lang="zh-CN" altLang="en-US" sz="1200" dirty="0">
                  <a:solidFill>
                    <a:schemeClr val="tx1">
                      <a:lumMod val="85000"/>
                      <a:lumOff val="15000"/>
                    </a:schemeClr>
                  </a:solidFill>
                  <a:ea typeface="方正兰亭黑简体" panose="02000000000000000000" pitchFamily="2" charset="-122"/>
                  <a:cs typeface="+mn-lt"/>
                  <a:sym typeface="zihun70hao-lingyueheiti" panose="00000500000000000000" pitchFamily="2" charset="-122"/>
                </a:rPr>
                <a:t>库、表列表、表大小</a:t>
              </a:r>
              <a:endParaRPr lang="en-US" altLang="zh-CN" sz="1200" dirty="0">
                <a:solidFill>
                  <a:schemeClr val="tx1">
                    <a:lumMod val="85000"/>
                    <a:lumOff val="15000"/>
                  </a:schemeClr>
                </a:solidFill>
                <a:ea typeface="方正兰亭黑简体" panose="02000000000000000000" pitchFamily="2" charset="-122"/>
                <a:cs typeface="+mn-lt"/>
                <a:sym typeface="zihun70hao-lingyueheiti" panose="00000500000000000000" pitchFamily="2" charset="-122"/>
              </a:endParaRPr>
            </a:p>
            <a:p>
              <a:pPr algn="r">
                <a:spcBef>
                  <a:spcPct val="20000"/>
                </a:spcBef>
                <a:defRPr/>
              </a:pPr>
              <a:r>
                <a:rPr lang="zh-CN" altLang="en-US" sz="1200" dirty="0">
                  <a:solidFill>
                    <a:schemeClr val="tx1">
                      <a:lumMod val="85000"/>
                      <a:lumOff val="15000"/>
                    </a:schemeClr>
                  </a:solidFill>
                  <a:ea typeface="方正兰亭黑简体" panose="02000000000000000000" pitchFamily="2" charset="-122"/>
                  <a:cs typeface="+mn-lt"/>
                  <a:sym typeface="zihun70hao-lingyueheiti" panose="00000500000000000000" pitchFamily="2" charset="-122"/>
                </a:rPr>
                <a:t>索引大小、存储过程、函数</a:t>
              </a:r>
              <a:endParaRPr lang="en-US" sz="1200" dirty="0">
                <a:solidFill>
                  <a:schemeClr val="tx1">
                    <a:lumMod val="85000"/>
                    <a:lumOff val="15000"/>
                  </a:schemeClr>
                </a:solidFill>
                <a:ea typeface="方正兰亭黑简体" panose="02000000000000000000" pitchFamily="2" charset="-122"/>
                <a:cs typeface="+mn-lt"/>
                <a:sym typeface="zihun70hao-lingyueheiti" panose="00000500000000000000" pitchFamily="2" charset="-122"/>
              </a:endParaRPr>
            </a:p>
          </p:txBody>
        </p:sp>
        <p:sp>
          <p:nvSpPr>
            <p:cNvPr id="141" name="Rectangle 190"/>
            <p:cNvSpPr/>
            <p:nvPr/>
          </p:nvSpPr>
          <p:spPr>
            <a:xfrm>
              <a:off x="3383117" y="2032939"/>
              <a:ext cx="769441" cy="307777"/>
            </a:xfrm>
            <a:prstGeom prst="rect">
              <a:avLst/>
            </a:prstGeom>
          </p:spPr>
          <p:txBody>
            <a:bodyPr wrap="none" lIns="0" tIns="0" rIns="0" bIns="0">
              <a:spAutoFit/>
            </a:bodyPr>
            <a:lstStyle/>
            <a:p>
              <a:pPr algn="r" defTabSz="1031240"/>
              <a:r>
                <a:rPr lang="zh-CN" altLang="en-US" sz="2000" b="1" dirty="0">
                  <a:solidFill>
                    <a:srgbClr val="189A80"/>
                  </a:solidFill>
                  <a:ea typeface="方正兰亭黑简体" panose="02000000000000000000" pitchFamily="2" charset="-122"/>
                  <a:sym typeface="zihun70hao-lingyueheiti" panose="00000500000000000000" pitchFamily="2" charset="-122"/>
                </a:rPr>
                <a:t>元数据</a:t>
              </a:r>
              <a:endParaRPr lang="en-US" sz="2000" b="1" dirty="0">
                <a:solidFill>
                  <a:srgbClr val="189A80"/>
                </a:solidFill>
                <a:ea typeface="方正兰亭黑简体" panose="02000000000000000000" pitchFamily="2" charset="-122"/>
                <a:sym typeface="zihun70hao-lingyueheiti" panose="00000500000000000000" pitchFamily="2" charset="-122"/>
              </a:endParaRPr>
            </a:p>
          </p:txBody>
        </p:sp>
        <p:sp>
          <p:nvSpPr>
            <p:cNvPr id="143" name="TextBox 192"/>
            <p:cNvSpPr txBox="1"/>
            <p:nvPr/>
          </p:nvSpPr>
          <p:spPr>
            <a:xfrm>
              <a:off x="891540" y="5086954"/>
              <a:ext cx="3261019" cy="406265"/>
            </a:xfrm>
            <a:prstGeom prst="rect">
              <a:avLst/>
            </a:prstGeom>
            <a:noFill/>
          </p:spPr>
          <p:txBody>
            <a:bodyPr wrap="square" lIns="0" tIns="0" rIns="0" bIns="0" rtlCol="0">
              <a:spAutoFit/>
            </a:bodyPr>
            <a:lstStyle>
              <a:defPPr>
                <a:defRPr lang="zh-CN"/>
              </a:defPPr>
              <a:lvl1pPr algn="r">
                <a:spcBef>
                  <a:spcPct val="20000"/>
                </a:spcBef>
                <a:defRPr sz="1200">
                  <a:solidFill>
                    <a:schemeClr val="tx1">
                      <a:lumMod val="85000"/>
                      <a:lumOff val="15000"/>
                    </a:schemeClr>
                  </a:solidFill>
                  <a:ea typeface="+mn-lt"/>
                  <a:cs typeface="+mn-lt"/>
                </a:defRPr>
              </a:lvl1pPr>
            </a:lstStyle>
            <a:p>
              <a:r>
                <a:rPr lang="zh-CN" altLang="en-US" dirty="0">
                  <a:ea typeface="方正兰亭黑简体" panose="02000000000000000000" pitchFamily="2" charset="-122"/>
                  <a:sym typeface="zihun70hao-lingyueheiti" panose="00000500000000000000" pitchFamily="2" charset="-122"/>
                </a:rPr>
                <a:t>快速、自动化填充表的测试数据</a:t>
              </a:r>
              <a:endParaRPr lang="en-US" altLang="zh-CN" dirty="0">
                <a:ea typeface="方正兰亭黑简体" panose="02000000000000000000" pitchFamily="2" charset="-122"/>
                <a:sym typeface="zihun70hao-lingyueheiti" panose="00000500000000000000" pitchFamily="2" charset="-122"/>
              </a:endParaRPr>
            </a:p>
            <a:p>
              <a:r>
                <a:rPr lang="zh-CN" altLang="en-US" dirty="0">
                  <a:ea typeface="方正兰亭黑简体" panose="02000000000000000000" pitchFamily="2" charset="-122"/>
                  <a:sym typeface="zihun70hao-lingyueheiti" panose="00000500000000000000" pitchFamily="2" charset="-122"/>
                </a:rPr>
                <a:t>基于</a:t>
              </a:r>
              <a:r>
                <a:rPr lang="en-US" altLang="zh-CN" dirty="0" err="1">
                  <a:ea typeface="方正兰亭黑简体" panose="02000000000000000000" pitchFamily="2" charset="-122"/>
                  <a:sym typeface="zihun70hao-lingyueheiti" panose="00000500000000000000" pitchFamily="2" charset="-122"/>
                </a:rPr>
                <a:t>binlog</a:t>
              </a:r>
              <a:r>
                <a:rPr lang="zh-CN" altLang="en-US" dirty="0">
                  <a:ea typeface="方正兰亭黑简体" panose="02000000000000000000" pitchFamily="2" charset="-122"/>
                  <a:sym typeface="zihun70hao-lingyueheiti" panose="00000500000000000000" pitchFamily="2" charset="-122"/>
                </a:rPr>
                <a:t>解析，对误删除数据进行找回</a:t>
              </a:r>
              <a:endParaRPr lang="en-US" dirty="0">
                <a:ea typeface="方正兰亭黑简体" panose="02000000000000000000" pitchFamily="2" charset="-122"/>
                <a:sym typeface="zihun70hao-lingyueheiti" panose="00000500000000000000" pitchFamily="2" charset="-122"/>
              </a:endParaRPr>
            </a:p>
          </p:txBody>
        </p:sp>
        <p:sp>
          <p:nvSpPr>
            <p:cNvPr id="144" name="Rectangle 193"/>
            <p:cNvSpPr/>
            <p:nvPr/>
          </p:nvSpPr>
          <p:spPr>
            <a:xfrm>
              <a:off x="3126636" y="4704409"/>
              <a:ext cx="1025922" cy="307777"/>
            </a:xfrm>
            <a:prstGeom prst="rect">
              <a:avLst/>
            </a:prstGeom>
          </p:spPr>
          <p:txBody>
            <a:bodyPr wrap="none" lIns="0" tIns="0" rIns="0" bIns="0">
              <a:spAutoFit/>
            </a:bodyPr>
            <a:lstStyle/>
            <a:p>
              <a:pPr algn="r" defTabSz="1031240"/>
              <a:r>
                <a:rPr lang="zh-CN" altLang="en-US" sz="2000" b="1" dirty="0">
                  <a:solidFill>
                    <a:srgbClr val="686868"/>
                  </a:solidFill>
                  <a:ea typeface="方正兰亭黑简体" panose="02000000000000000000" pitchFamily="2" charset="-122"/>
                  <a:sym typeface="zihun70hao-lingyueheiti" panose="00000500000000000000" pitchFamily="2" charset="-122"/>
                </a:rPr>
                <a:t>数据操作</a:t>
              </a:r>
              <a:endParaRPr lang="en-US" sz="2000" b="1" dirty="0">
                <a:solidFill>
                  <a:srgbClr val="686868"/>
                </a:solidFill>
                <a:ea typeface="方正兰亭黑简体" panose="02000000000000000000" pitchFamily="2" charset="-122"/>
                <a:sym typeface="zihun70hao-lingyueheiti" panose="00000500000000000000" pitchFamily="2" charset="-122"/>
              </a:endParaRPr>
            </a:p>
          </p:txBody>
        </p:sp>
        <p:sp>
          <p:nvSpPr>
            <p:cNvPr id="147" name="Rectangle 196"/>
            <p:cNvSpPr/>
            <p:nvPr/>
          </p:nvSpPr>
          <p:spPr>
            <a:xfrm>
              <a:off x="7873989" y="3300953"/>
              <a:ext cx="512961" cy="307777"/>
            </a:xfrm>
            <a:prstGeom prst="rect">
              <a:avLst/>
            </a:prstGeom>
          </p:spPr>
          <p:txBody>
            <a:bodyPr wrap="none" lIns="0" tIns="0" rIns="0" bIns="0">
              <a:spAutoFit/>
            </a:bodyPr>
            <a:lstStyle/>
            <a:p>
              <a:pPr defTabSz="1031240"/>
              <a:r>
                <a:rPr lang="zh-CN" altLang="en-US" sz="2000" b="1" dirty="0">
                  <a:solidFill>
                    <a:srgbClr val="D24132"/>
                  </a:solidFill>
                  <a:ea typeface="方正兰亭黑简体" panose="02000000000000000000" pitchFamily="2" charset="-122"/>
                  <a:sym typeface="zihun70hao-lingyueheiti" panose="00000500000000000000" pitchFamily="2" charset="-122"/>
                </a:rPr>
                <a:t>同步</a:t>
              </a:r>
              <a:endParaRPr lang="en-US" sz="2000" b="1" dirty="0">
                <a:solidFill>
                  <a:srgbClr val="D24132"/>
                </a:solidFill>
                <a:ea typeface="方正兰亭黑简体" panose="02000000000000000000" pitchFamily="2" charset="-122"/>
                <a:sym typeface="zihun70hao-lingyueheiti" panose="00000500000000000000" pitchFamily="2" charset="-122"/>
              </a:endParaRPr>
            </a:p>
          </p:txBody>
        </p:sp>
        <p:cxnSp>
          <p:nvCxnSpPr>
            <p:cNvPr id="149" name="Straight Connector 69"/>
            <p:cNvCxnSpPr/>
            <p:nvPr/>
          </p:nvCxnSpPr>
          <p:spPr>
            <a:xfrm flipH="1" flipV="1">
              <a:off x="4987141" y="2146250"/>
              <a:ext cx="239054" cy="216600"/>
            </a:xfrm>
            <a:prstGeom prst="line">
              <a:avLst/>
            </a:prstGeom>
            <a:noFill/>
            <a:ln w="19050" cap="rnd" cmpd="sng" algn="ctr">
              <a:solidFill>
                <a:srgbClr val="189A80"/>
              </a:solidFill>
              <a:prstDash val="solid"/>
            </a:ln>
            <a:effectLst/>
          </p:spPr>
        </p:cxnSp>
        <p:cxnSp>
          <p:nvCxnSpPr>
            <p:cNvPr id="150" name="Straight Connector 72"/>
            <p:cNvCxnSpPr/>
            <p:nvPr/>
          </p:nvCxnSpPr>
          <p:spPr>
            <a:xfrm flipH="1">
              <a:off x="4295857" y="2147475"/>
              <a:ext cx="691284" cy="0"/>
            </a:xfrm>
            <a:prstGeom prst="line">
              <a:avLst/>
            </a:prstGeom>
            <a:noFill/>
            <a:ln w="19050" cap="rnd" cmpd="sng" algn="ctr">
              <a:solidFill>
                <a:srgbClr val="189A80"/>
              </a:solidFill>
              <a:prstDash val="solid"/>
              <a:headEnd type="none"/>
              <a:tailEnd type="oval"/>
            </a:ln>
            <a:effectLst/>
          </p:spPr>
        </p:cxnSp>
        <p:cxnSp>
          <p:nvCxnSpPr>
            <p:cNvPr id="152" name="Straight Connector 75"/>
            <p:cNvCxnSpPr/>
            <p:nvPr/>
          </p:nvCxnSpPr>
          <p:spPr>
            <a:xfrm flipV="1">
              <a:off x="6641665" y="2142582"/>
              <a:ext cx="239054" cy="220268"/>
            </a:xfrm>
            <a:prstGeom prst="line">
              <a:avLst/>
            </a:prstGeom>
            <a:noFill/>
            <a:ln w="19050" cap="rnd" cmpd="sng" algn="ctr">
              <a:solidFill>
                <a:srgbClr val="F09C2A"/>
              </a:solidFill>
              <a:prstDash val="solid"/>
            </a:ln>
            <a:effectLst/>
          </p:spPr>
        </p:cxnSp>
        <p:cxnSp>
          <p:nvCxnSpPr>
            <p:cNvPr id="153" name="Straight Connector 76"/>
            <p:cNvCxnSpPr/>
            <p:nvPr/>
          </p:nvCxnSpPr>
          <p:spPr>
            <a:xfrm>
              <a:off x="6883100" y="2141488"/>
              <a:ext cx="691284" cy="0"/>
            </a:xfrm>
            <a:prstGeom prst="line">
              <a:avLst/>
            </a:prstGeom>
            <a:noFill/>
            <a:ln w="19050" cap="rnd" cmpd="sng" algn="ctr">
              <a:solidFill>
                <a:srgbClr val="F09C2A"/>
              </a:solidFill>
              <a:prstDash val="solid"/>
              <a:tailEnd type="oval"/>
            </a:ln>
            <a:effectLst/>
          </p:spPr>
        </p:cxnSp>
        <p:cxnSp>
          <p:nvCxnSpPr>
            <p:cNvPr id="155" name="Straight Connector 82"/>
            <p:cNvCxnSpPr/>
            <p:nvPr/>
          </p:nvCxnSpPr>
          <p:spPr>
            <a:xfrm flipH="1">
              <a:off x="4987141" y="4612378"/>
              <a:ext cx="239054" cy="216600"/>
            </a:xfrm>
            <a:prstGeom prst="line">
              <a:avLst/>
            </a:prstGeom>
            <a:noFill/>
            <a:ln w="19050" cap="rnd" cmpd="sng" algn="ctr">
              <a:solidFill>
                <a:srgbClr val="686868"/>
              </a:solidFill>
              <a:prstDash val="solid"/>
            </a:ln>
            <a:effectLst/>
          </p:spPr>
        </p:cxnSp>
        <p:cxnSp>
          <p:nvCxnSpPr>
            <p:cNvPr id="156" name="Straight Connector 83"/>
            <p:cNvCxnSpPr/>
            <p:nvPr/>
          </p:nvCxnSpPr>
          <p:spPr>
            <a:xfrm flipH="1" flipV="1">
              <a:off x="4293476" y="4827753"/>
              <a:ext cx="691284" cy="0"/>
            </a:xfrm>
            <a:prstGeom prst="line">
              <a:avLst/>
            </a:prstGeom>
            <a:noFill/>
            <a:ln w="19050" cap="rnd" cmpd="sng" algn="ctr">
              <a:solidFill>
                <a:srgbClr val="686868"/>
              </a:solidFill>
              <a:prstDash val="solid"/>
              <a:tailEnd type="oval"/>
            </a:ln>
            <a:effectLst/>
          </p:spPr>
        </p:cxnSp>
        <p:cxnSp>
          <p:nvCxnSpPr>
            <p:cNvPr id="158" name="Straight Connector 85"/>
            <p:cNvCxnSpPr/>
            <p:nvPr/>
          </p:nvCxnSpPr>
          <p:spPr>
            <a:xfrm>
              <a:off x="6641665" y="4646810"/>
              <a:ext cx="239054" cy="220268"/>
            </a:xfrm>
            <a:prstGeom prst="line">
              <a:avLst/>
            </a:prstGeom>
            <a:noFill/>
            <a:ln w="19050" cap="rnd" cmpd="sng" algn="ctr">
              <a:solidFill>
                <a:srgbClr val="564266"/>
              </a:solidFill>
              <a:prstDash val="solid"/>
            </a:ln>
            <a:effectLst/>
          </p:spPr>
        </p:cxnSp>
        <p:cxnSp>
          <p:nvCxnSpPr>
            <p:cNvPr id="159" name="Straight Connector 86"/>
            <p:cNvCxnSpPr/>
            <p:nvPr/>
          </p:nvCxnSpPr>
          <p:spPr>
            <a:xfrm flipV="1">
              <a:off x="6880719" y="4868172"/>
              <a:ext cx="691284" cy="0"/>
            </a:xfrm>
            <a:prstGeom prst="line">
              <a:avLst/>
            </a:prstGeom>
            <a:noFill/>
            <a:ln w="19050" cap="rnd" cmpd="sng" algn="ctr">
              <a:solidFill>
                <a:srgbClr val="564266"/>
              </a:solidFill>
              <a:prstDash val="solid"/>
              <a:tailEnd type="oval"/>
            </a:ln>
            <a:effectLst/>
          </p:spPr>
        </p:cxnSp>
        <p:cxnSp>
          <p:nvCxnSpPr>
            <p:cNvPr id="160" name="Straight Connector 87"/>
            <p:cNvCxnSpPr/>
            <p:nvPr/>
          </p:nvCxnSpPr>
          <p:spPr>
            <a:xfrm flipH="1" flipV="1">
              <a:off x="4183380" y="3474720"/>
              <a:ext cx="439332" cy="9790"/>
            </a:xfrm>
            <a:prstGeom prst="line">
              <a:avLst/>
            </a:prstGeom>
            <a:noFill/>
            <a:ln w="19050" cap="rnd" cmpd="sng" algn="ctr">
              <a:solidFill>
                <a:srgbClr val="377790"/>
              </a:solidFill>
              <a:prstDash val="solid"/>
              <a:headEnd type="none"/>
              <a:tailEnd type="oval"/>
            </a:ln>
            <a:effectLst/>
          </p:spPr>
        </p:cxnSp>
        <p:cxnSp>
          <p:nvCxnSpPr>
            <p:cNvPr id="161" name="Straight Connector 89"/>
            <p:cNvCxnSpPr/>
            <p:nvPr/>
          </p:nvCxnSpPr>
          <p:spPr>
            <a:xfrm flipH="1">
              <a:off x="7310209" y="3484510"/>
              <a:ext cx="460627" cy="0"/>
            </a:xfrm>
            <a:prstGeom prst="line">
              <a:avLst/>
            </a:prstGeom>
            <a:noFill/>
            <a:ln w="19050" cap="rnd" cmpd="sng" algn="ctr">
              <a:solidFill>
                <a:srgbClr val="D24132"/>
              </a:solidFill>
              <a:prstDash val="solid"/>
              <a:headEnd type="oval"/>
              <a:tailEnd type="none"/>
            </a:ln>
            <a:effectLst/>
          </p:spPr>
        </p:cxnSp>
        <p:sp>
          <p:nvSpPr>
            <p:cNvPr id="163" name="Freeform 59"/>
            <p:cNvSpPr/>
            <p:nvPr/>
          </p:nvSpPr>
          <p:spPr bwMode="auto">
            <a:xfrm>
              <a:off x="6010468" y="2146249"/>
              <a:ext cx="1116726" cy="1015872"/>
            </a:xfrm>
            <a:custGeom>
              <a:avLst/>
              <a:gdLst/>
              <a:ahLst/>
              <a:cxnLst>
                <a:cxn ang="0">
                  <a:pos x="174" y="281"/>
                </a:cxn>
                <a:cxn ang="0">
                  <a:pos x="305" y="204"/>
                </a:cxn>
                <a:cxn ang="0">
                  <a:pos x="280" y="133"/>
                </a:cxn>
                <a:cxn ang="0">
                  <a:pos x="49" y="9"/>
                </a:cxn>
                <a:cxn ang="0">
                  <a:pos x="1" y="33"/>
                </a:cxn>
                <a:cxn ang="0">
                  <a:pos x="3" y="194"/>
                </a:cxn>
                <a:cxn ang="0">
                  <a:pos x="23" y="226"/>
                </a:cxn>
                <a:cxn ang="0">
                  <a:pos x="110" y="271"/>
                </a:cxn>
                <a:cxn ang="0">
                  <a:pos x="174" y="281"/>
                </a:cxn>
              </a:cxnLst>
              <a:rect l="0" t="0" r="r" b="b"/>
              <a:pathLst>
                <a:path w="335" h="304">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rgbClr val="F09C2A"/>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70" name="Freeform 62"/>
            <p:cNvSpPr/>
            <p:nvPr/>
          </p:nvSpPr>
          <p:spPr bwMode="auto">
            <a:xfrm>
              <a:off x="4613186" y="2846724"/>
              <a:ext cx="819666" cy="1287260"/>
            </a:xfrm>
            <a:custGeom>
              <a:avLst/>
              <a:gdLst/>
              <a:ahLst/>
              <a:cxnLst>
                <a:cxn ang="0">
                  <a:pos x="209" y="93"/>
                </a:cxn>
                <a:cxn ang="0">
                  <a:pos x="75" y="20"/>
                </a:cxn>
                <a:cxn ang="0">
                  <a:pos x="27" y="77"/>
                </a:cxn>
                <a:cxn ang="0">
                  <a:pos x="38" y="338"/>
                </a:cxn>
                <a:cxn ang="0">
                  <a:pos x="83" y="368"/>
                </a:cxn>
                <a:cxn ang="0">
                  <a:pos x="221" y="284"/>
                </a:cxn>
                <a:cxn ang="0">
                  <a:pos x="238" y="250"/>
                </a:cxn>
                <a:cxn ang="0">
                  <a:pos x="232" y="152"/>
                </a:cxn>
                <a:cxn ang="0">
                  <a:pos x="209" y="93"/>
                </a:cxn>
              </a:cxnLst>
              <a:rect l="0" t="0" r="r" b="b"/>
              <a:pathLst>
                <a:path w="246" h="385">
                  <a:moveTo>
                    <a:pt x="209" y="93"/>
                  </a:moveTo>
                  <a:cubicBezTo>
                    <a:pt x="187" y="81"/>
                    <a:pt x="75" y="20"/>
                    <a:pt x="75" y="20"/>
                  </a:cubicBezTo>
                  <a:cubicBezTo>
                    <a:pt x="75" y="20"/>
                    <a:pt x="49" y="0"/>
                    <a:pt x="27" y="77"/>
                  </a:cubicBezTo>
                  <a:cubicBezTo>
                    <a:pt x="6" y="153"/>
                    <a:pt x="0" y="245"/>
                    <a:pt x="38" y="338"/>
                  </a:cubicBezTo>
                  <a:cubicBezTo>
                    <a:pt x="43" y="350"/>
                    <a:pt x="56" y="385"/>
                    <a:pt x="83" y="368"/>
                  </a:cubicBezTo>
                  <a:cubicBezTo>
                    <a:pt x="110" y="351"/>
                    <a:pt x="221" y="284"/>
                    <a:pt x="221" y="284"/>
                  </a:cubicBezTo>
                  <a:cubicBezTo>
                    <a:pt x="221" y="284"/>
                    <a:pt x="242" y="271"/>
                    <a:pt x="238" y="250"/>
                  </a:cubicBezTo>
                  <a:cubicBezTo>
                    <a:pt x="234" y="229"/>
                    <a:pt x="226" y="186"/>
                    <a:pt x="232" y="152"/>
                  </a:cubicBezTo>
                  <a:cubicBezTo>
                    <a:pt x="238" y="122"/>
                    <a:pt x="246" y="112"/>
                    <a:pt x="209" y="93"/>
                  </a:cubicBezTo>
                </a:path>
              </a:pathLst>
            </a:custGeom>
            <a:solidFill>
              <a:srgbClr val="377790"/>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71" name="Freeform 74"/>
            <p:cNvSpPr>
              <a:spLocks noEditPoints="1"/>
            </p:cNvSpPr>
            <p:nvPr/>
          </p:nvSpPr>
          <p:spPr bwMode="auto">
            <a:xfrm>
              <a:off x="6226042" y="2440577"/>
              <a:ext cx="471233" cy="420791"/>
            </a:xfrm>
            <a:custGeom>
              <a:avLst/>
              <a:gdLst/>
              <a:ahLst/>
              <a:cxnLst>
                <a:cxn ang="0">
                  <a:pos x="176" y="29"/>
                </a:cxn>
                <a:cxn ang="0">
                  <a:pos x="120" y="29"/>
                </a:cxn>
                <a:cxn ang="0">
                  <a:pos x="120" y="0"/>
                </a:cxn>
                <a:cxn ang="0">
                  <a:pos x="114" y="0"/>
                </a:cxn>
                <a:cxn ang="0">
                  <a:pos x="110" y="0"/>
                </a:cxn>
                <a:cxn ang="0">
                  <a:pos x="81" y="0"/>
                </a:cxn>
                <a:cxn ang="0">
                  <a:pos x="71" y="0"/>
                </a:cxn>
                <a:cxn ang="0">
                  <a:pos x="71" y="10"/>
                </a:cxn>
                <a:cxn ang="0">
                  <a:pos x="71" y="29"/>
                </a:cxn>
                <a:cxn ang="0">
                  <a:pos x="15" y="29"/>
                </a:cxn>
                <a:cxn ang="0">
                  <a:pos x="0" y="44"/>
                </a:cxn>
                <a:cxn ang="0">
                  <a:pos x="0" y="156"/>
                </a:cxn>
                <a:cxn ang="0">
                  <a:pos x="15" y="171"/>
                </a:cxn>
                <a:cxn ang="0">
                  <a:pos x="176" y="171"/>
                </a:cxn>
                <a:cxn ang="0">
                  <a:pos x="192" y="156"/>
                </a:cxn>
                <a:cxn ang="0">
                  <a:pos x="192" y="44"/>
                </a:cxn>
                <a:cxn ang="0">
                  <a:pos x="176" y="29"/>
                </a:cxn>
                <a:cxn ang="0">
                  <a:pos x="81" y="10"/>
                </a:cxn>
                <a:cxn ang="0">
                  <a:pos x="110" y="10"/>
                </a:cxn>
                <a:cxn ang="0">
                  <a:pos x="110" y="29"/>
                </a:cxn>
                <a:cxn ang="0">
                  <a:pos x="81" y="29"/>
                </a:cxn>
                <a:cxn ang="0">
                  <a:pos x="81" y="10"/>
                </a:cxn>
                <a:cxn ang="0">
                  <a:pos x="134" y="107"/>
                </a:cxn>
                <a:cxn ang="0">
                  <a:pos x="127" y="115"/>
                </a:cxn>
                <a:cxn ang="0">
                  <a:pos x="111" y="115"/>
                </a:cxn>
                <a:cxn ang="0">
                  <a:pos x="111" y="130"/>
                </a:cxn>
                <a:cxn ang="0">
                  <a:pos x="103" y="138"/>
                </a:cxn>
                <a:cxn ang="0">
                  <a:pos x="88" y="138"/>
                </a:cxn>
                <a:cxn ang="0">
                  <a:pos x="80" y="130"/>
                </a:cxn>
                <a:cxn ang="0">
                  <a:pos x="80" y="115"/>
                </a:cxn>
                <a:cxn ang="0">
                  <a:pos x="65" y="115"/>
                </a:cxn>
                <a:cxn ang="0">
                  <a:pos x="57" y="107"/>
                </a:cxn>
                <a:cxn ang="0">
                  <a:pos x="57" y="92"/>
                </a:cxn>
                <a:cxn ang="0">
                  <a:pos x="65" y="84"/>
                </a:cxn>
                <a:cxn ang="0">
                  <a:pos x="80" y="84"/>
                </a:cxn>
                <a:cxn ang="0">
                  <a:pos x="80" y="68"/>
                </a:cxn>
                <a:cxn ang="0">
                  <a:pos x="88" y="61"/>
                </a:cxn>
                <a:cxn ang="0">
                  <a:pos x="103" y="61"/>
                </a:cxn>
                <a:cxn ang="0">
                  <a:pos x="111" y="68"/>
                </a:cxn>
                <a:cxn ang="0">
                  <a:pos x="111" y="84"/>
                </a:cxn>
                <a:cxn ang="0">
                  <a:pos x="127" y="84"/>
                </a:cxn>
                <a:cxn ang="0">
                  <a:pos x="134" y="92"/>
                </a:cxn>
                <a:cxn ang="0">
                  <a:pos x="134" y="107"/>
                </a:cxn>
              </a:cxnLst>
              <a:rect l="0" t="0" r="r" b="b"/>
              <a:pathLst>
                <a:path w="192" h="171">
                  <a:moveTo>
                    <a:pt x="176" y="29"/>
                  </a:moveTo>
                  <a:cubicBezTo>
                    <a:pt x="120" y="29"/>
                    <a:pt x="120" y="29"/>
                    <a:pt x="120" y="29"/>
                  </a:cubicBezTo>
                  <a:cubicBezTo>
                    <a:pt x="120" y="0"/>
                    <a:pt x="120" y="0"/>
                    <a:pt x="120" y="0"/>
                  </a:cubicBezTo>
                  <a:cubicBezTo>
                    <a:pt x="114" y="0"/>
                    <a:pt x="114" y="0"/>
                    <a:pt x="114" y="0"/>
                  </a:cubicBezTo>
                  <a:cubicBezTo>
                    <a:pt x="110" y="0"/>
                    <a:pt x="110" y="0"/>
                    <a:pt x="110" y="0"/>
                  </a:cubicBezTo>
                  <a:cubicBezTo>
                    <a:pt x="81" y="0"/>
                    <a:pt x="81" y="0"/>
                    <a:pt x="81" y="0"/>
                  </a:cubicBezTo>
                  <a:cubicBezTo>
                    <a:pt x="71" y="0"/>
                    <a:pt x="71" y="0"/>
                    <a:pt x="71" y="0"/>
                  </a:cubicBezTo>
                  <a:cubicBezTo>
                    <a:pt x="71" y="10"/>
                    <a:pt x="71" y="10"/>
                    <a:pt x="71" y="10"/>
                  </a:cubicBezTo>
                  <a:cubicBezTo>
                    <a:pt x="71" y="29"/>
                    <a:pt x="71" y="29"/>
                    <a:pt x="71" y="29"/>
                  </a:cubicBezTo>
                  <a:cubicBezTo>
                    <a:pt x="15" y="29"/>
                    <a:pt x="15" y="29"/>
                    <a:pt x="15" y="29"/>
                  </a:cubicBezTo>
                  <a:cubicBezTo>
                    <a:pt x="7" y="29"/>
                    <a:pt x="0" y="36"/>
                    <a:pt x="0" y="44"/>
                  </a:cubicBezTo>
                  <a:cubicBezTo>
                    <a:pt x="0" y="156"/>
                    <a:pt x="0" y="156"/>
                    <a:pt x="0" y="156"/>
                  </a:cubicBezTo>
                  <a:cubicBezTo>
                    <a:pt x="0" y="164"/>
                    <a:pt x="7" y="171"/>
                    <a:pt x="15" y="171"/>
                  </a:cubicBezTo>
                  <a:cubicBezTo>
                    <a:pt x="176" y="171"/>
                    <a:pt x="176" y="171"/>
                    <a:pt x="176" y="171"/>
                  </a:cubicBezTo>
                  <a:cubicBezTo>
                    <a:pt x="185" y="171"/>
                    <a:pt x="192" y="164"/>
                    <a:pt x="192" y="156"/>
                  </a:cubicBezTo>
                  <a:cubicBezTo>
                    <a:pt x="192" y="44"/>
                    <a:pt x="192" y="44"/>
                    <a:pt x="192" y="44"/>
                  </a:cubicBezTo>
                  <a:cubicBezTo>
                    <a:pt x="192" y="36"/>
                    <a:pt x="185" y="29"/>
                    <a:pt x="176" y="29"/>
                  </a:cubicBezTo>
                  <a:moveTo>
                    <a:pt x="81" y="10"/>
                  </a:moveTo>
                  <a:cubicBezTo>
                    <a:pt x="110" y="10"/>
                    <a:pt x="110" y="10"/>
                    <a:pt x="110" y="10"/>
                  </a:cubicBezTo>
                  <a:cubicBezTo>
                    <a:pt x="110" y="29"/>
                    <a:pt x="110" y="29"/>
                    <a:pt x="110" y="29"/>
                  </a:cubicBezTo>
                  <a:cubicBezTo>
                    <a:pt x="81" y="29"/>
                    <a:pt x="81" y="29"/>
                    <a:pt x="81" y="29"/>
                  </a:cubicBezTo>
                  <a:lnTo>
                    <a:pt x="81" y="10"/>
                  </a:lnTo>
                  <a:close/>
                  <a:moveTo>
                    <a:pt x="134" y="107"/>
                  </a:moveTo>
                  <a:cubicBezTo>
                    <a:pt x="134" y="111"/>
                    <a:pt x="131" y="115"/>
                    <a:pt x="127" y="115"/>
                  </a:cubicBezTo>
                  <a:cubicBezTo>
                    <a:pt x="111" y="115"/>
                    <a:pt x="111" y="115"/>
                    <a:pt x="111" y="115"/>
                  </a:cubicBezTo>
                  <a:cubicBezTo>
                    <a:pt x="111" y="130"/>
                    <a:pt x="111" y="130"/>
                    <a:pt x="111" y="130"/>
                  </a:cubicBezTo>
                  <a:cubicBezTo>
                    <a:pt x="111" y="135"/>
                    <a:pt x="108" y="138"/>
                    <a:pt x="103" y="138"/>
                  </a:cubicBezTo>
                  <a:cubicBezTo>
                    <a:pt x="88" y="138"/>
                    <a:pt x="88" y="138"/>
                    <a:pt x="88" y="138"/>
                  </a:cubicBezTo>
                  <a:cubicBezTo>
                    <a:pt x="84" y="138"/>
                    <a:pt x="80" y="135"/>
                    <a:pt x="80" y="130"/>
                  </a:cubicBezTo>
                  <a:cubicBezTo>
                    <a:pt x="80" y="115"/>
                    <a:pt x="80" y="115"/>
                    <a:pt x="80" y="115"/>
                  </a:cubicBezTo>
                  <a:cubicBezTo>
                    <a:pt x="65" y="115"/>
                    <a:pt x="65" y="115"/>
                    <a:pt x="65" y="115"/>
                  </a:cubicBezTo>
                  <a:cubicBezTo>
                    <a:pt x="60" y="115"/>
                    <a:pt x="57" y="111"/>
                    <a:pt x="57" y="107"/>
                  </a:cubicBezTo>
                  <a:cubicBezTo>
                    <a:pt x="57" y="92"/>
                    <a:pt x="57" y="92"/>
                    <a:pt x="57" y="92"/>
                  </a:cubicBezTo>
                  <a:cubicBezTo>
                    <a:pt x="57" y="88"/>
                    <a:pt x="60" y="84"/>
                    <a:pt x="65" y="84"/>
                  </a:cubicBezTo>
                  <a:cubicBezTo>
                    <a:pt x="80" y="84"/>
                    <a:pt x="80" y="84"/>
                    <a:pt x="80" y="84"/>
                  </a:cubicBezTo>
                  <a:cubicBezTo>
                    <a:pt x="80" y="68"/>
                    <a:pt x="80" y="68"/>
                    <a:pt x="80" y="68"/>
                  </a:cubicBezTo>
                  <a:cubicBezTo>
                    <a:pt x="80" y="64"/>
                    <a:pt x="84" y="61"/>
                    <a:pt x="88" y="61"/>
                  </a:cubicBezTo>
                  <a:cubicBezTo>
                    <a:pt x="103" y="61"/>
                    <a:pt x="103" y="61"/>
                    <a:pt x="103" y="61"/>
                  </a:cubicBezTo>
                  <a:cubicBezTo>
                    <a:pt x="108" y="61"/>
                    <a:pt x="111" y="64"/>
                    <a:pt x="111" y="68"/>
                  </a:cubicBezTo>
                  <a:cubicBezTo>
                    <a:pt x="111" y="84"/>
                    <a:pt x="111" y="84"/>
                    <a:pt x="111" y="84"/>
                  </a:cubicBezTo>
                  <a:cubicBezTo>
                    <a:pt x="127" y="84"/>
                    <a:pt x="127" y="84"/>
                    <a:pt x="127" y="84"/>
                  </a:cubicBezTo>
                  <a:cubicBezTo>
                    <a:pt x="131" y="84"/>
                    <a:pt x="134" y="88"/>
                    <a:pt x="134" y="92"/>
                  </a:cubicBezTo>
                  <a:lnTo>
                    <a:pt x="134" y="107"/>
                  </a:lnTo>
                  <a:close/>
                </a:path>
              </a:pathLst>
            </a:custGeom>
            <a:solidFill>
              <a:srgbClr val="FFFFFF"/>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73" name="Freeform 64"/>
            <p:cNvSpPr/>
            <p:nvPr/>
          </p:nvSpPr>
          <p:spPr bwMode="auto">
            <a:xfrm>
              <a:off x="4820395" y="2142582"/>
              <a:ext cx="1116726" cy="999369"/>
            </a:xfrm>
            <a:custGeom>
              <a:avLst/>
              <a:gdLst/>
              <a:ahLst/>
              <a:cxnLst>
                <a:cxn ang="0">
                  <a:pos x="330" y="184"/>
                </a:cxn>
                <a:cxn ang="0">
                  <a:pos x="330" y="32"/>
                </a:cxn>
                <a:cxn ang="0">
                  <a:pos x="257" y="18"/>
                </a:cxn>
                <a:cxn ang="0">
                  <a:pos x="33" y="152"/>
                </a:cxn>
                <a:cxn ang="0">
                  <a:pos x="28" y="206"/>
                </a:cxn>
                <a:cxn ang="0">
                  <a:pos x="168" y="287"/>
                </a:cxn>
                <a:cxn ang="0">
                  <a:pos x="206" y="286"/>
                </a:cxn>
                <a:cxn ang="0">
                  <a:pos x="289" y="233"/>
                </a:cxn>
                <a:cxn ang="0">
                  <a:pos x="330" y="184"/>
                </a:cxn>
              </a:cxnLst>
              <a:rect l="0" t="0" r="r" b="b"/>
              <a:pathLst>
                <a:path w="335" h="299">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rgbClr val="189A80"/>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76" name="Freeform 61"/>
            <p:cNvSpPr/>
            <p:nvPr/>
          </p:nvSpPr>
          <p:spPr bwMode="auto">
            <a:xfrm>
              <a:off x="4809393" y="3829590"/>
              <a:ext cx="1120394" cy="1008537"/>
            </a:xfrm>
            <a:custGeom>
              <a:avLst/>
              <a:gdLst/>
              <a:ahLst/>
              <a:cxnLst>
                <a:cxn ang="0">
                  <a:pos x="161" y="22"/>
                </a:cxn>
                <a:cxn ang="0">
                  <a:pos x="31" y="100"/>
                </a:cxn>
                <a:cxn ang="0">
                  <a:pos x="56" y="171"/>
                </a:cxn>
                <a:cxn ang="0">
                  <a:pos x="287" y="293"/>
                </a:cxn>
                <a:cxn ang="0">
                  <a:pos x="335" y="270"/>
                </a:cxn>
                <a:cxn ang="0">
                  <a:pos x="332" y="108"/>
                </a:cxn>
                <a:cxn ang="0">
                  <a:pos x="312" y="77"/>
                </a:cxn>
                <a:cxn ang="0">
                  <a:pos x="224" y="32"/>
                </a:cxn>
                <a:cxn ang="0">
                  <a:pos x="161" y="22"/>
                </a:cxn>
              </a:cxnLst>
              <a:rect l="0" t="0" r="r" b="b"/>
              <a:pathLst>
                <a:path w="336" h="302">
                  <a:moveTo>
                    <a:pt x="161" y="22"/>
                  </a:moveTo>
                  <a:cubicBezTo>
                    <a:pt x="140" y="35"/>
                    <a:pt x="31" y="100"/>
                    <a:pt x="31" y="100"/>
                  </a:cubicBezTo>
                  <a:cubicBezTo>
                    <a:pt x="31" y="100"/>
                    <a:pt x="0" y="113"/>
                    <a:pt x="56" y="171"/>
                  </a:cubicBezTo>
                  <a:cubicBezTo>
                    <a:pt x="111" y="228"/>
                    <a:pt x="187" y="280"/>
                    <a:pt x="287" y="293"/>
                  </a:cubicBezTo>
                  <a:cubicBezTo>
                    <a:pt x="300" y="295"/>
                    <a:pt x="336" y="302"/>
                    <a:pt x="335" y="270"/>
                  </a:cubicBezTo>
                  <a:cubicBezTo>
                    <a:pt x="334" y="237"/>
                    <a:pt x="332" y="108"/>
                    <a:pt x="332" y="108"/>
                  </a:cubicBezTo>
                  <a:cubicBezTo>
                    <a:pt x="332" y="108"/>
                    <a:pt x="332" y="84"/>
                    <a:pt x="312" y="77"/>
                  </a:cubicBezTo>
                  <a:cubicBezTo>
                    <a:pt x="292" y="70"/>
                    <a:pt x="250" y="54"/>
                    <a:pt x="224" y="32"/>
                  </a:cubicBezTo>
                  <a:cubicBezTo>
                    <a:pt x="201" y="12"/>
                    <a:pt x="196" y="0"/>
                    <a:pt x="161" y="22"/>
                  </a:cubicBezTo>
                </a:path>
              </a:pathLst>
            </a:custGeom>
            <a:solidFill>
              <a:srgbClr val="686868"/>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82" name="Freeform 60"/>
            <p:cNvSpPr/>
            <p:nvPr/>
          </p:nvSpPr>
          <p:spPr bwMode="auto">
            <a:xfrm>
              <a:off x="6003133" y="3842425"/>
              <a:ext cx="1107557" cy="1015872"/>
            </a:xfrm>
            <a:custGeom>
              <a:avLst/>
              <a:gdLst/>
              <a:ahLst/>
              <a:cxnLst>
                <a:cxn ang="0">
                  <a:pos x="2" y="120"/>
                </a:cxn>
                <a:cxn ang="0">
                  <a:pos x="7" y="272"/>
                </a:cxn>
                <a:cxn ang="0">
                  <a:pos x="81" y="284"/>
                </a:cxn>
                <a:cxn ang="0">
                  <a:pos x="300" y="141"/>
                </a:cxn>
                <a:cxn ang="0">
                  <a:pos x="303" y="88"/>
                </a:cxn>
                <a:cxn ang="0">
                  <a:pos x="160" y="12"/>
                </a:cxn>
                <a:cxn ang="0">
                  <a:pos x="123" y="14"/>
                </a:cxn>
                <a:cxn ang="0">
                  <a:pos x="41" y="69"/>
                </a:cxn>
                <a:cxn ang="0">
                  <a:pos x="2" y="120"/>
                </a:cxn>
              </a:cxnLst>
              <a:rect l="0" t="0" r="r" b="b"/>
              <a:pathLst>
                <a:path w="332" h="304">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solidFill>
              <a:srgbClr val="564266"/>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90" name="Freeform 58"/>
            <p:cNvSpPr/>
            <p:nvPr/>
          </p:nvSpPr>
          <p:spPr bwMode="auto">
            <a:xfrm>
              <a:off x="6500068" y="2844890"/>
              <a:ext cx="819666" cy="1285427"/>
            </a:xfrm>
            <a:custGeom>
              <a:avLst/>
              <a:gdLst/>
              <a:ahLst/>
              <a:cxnLst>
                <a:cxn ang="0">
                  <a:pos x="38" y="293"/>
                </a:cxn>
                <a:cxn ang="0">
                  <a:pos x="171" y="365"/>
                </a:cxn>
                <a:cxn ang="0">
                  <a:pos x="219" y="308"/>
                </a:cxn>
                <a:cxn ang="0">
                  <a:pos x="208" y="47"/>
                </a:cxn>
                <a:cxn ang="0">
                  <a:pos x="163" y="17"/>
                </a:cxn>
                <a:cxn ang="0">
                  <a:pos x="26" y="101"/>
                </a:cxn>
                <a:cxn ang="0">
                  <a:pos x="8" y="135"/>
                </a:cxn>
                <a:cxn ang="0">
                  <a:pos x="14" y="233"/>
                </a:cxn>
                <a:cxn ang="0">
                  <a:pos x="38" y="293"/>
                </a:cxn>
              </a:cxnLst>
              <a:rect l="0" t="0" r="r" b="b"/>
              <a:pathLst>
                <a:path w="246" h="385">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rgbClr val="D24132"/>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92" name="Freeform 81"/>
            <p:cNvSpPr>
              <a:spLocks noEditPoints="1"/>
            </p:cNvSpPr>
            <p:nvPr/>
          </p:nvSpPr>
          <p:spPr bwMode="auto">
            <a:xfrm>
              <a:off x="5353936" y="4432512"/>
              <a:ext cx="373063" cy="123825"/>
            </a:xfrm>
            <a:custGeom>
              <a:avLst/>
              <a:gdLst/>
              <a:ahLst/>
              <a:cxnLst>
                <a:cxn ang="0">
                  <a:pos x="128" y="2"/>
                </a:cxn>
                <a:cxn ang="0">
                  <a:pos x="65" y="24"/>
                </a:cxn>
                <a:cxn ang="0">
                  <a:pos x="1" y="2"/>
                </a:cxn>
                <a:cxn ang="0">
                  <a:pos x="0" y="2"/>
                </a:cxn>
                <a:cxn ang="0">
                  <a:pos x="0" y="16"/>
                </a:cxn>
                <a:cxn ang="0">
                  <a:pos x="65" y="43"/>
                </a:cxn>
                <a:cxn ang="0">
                  <a:pos x="129" y="16"/>
                </a:cxn>
                <a:cxn ang="0">
                  <a:pos x="129" y="2"/>
                </a:cxn>
                <a:cxn ang="0">
                  <a:pos x="128" y="2"/>
                </a:cxn>
                <a:cxn ang="0">
                  <a:pos x="128" y="2"/>
                </a:cxn>
                <a:cxn ang="0">
                  <a:pos x="128" y="2"/>
                </a:cxn>
              </a:cxnLst>
              <a:rect l="0" t="0" r="r" b="b"/>
              <a:pathLst>
                <a:path w="129" h="43">
                  <a:moveTo>
                    <a:pt x="128" y="2"/>
                  </a:moveTo>
                  <a:cubicBezTo>
                    <a:pt x="124" y="15"/>
                    <a:pt x="96" y="24"/>
                    <a:pt x="65" y="24"/>
                  </a:cubicBezTo>
                  <a:cubicBezTo>
                    <a:pt x="34" y="24"/>
                    <a:pt x="6" y="15"/>
                    <a:pt x="1" y="2"/>
                  </a:cubicBezTo>
                  <a:cubicBezTo>
                    <a:pt x="0" y="0"/>
                    <a:pt x="0" y="0"/>
                    <a:pt x="0" y="2"/>
                  </a:cubicBezTo>
                  <a:cubicBezTo>
                    <a:pt x="0" y="16"/>
                    <a:pt x="0" y="16"/>
                    <a:pt x="0" y="16"/>
                  </a:cubicBezTo>
                  <a:cubicBezTo>
                    <a:pt x="0" y="31"/>
                    <a:pt x="31" y="43"/>
                    <a:pt x="65" y="43"/>
                  </a:cubicBezTo>
                  <a:cubicBezTo>
                    <a:pt x="99" y="43"/>
                    <a:pt x="129" y="31"/>
                    <a:pt x="129" y="16"/>
                  </a:cubicBezTo>
                  <a:cubicBezTo>
                    <a:pt x="129" y="2"/>
                    <a:pt x="129" y="2"/>
                    <a:pt x="129" y="2"/>
                  </a:cubicBezTo>
                  <a:cubicBezTo>
                    <a:pt x="129" y="0"/>
                    <a:pt x="129" y="0"/>
                    <a:pt x="128" y="2"/>
                  </a:cubicBezTo>
                  <a:close/>
                  <a:moveTo>
                    <a:pt x="128" y="2"/>
                  </a:moveTo>
                  <a:cubicBezTo>
                    <a:pt x="128" y="2"/>
                    <a:pt x="128" y="2"/>
                    <a:pt x="128" y="2"/>
                  </a:cubicBezTo>
                </a:path>
              </a:pathLst>
            </a:custGeom>
            <a:solidFill>
              <a:srgbClr val="FFFFFF"/>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93" name="Freeform 82"/>
            <p:cNvSpPr>
              <a:spLocks noEditPoints="1"/>
            </p:cNvSpPr>
            <p:nvPr/>
          </p:nvSpPr>
          <p:spPr bwMode="auto">
            <a:xfrm>
              <a:off x="5434898" y="4362662"/>
              <a:ext cx="290513" cy="127000"/>
            </a:xfrm>
            <a:custGeom>
              <a:avLst/>
              <a:gdLst/>
              <a:ahLst/>
              <a:cxnLst>
                <a:cxn ang="0">
                  <a:pos x="2" y="40"/>
                </a:cxn>
                <a:cxn ang="0">
                  <a:pos x="37" y="44"/>
                </a:cxn>
                <a:cxn ang="0">
                  <a:pos x="100" y="18"/>
                </a:cxn>
                <a:cxn ang="0">
                  <a:pos x="86" y="1"/>
                </a:cxn>
                <a:cxn ang="0">
                  <a:pos x="79" y="1"/>
                </a:cxn>
                <a:cxn ang="0">
                  <a:pos x="2" y="37"/>
                </a:cxn>
                <a:cxn ang="0">
                  <a:pos x="2" y="40"/>
                </a:cxn>
                <a:cxn ang="0">
                  <a:pos x="2" y="40"/>
                </a:cxn>
                <a:cxn ang="0">
                  <a:pos x="2" y="40"/>
                </a:cxn>
              </a:cxnLst>
              <a:rect l="0" t="0" r="r" b="b"/>
              <a:pathLst>
                <a:path w="100" h="44">
                  <a:moveTo>
                    <a:pt x="2" y="40"/>
                  </a:moveTo>
                  <a:cubicBezTo>
                    <a:pt x="12" y="43"/>
                    <a:pt x="24" y="44"/>
                    <a:pt x="37" y="44"/>
                  </a:cubicBezTo>
                  <a:cubicBezTo>
                    <a:pt x="72" y="44"/>
                    <a:pt x="100" y="32"/>
                    <a:pt x="100" y="18"/>
                  </a:cubicBezTo>
                  <a:cubicBezTo>
                    <a:pt x="100" y="11"/>
                    <a:pt x="95" y="6"/>
                    <a:pt x="86" y="1"/>
                  </a:cubicBezTo>
                  <a:cubicBezTo>
                    <a:pt x="84" y="0"/>
                    <a:pt x="81" y="0"/>
                    <a:pt x="79" y="1"/>
                  </a:cubicBezTo>
                  <a:cubicBezTo>
                    <a:pt x="2" y="37"/>
                    <a:pt x="2" y="37"/>
                    <a:pt x="2" y="37"/>
                  </a:cubicBezTo>
                  <a:cubicBezTo>
                    <a:pt x="0" y="38"/>
                    <a:pt x="0" y="39"/>
                    <a:pt x="2" y="40"/>
                  </a:cubicBezTo>
                  <a:close/>
                  <a:moveTo>
                    <a:pt x="2" y="40"/>
                  </a:moveTo>
                  <a:cubicBezTo>
                    <a:pt x="2" y="40"/>
                    <a:pt x="2" y="40"/>
                    <a:pt x="2" y="40"/>
                  </a:cubicBezTo>
                </a:path>
              </a:pathLst>
            </a:custGeom>
            <a:solidFill>
              <a:srgbClr val="FFFFFF"/>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94" name="Freeform 83"/>
            <p:cNvSpPr>
              <a:spLocks noEditPoints="1"/>
            </p:cNvSpPr>
            <p:nvPr/>
          </p:nvSpPr>
          <p:spPr bwMode="auto">
            <a:xfrm>
              <a:off x="5357111" y="4335674"/>
              <a:ext cx="284163" cy="125413"/>
            </a:xfrm>
            <a:custGeom>
              <a:avLst/>
              <a:gdLst/>
              <a:ahLst/>
              <a:cxnLst>
                <a:cxn ang="0">
                  <a:pos x="0" y="27"/>
                </a:cxn>
                <a:cxn ang="0">
                  <a:pos x="12" y="42"/>
                </a:cxn>
                <a:cxn ang="0">
                  <a:pos x="19" y="42"/>
                </a:cxn>
                <a:cxn ang="0">
                  <a:pos x="96" y="7"/>
                </a:cxn>
                <a:cxn ang="0">
                  <a:pos x="96" y="4"/>
                </a:cxn>
                <a:cxn ang="0">
                  <a:pos x="64" y="0"/>
                </a:cxn>
                <a:cxn ang="0">
                  <a:pos x="0" y="27"/>
                </a:cxn>
                <a:cxn ang="0">
                  <a:pos x="0" y="27"/>
                </a:cxn>
                <a:cxn ang="0">
                  <a:pos x="0" y="27"/>
                </a:cxn>
              </a:cxnLst>
              <a:rect l="0" t="0" r="r" b="b"/>
              <a:pathLst>
                <a:path w="98" h="43">
                  <a:moveTo>
                    <a:pt x="0" y="27"/>
                  </a:moveTo>
                  <a:cubicBezTo>
                    <a:pt x="0" y="32"/>
                    <a:pt x="5" y="38"/>
                    <a:pt x="12" y="42"/>
                  </a:cubicBezTo>
                  <a:cubicBezTo>
                    <a:pt x="14" y="43"/>
                    <a:pt x="17" y="43"/>
                    <a:pt x="19" y="42"/>
                  </a:cubicBezTo>
                  <a:cubicBezTo>
                    <a:pt x="96" y="7"/>
                    <a:pt x="96" y="7"/>
                    <a:pt x="96" y="7"/>
                  </a:cubicBezTo>
                  <a:cubicBezTo>
                    <a:pt x="98" y="6"/>
                    <a:pt x="98" y="4"/>
                    <a:pt x="96" y="4"/>
                  </a:cubicBezTo>
                  <a:cubicBezTo>
                    <a:pt x="86" y="2"/>
                    <a:pt x="75" y="0"/>
                    <a:pt x="64" y="0"/>
                  </a:cubicBezTo>
                  <a:cubicBezTo>
                    <a:pt x="29" y="0"/>
                    <a:pt x="0" y="12"/>
                    <a:pt x="0" y="27"/>
                  </a:cubicBezTo>
                  <a:close/>
                  <a:moveTo>
                    <a:pt x="0" y="27"/>
                  </a:moveTo>
                  <a:cubicBezTo>
                    <a:pt x="0" y="27"/>
                    <a:pt x="0" y="27"/>
                    <a:pt x="0" y="27"/>
                  </a:cubicBezTo>
                </a:path>
              </a:pathLst>
            </a:custGeom>
            <a:solidFill>
              <a:srgbClr val="FFFFFF"/>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95" name="Freeform 84"/>
            <p:cNvSpPr>
              <a:spLocks noEditPoints="1"/>
            </p:cNvSpPr>
            <p:nvPr/>
          </p:nvSpPr>
          <p:spPr bwMode="auto">
            <a:xfrm>
              <a:off x="5433311" y="4099137"/>
              <a:ext cx="155575" cy="236538"/>
            </a:xfrm>
            <a:custGeom>
              <a:avLst/>
              <a:gdLst/>
              <a:ahLst/>
              <a:cxnLst>
                <a:cxn ang="0">
                  <a:pos x="3" y="81"/>
                </a:cxn>
                <a:cxn ang="0">
                  <a:pos x="41" y="77"/>
                </a:cxn>
                <a:cxn ang="0">
                  <a:pos x="48" y="77"/>
                </a:cxn>
                <a:cxn ang="0">
                  <a:pos x="52" y="74"/>
                </a:cxn>
                <a:cxn ang="0">
                  <a:pos x="54" y="58"/>
                </a:cxn>
                <a:cxn ang="0">
                  <a:pos x="4" y="0"/>
                </a:cxn>
                <a:cxn ang="0">
                  <a:pos x="0" y="4"/>
                </a:cxn>
                <a:cxn ang="0">
                  <a:pos x="0" y="79"/>
                </a:cxn>
                <a:cxn ang="0">
                  <a:pos x="3" y="81"/>
                </a:cxn>
                <a:cxn ang="0">
                  <a:pos x="3" y="81"/>
                </a:cxn>
                <a:cxn ang="0">
                  <a:pos x="3" y="81"/>
                </a:cxn>
              </a:cxnLst>
              <a:rect l="0" t="0" r="r" b="b"/>
              <a:pathLst>
                <a:path w="54" h="82">
                  <a:moveTo>
                    <a:pt x="3" y="81"/>
                  </a:moveTo>
                  <a:cubicBezTo>
                    <a:pt x="14" y="79"/>
                    <a:pt x="27" y="77"/>
                    <a:pt x="41" y="77"/>
                  </a:cubicBezTo>
                  <a:cubicBezTo>
                    <a:pt x="43" y="77"/>
                    <a:pt x="46" y="77"/>
                    <a:pt x="48" y="77"/>
                  </a:cubicBezTo>
                  <a:cubicBezTo>
                    <a:pt x="50" y="77"/>
                    <a:pt x="51" y="76"/>
                    <a:pt x="52" y="74"/>
                  </a:cubicBezTo>
                  <a:cubicBezTo>
                    <a:pt x="54" y="69"/>
                    <a:pt x="54" y="64"/>
                    <a:pt x="54" y="58"/>
                  </a:cubicBezTo>
                  <a:cubicBezTo>
                    <a:pt x="54" y="28"/>
                    <a:pt x="32" y="4"/>
                    <a:pt x="4" y="0"/>
                  </a:cubicBezTo>
                  <a:cubicBezTo>
                    <a:pt x="2" y="0"/>
                    <a:pt x="0" y="2"/>
                    <a:pt x="0" y="4"/>
                  </a:cubicBezTo>
                  <a:cubicBezTo>
                    <a:pt x="0" y="79"/>
                    <a:pt x="0" y="79"/>
                    <a:pt x="0" y="79"/>
                  </a:cubicBezTo>
                  <a:cubicBezTo>
                    <a:pt x="0" y="81"/>
                    <a:pt x="1" y="82"/>
                    <a:pt x="3" y="81"/>
                  </a:cubicBezTo>
                  <a:close/>
                  <a:moveTo>
                    <a:pt x="3" y="81"/>
                  </a:moveTo>
                  <a:cubicBezTo>
                    <a:pt x="3" y="81"/>
                    <a:pt x="3" y="81"/>
                    <a:pt x="3" y="81"/>
                  </a:cubicBezTo>
                </a:path>
              </a:pathLst>
            </a:custGeom>
            <a:solidFill>
              <a:srgbClr val="FFFFFF"/>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96" name="Freeform 85"/>
            <p:cNvSpPr>
              <a:spLocks noEditPoints="1"/>
            </p:cNvSpPr>
            <p:nvPr/>
          </p:nvSpPr>
          <p:spPr bwMode="auto">
            <a:xfrm>
              <a:off x="5253923" y="4099137"/>
              <a:ext cx="155575" cy="312738"/>
            </a:xfrm>
            <a:custGeom>
              <a:avLst/>
              <a:gdLst/>
              <a:ahLst/>
              <a:cxnLst>
                <a:cxn ang="0">
                  <a:pos x="51" y="86"/>
                </a:cxn>
                <a:cxn ang="0">
                  <a:pos x="54" y="81"/>
                </a:cxn>
                <a:cxn ang="0">
                  <a:pos x="54" y="4"/>
                </a:cxn>
                <a:cxn ang="0">
                  <a:pos x="51" y="0"/>
                </a:cxn>
                <a:cxn ang="0">
                  <a:pos x="0" y="58"/>
                </a:cxn>
                <a:cxn ang="0">
                  <a:pos x="27" y="107"/>
                </a:cxn>
                <a:cxn ang="0">
                  <a:pos x="29" y="108"/>
                </a:cxn>
                <a:cxn ang="0">
                  <a:pos x="29" y="108"/>
                </a:cxn>
                <a:cxn ang="0">
                  <a:pos x="51" y="86"/>
                </a:cxn>
                <a:cxn ang="0">
                  <a:pos x="51" y="86"/>
                </a:cxn>
                <a:cxn ang="0">
                  <a:pos x="51" y="86"/>
                </a:cxn>
              </a:cxnLst>
              <a:rect l="0" t="0" r="r" b="b"/>
              <a:pathLst>
                <a:path w="54" h="108">
                  <a:moveTo>
                    <a:pt x="51" y="86"/>
                  </a:moveTo>
                  <a:cubicBezTo>
                    <a:pt x="53" y="85"/>
                    <a:pt x="54" y="83"/>
                    <a:pt x="54" y="81"/>
                  </a:cubicBezTo>
                  <a:cubicBezTo>
                    <a:pt x="54" y="4"/>
                    <a:pt x="54" y="4"/>
                    <a:pt x="54" y="4"/>
                  </a:cubicBezTo>
                  <a:cubicBezTo>
                    <a:pt x="54" y="2"/>
                    <a:pt x="53" y="0"/>
                    <a:pt x="51" y="0"/>
                  </a:cubicBezTo>
                  <a:cubicBezTo>
                    <a:pt x="22" y="4"/>
                    <a:pt x="0" y="28"/>
                    <a:pt x="0" y="58"/>
                  </a:cubicBezTo>
                  <a:cubicBezTo>
                    <a:pt x="0" y="78"/>
                    <a:pt x="11" y="96"/>
                    <a:pt x="27" y="107"/>
                  </a:cubicBezTo>
                  <a:cubicBezTo>
                    <a:pt x="28" y="108"/>
                    <a:pt x="29" y="108"/>
                    <a:pt x="29" y="108"/>
                  </a:cubicBezTo>
                  <a:cubicBezTo>
                    <a:pt x="29" y="108"/>
                    <a:pt x="29" y="108"/>
                    <a:pt x="29" y="108"/>
                  </a:cubicBezTo>
                  <a:cubicBezTo>
                    <a:pt x="29" y="99"/>
                    <a:pt x="38" y="91"/>
                    <a:pt x="51" y="86"/>
                  </a:cubicBezTo>
                  <a:close/>
                  <a:moveTo>
                    <a:pt x="51" y="86"/>
                  </a:moveTo>
                  <a:cubicBezTo>
                    <a:pt x="51" y="86"/>
                    <a:pt x="51" y="86"/>
                    <a:pt x="51" y="86"/>
                  </a:cubicBezTo>
                </a:path>
              </a:pathLst>
            </a:custGeom>
            <a:solidFill>
              <a:srgbClr val="FFFFFF"/>
            </a:solidFill>
            <a:ln w="9525">
              <a:noFill/>
              <a:round/>
            </a:ln>
          </p:spPr>
          <p:txBody>
            <a:bodyPr vert="horz" wrap="square" lIns="91437" tIns="45719" rIns="91437" bIns="45719" numCol="1" anchor="t" anchorCtr="0" compatLnSpc="1"/>
            <a:lstStyle/>
            <a:p>
              <a:pPr defTabSz="1031240">
                <a:defRPr/>
              </a:pPr>
              <a:endParaRPr lang="en-US" sz="2000" kern="0">
                <a:solidFill>
                  <a:srgbClr val="262626"/>
                </a:solidFill>
                <a:ea typeface="方正兰亭黑简体" panose="02000000000000000000" pitchFamily="2" charset="-122"/>
                <a:sym typeface="zihun70hao-lingyueheiti" panose="00000500000000000000" pitchFamily="2" charset="-122"/>
              </a:endParaRPr>
            </a:p>
          </p:txBody>
        </p:sp>
        <p:sp>
          <p:nvSpPr>
            <p:cNvPr id="199" name="KSO_Shape"/>
            <p:cNvSpPr/>
            <p:nvPr/>
          </p:nvSpPr>
          <p:spPr bwMode="auto">
            <a:xfrm>
              <a:off x="5231202" y="2501404"/>
              <a:ext cx="506578" cy="344756"/>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ysClr val="window" lastClr="FFFFFF"/>
            </a:solidFill>
            <a:ln>
              <a:noFill/>
            </a:ln>
          </p:spPr>
          <p:txBody>
            <a:bodyPr anchor="ctr">
              <a:scene3d>
                <a:camera prst="orthographicFront"/>
                <a:lightRig rig="threePt" dir="t"/>
              </a:scene3d>
              <a:sp3d contourW="12700">
                <a:contourClr>
                  <a:srgbClr val="FFFFFF"/>
                </a:contourClr>
              </a:sp3d>
            </a:bodyPr>
            <a:lstStyle/>
            <a:p>
              <a:pPr algn="ctr" defTabSz="685165" fontAlgn="base">
                <a:defRPr/>
              </a:pPr>
              <a:endParaRPr lang="zh-CN" altLang="en-US" sz="1800" kern="0" dirty="0">
                <a:solidFill>
                  <a:srgbClr val="FFFFFF"/>
                </a:solidFill>
                <a:ea typeface="方正兰亭黑简体" panose="02000000000000000000" pitchFamily="2" charset="-122"/>
              </a:endParaRPr>
            </a:p>
          </p:txBody>
        </p:sp>
        <p:sp>
          <p:nvSpPr>
            <p:cNvPr id="200" name="KSO_Shape"/>
            <p:cNvSpPr/>
            <p:nvPr/>
          </p:nvSpPr>
          <p:spPr bwMode="auto">
            <a:xfrm>
              <a:off x="4773860" y="3249652"/>
              <a:ext cx="480583" cy="4619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defTabSz="685165" fontAlgn="base">
                <a:defRPr/>
              </a:pPr>
              <a:endParaRPr lang="zh-CN" altLang="en-US" sz="1800" kern="0" dirty="0">
                <a:solidFill>
                  <a:srgbClr val="FFFFFF"/>
                </a:solidFill>
                <a:ea typeface="方正兰亭黑简体" panose="02000000000000000000" pitchFamily="2" charset="-122"/>
              </a:endParaRPr>
            </a:p>
          </p:txBody>
        </p:sp>
        <p:sp>
          <p:nvSpPr>
            <p:cNvPr id="201" name="synchronization_219419"/>
            <p:cNvSpPr>
              <a:spLocks noChangeAspect="1"/>
            </p:cNvSpPr>
            <p:nvPr/>
          </p:nvSpPr>
          <p:spPr bwMode="auto">
            <a:xfrm>
              <a:off x="6681693" y="3234857"/>
              <a:ext cx="491503" cy="471097"/>
            </a:xfrm>
            <a:custGeom>
              <a:avLst/>
              <a:gdLst>
                <a:gd name="connsiteX0" fmla="*/ 0 w 606792"/>
                <a:gd name="connsiteY0" fmla="*/ 411396 h 581600"/>
                <a:gd name="connsiteX1" fmla="*/ 90959 w 606792"/>
                <a:gd name="connsiteY1" fmla="*/ 411396 h 581600"/>
                <a:gd name="connsiteX2" fmla="*/ 90959 w 606792"/>
                <a:gd name="connsiteY2" fmla="*/ 471941 h 581600"/>
                <a:gd name="connsiteX3" fmla="*/ 0 w 606792"/>
                <a:gd name="connsiteY3" fmla="*/ 471941 h 581600"/>
                <a:gd name="connsiteX4" fmla="*/ 448389 w 606792"/>
                <a:gd name="connsiteY4" fmla="*/ 301103 h 581600"/>
                <a:gd name="connsiteX5" fmla="*/ 588868 w 606792"/>
                <a:gd name="connsiteY5" fmla="*/ 441671 h 581600"/>
                <a:gd name="connsiteX6" fmla="*/ 448709 w 606792"/>
                <a:gd name="connsiteY6" fmla="*/ 581600 h 581600"/>
                <a:gd name="connsiteX7" fmla="*/ 409243 w 606792"/>
                <a:gd name="connsiteY7" fmla="*/ 541347 h 581600"/>
                <a:gd name="connsiteX8" fmla="*/ 467482 w 606792"/>
                <a:gd name="connsiteY8" fmla="*/ 483203 h 581600"/>
                <a:gd name="connsiteX9" fmla="*/ 495749 w 606792"/>
                <a:gd name="connsiteY9" fmla="*/ 471915 h 581600"/>
                <a:gd name="connsiteX10" fmla="*/ 151645 w 606792"/>
                <a:gd name="connsiteY10" fmla="*/ 471915 h 581600"/>
                <a:gd name="connsiteX11" fmla="*/ 151645 w 606792"/>
                <a:gd name="connsiteY11" fmla="*/ 411428 h 581600"/>
                <a:gd name="connsiteX12" fmla="*/ 496069 w 606792"/>
                <a:gd name="connsiteY12" fmla="*/ 411428 h 581600"/>
                <a:gd name="connsiteX13" fmla="*/ 465669 w 606792"/>
                <a:gd name="connsiteY13" fmla="*/ 398009 h 581600"/>
                <a:gd name="connsiteX14" fmla="*/ 409563 w 606792"/>
                <a:gd name="connsiteY14" fmla="*/ 341995 h 581600"/>
                <a:gd name="connsiteX15" fmla="*/ 515833 w 606792"/>
                <a:gd name="connsiteY15" fmla="*/ 108388 h 581600"/>
                <a:gd name="connsiteX16" fmla="*/ 606792 w 606792"/>
                <a:gd name="connsiteY16" fmla="*/ 108388 h 581600"/>
                <a:gd name="connsiteX17" fmla="*/ 606792 w 606792"/>
                <a:gd name="connsiteY17" fmla="*/ 169004 h 581600"/>
                <a:gd name="connsiteX18" fmla="*/ 515833 w 606792"/>
                <a:gd name="connsiteY18" fmla="*/ 169004 h 581600"/>
                <a:gd name="connsiteX19" fmla="*/ 156910 w 606792"/>
                <a:gd name="connsiteY19" fmla="*/ 0 h 581600"/>
                <a:gd name="connsiteX20" fmla="*/ 197549 w 606792"/>
                <a:gd name="connsiteY20" fmla="*/ 39084 h 581600"/>
                <a:gd name="connsiteX21" fmla="*/ 141443 w 606792"/>
                <a:gd name="connsiteY21" fmla="*/ 95102 h 581600"/>
                <a:gd name="connsiteX22" fmla="*/ 108270 w 606792"/>
                <a:gd name="connsiteY22" fmla="*/ 108414 h 581600"/>
                <a:gd name="connsiteX23" fmla="*/ 455147 w 606792"/>
                <a:gd name="connsiteY23" fmla="*/ 108414 h 581600"/>
                <a:gd name="connsiteX24" fmla="*/ 455147 w 606792"/>
                <a:gd name="connsiteY24" fmla="*/ 169011 h 581600"/>
                <a:gd name="connsiteX25" fmla="*/ 107737 w 606792"/>
                <a:gd name="connsiteY25" fmla="*/ 169011 h 581600"/>
                <a:gd name="connsiteX26" fmla="*/ 140163 w 606792"/>
                <a:gd name="connsiteY26" fmla="*/ 181471 h 581600"/>
                <a:gd name="connsiteX27" fmla="*/ 197229 w 606792"/>
                <a:gd name="connsiteY27" fmla="*/ 238341 h 581600"/>
                <a:gd name="connsiteX28" fmla="*/ 156910 w 606792"/>
                <a:gd name="connsiteY28" fmla="*/ 277745 h 581600"/>
                <a:gd name="connsiteX29" fmla="*/ 17924 w 606792"/>
                <a:gd name="connsiteY29" fmla="*/ 138766 h 58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6792" h="581600">
                  <a:moveTo>
                    <a:pt x="0" y="411396"/>
                  </a:moveTo>
                  <a:lnTo>
                    <a:pt x="90959" y="411396"/>
                  </a:lnTo>
                  <a:lnTo>
                    <a:pt x="90959" y="471941"/>
                  </a:lnTo>
                  <a:lnTo>
                    <a:pt x="0" y="471941"/>
                  </a:lnTo>
                  <a:close/>
                  <a:moveTo>
                    <a:pt x="448389" y="301103"/>
                  </a:moveTo>
                  <a:lnTo>
                    <a:pt x="588868" y="441671"/>
                  </a:lnTo>
                  <a:lnTo>
                    <a:pt x="448709" y="581600"/>
                  </a:lnTo>
                  <a:lnTo>
                    <a:pt x="409243" y="541347"/>
                  </a:lnTo>
                  <a:lnTo>
                    <a:pt x="467482" y="483203"/>
                  </a:lnTo>
                  <a:lnTo>
                    <a:pt x="495749" y="471915"/>
                  </a:lnTo>
                  <a:lnTo>
                    <a:pt x="151645" y="471915"/>
                  </a:lnTo>
                  <a:lnTo>
                    <a:pt x="151645" y="411428"/>
                  </a:lnTo>
                  <a:lnTo>
                    <a:pt x="496069" y="411428"/>
                  </a:lnTo>
                  <a:lnTo>
                    <a:pt x="465669" y="398009"/>
                  </a:lnTo>
                  <a:lnTo>
                    <a:pt x="409563" y="341995"/>
                  </a:lnTo>
                  <a:close/>
                  <a:moveTo>
                    <a:pt x="515833" y="108388"/>
                  </a:moveTo>
                  <a:lnTo>
                    <a:pt x="606792" y="108388"/>
                  </a:lnTo>
                  <a:lnTo>
                    <a:pt x="606792" y="169004"/>
                  </a:lnTo>
                  <a:lnTo>
                    <a:pt x="515833" y="169004"/>
                  </a:lnTo>
                  <a:close/>
                  <a:moveTo>
                    <a:pt x="156910" y="0"/>
                  </a:moveTo>
                  <a:lnTo>
                    <a:pt x="197549" y="39084"/>
                  </a:lnTo>
                  <a:lnTo>
                    <a:pt x="141443" y="95102"/>
                  </a:lnTo>
                  <a:lnTo>
                    <a:pt x="108270" y="108414"/>
                  </a:lnTo>
                  <a:lnTo>
                    <a:pt x="455147" y="108414"/>
                  </a:lnTo>
                  <a:lnTo>
                    <a:pt x="455147" y="169011"/>
                  </a:lnTo>
                  <a:lnTo>
                    <a:pt x="107737" y="169011"/>
                  </a:lnTo>
                  <a:lnTo>
                    <a:pt x="140163" y="181471"/>
                  </a:lnTo>
                  <a:lnTo>
                    <a:pt x="197229" y="238341"/>
                  </a:lnTo>
                  <a:lnTo>
                    <a:pt x="156910" y="277745"/>
                  </a:lnTo>
                  <a:lnTo>
                    <a:pt x="17924" y="138766"/>
                  </a:lnTo>
                  <a:close/>
                </a:path>
              </a:pathLst>
            </a:custGeom>
            <a:solidFill>
              <a:schemeClr val="bg1"/>
            </a:solidFill>
            <a:ln w="9525" cap="flat">
              <a:noFill/>
              <a:prstDash val="solid"/>
              <a:miter lim="800000"/>
            </a:ln>
          </p:spPr>
        </p:sp>
        <p:sp>
          <p:nvSpPr>
            <p:cNvPr id="202" name="KSO_Shape"/>
            <p:cNvSpPr/>
            <p:nvPr/>
          </p:nvSpPr>
          <p:spPr bwMode="auto">
            <a:xfrm>
              <a:off x="6199486" y="4107351"/>
              <a:ext cx="570281" cy="424363"/>
            </a:xfrm>
            <a:custGeom>
              <a:avLst/>
              <a:gdLst>
                <a:gd name="T0" fmla="*/ 3969 w 3977"/>
                <a:gd name="T1" fmla="*/ 85 h 3960"/>
                <a:gd name="T2" fmla="*/ 3229 w 3977"/>
                <a:gd name="T3" fmla="*/ 0 h 3960"/>
                <a:gd name="T4" fmla="*/ 2312 w 3977"/>
                <a:gd name="T5" fmla="*/ 869 h 3960"/>
                <a:gd name="T6" fmla="*/ 2210 w 3977"/>
                <a:gd name="T7" fmla="*/ 0 h 3960"/>
                <a:gd name="T8" fmla="*/ 1645 w 3977"/>
                <a:gd name="T9" fmla="*/ 107 h 3960"/>
                <a:gd name="T10" fmla="*/ 828 w 3977"/>
                <a:gd name="T11" fmla="*/ 31 h 3960"/>
                <a:gd name="T12" fmla="*/ 119 w 3977"/>
                <a:gd name="T13" fmla="*/ 0 h 3960"/>
                <a:gd name="T14" fmla="*/ 41 w 3977"/>
                <a:gd name="T15" fmla="*/ 34 h 3960"/>
                <a:gd name="T16" fmla="*/ 1315 w 3977"/>
                <a:gd name="T17" fmla="*/ 1459 h 3960"/>
                <a:gd name="T18" fmla="*/ 726 w 3977"/>
                <a:gd name="T19" fmla="*/ 2134 h 3960"/>
                <a:gd name="T20" fmla="*/ 885 w 3977"/>
                <a:gd name="T21" fmla="*/ 2200 h 3960"/>
                <a:gd name="T22" fmla="*/ 894 w 3977"/>
                <a:gd name="T23" fmla="*/ 3024 h 3960"/>
                <a:gd name="T24" fmla="*/ 1645 w 3977"/>
                <a:gd name="T25" fmla="*/ 3740 h 3960"/>
                <a:gd name="T26" fmla="*/ 1757 w 3977"/>
                <a:gd name="T27" fmla="*/ 3960 h 3960"/>
                <a:gd name="T28" fmla="*/ 2312 w 3977"/>
                <a:gd name="T29" fmla="*/ 3853 h 3960"/>
                <a:gd name="T30" fmla="*/ 3036 w 3977"/>
                <a:gd name="T31" fmla="*/ 3071 h 3960"/>
                <a:gd name="T32" fmla="*/ 3072 w 3977"/>
                <a:gd name="T33" fmla="*/ 2987 h 3960"/>
                <a:gd name="T34" fmla="*/ 3142 w 3977"/>
                <a:gd name="T35" fmla="*/ 2200 h 3960"/>
                <a:gd name="T36" fmla="*/ 3249 w 3977"/>
                <a:gd name="T37" fmla="*/ 2093 h 3960"/>
                <a:gd name="T38" fmla="*/ 2659 w 3977"/>
                <a:gd name="T39" fmla="*/ 1466 h 3960"/>
                <a:gd name="T40" fmla="*/ 3970 w 3977"/>
                <a:gd name="T41" fmla="*/ 88 h 3960"/>
                <a:gd name="T42" fmla="*/ 1859 w 3977"/>
                <a:gd name="T43" fmla="*/ 2880 h 3960"/>
                <a:gd name="T44" fmla="*/ 2099 w 3977"/>
                <a:gd name="T45" fmla="*/ 2413 h 3960"/>
                <a:gd name="T46" fmla="*/ 1645 w 3977"/>
                <a:gd name="T47" fmla="*/ 2880 h 3960"/>
                <a:gd name="T48" fmla="*/ 1099 w 3977"/>
                <a:gd name="T49" fmla="*/ 2627 h 3960"/>
                <a:gd name="T50" fmla="*/ 1645 w 3977"/>
                <a:gd name="T51" fmla="*/ 2880 h 3960"/>
                <a:gd name="T52" fmla="*/ 2099 w 3977"/>
                <a:gd name="T53" fmla="*/ 3093 h 3960"/>
                <a:gd name="T54" fmla="*/ 1859 w 3977"/>
                <a:gd name="T55" fmla="*/ 3747 h 3960"/>
                <a:gd name="T56" fmla="*/ 2312 w 3977"/>
                <a:gd name="T57" fmla="*/ 2627 h 3960"/>
                <a:gd name="T58" fmla="*/ 2859 w 3977"/>
                <a:gd name="T59" fmla="*/ 2880 h 3960"/>
                <a:gd name="T60" fmla="*/ 2312 w 3977"/>
                <a:gd name="T61" fmla="*/ 2627 h 3960"/>
                <a:gd name="T62" fmla="*/ 2312 w 3977"/>
                <a:gd name="T63" fmla="*/ 2413 h 3960"/>
                <a:gd name="T64" fmla="*/ 2210 w 3977"/>
                <a:gd name="T65" fmla="*/ 2200 h 3960"/>
                <a:gd name="T66" fmla="*/ 1645 w 3977"/>
                <a:gd name="T67" fmla="*/ 2307 h 3960"/>
                <a:gd name="T68" fmla="*/ 1099 w 3977"/>
                <a:gd name="T69" fmla="*/ 2413 h 3960"/>
                <a:gd name="T70" fmla="*/ 1325 w 3977"/>
                <a:gd name="T71" fmla="*/ 2200 h 3960"/>
                <a:gd name="T72" fmla="*/ 1983 w 3977"/>
                <a:gd name="T73" fmla="*/ 1583 h 3960"/>
                <a:gd name="T74" fmla="*/ 2642 w 3977"/>
                <a:gd name="T75" fmla="*/ 2200 h 3960"/>
                <a:gd name="T76" fmla="*/ 2859 w 3977"/>
                <a:gd name="T77" fmla="*/ 2413 h 3960"/>
                <a:gd name="T78" fmla="*/ 1637 w 3977"/>
                <a:gd name="T79" fmla="*/ 1140 h 3960"/>
                <a:gd name="T80" fmla="*/ 371 w 3977"/>
                <a:gd name="T81" fmla="*/ 213 h 3960"/>
                <a:gd name="T82" fmla="*/ 2099 w 3977"/>
                <a:gd name="T83" fmla="*/ 213 h 3960"/>
                <a:gd name="T84" fmla="*/ 2056 w 3977"/>
                <a:gd name="T85" fmla="*/ 873 h 3960"/>
                <a:gd name="T86" fmla="*/ 1859 w 3977"/>
                <a:gd name="T87" fmla="*/ 917 h 3960"/>
                <a:gd name="T88" fmla="*/ 2099 w 3977"/>
                <a:gd name="T89" fmla="*/ 213 h 3960"/>
                <a:gd name="T90" fmla="*/ 2686 w 3977"/>
                <a:gd name="T91" fmla="*/ 1987 h 3960"/>
                <a:gd name="T92" fmla="*/ 1983 w 3977"/>
                <a:gd name="T93" fmla="*/ 1325 h 3960"/>
                <a:gd name="T94" fmla="*/ 1280 w 3977"/>
                <a:gd name="T95" fmla="*/ 1987 h 3960"/>
                <a:gd name="T96" fmla="*/ 1983 w 3977"/>
                <a:gd name="T97" fmla="*/ 1098 h 3960"/>
                <a:gd name="T98" fmla="*/ 2338 w 3977"/>
                <a:gd name="T99" fmla="*/ 1149 h 3960"/>
                <a:gd name="T100" fmla="*/ 3610 w 3977"/>
                <a:gd name="T101" fmla="*/ 213 h 3960"/>
                <a:gd name="T102" fmla="*/ 2338 w 3977"/>
                <a:gd name="T103" fmla="*/ 1149 h 3960"/>
                <a:gd name="T104" fmla="*/ 1645 w 3977"/>
                <a:gd name="T105" fmla="*/ 3093 h 3960"/>
                <a:gd name="T106" fmla="*/ 1264 w 3977"/>
                <a:gd name="T107" fmla="*/ 3093 h 3960"/>
                <a:gd name="T108" fmla="*/ 2702 w 3977"/>
                <a:gd name="T109" fmla="*/ 3093 h 3960"/>
                <a:gd name="T110" fmla="*/ 2312 w 3977"/>
                <a:gd name="T111" fmla="*/ 3093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77" h="3960">
                  <a:moveTo>
                    <a:pt x="3970" y="88"/>
                  </a:moveTo>
                  <a:lnTo>
                    <a:pt x="3969" y="85"/>
                  </a:lnTo>
                  <a:cubicBezTo>
                    <a:pt x="3959" y="35"/>
                    <a:pt x="3915" y="0"/>
                    <a:pt x="3865" y="0"/>
                  </a:cubicBezTo>
                  <a:lnTo>
                    <a:pt x="3229" y="0"/>
                  </a:lnTo>
                  <a:cubicBezTo>
                    <a:pt x="3201" y="0"/>
                    <a:pt x="3172" y="11"/>
                    <a:pt x="3152" y="31"/>
                  </a:cubicBezTo>
                  <a:lnTo>
                    <a:pt x="2312" y="869"/>
                  </a:lnTo>
                  <a:lnTo>
                    <a:pt x="2312" y="107"/>
                  </a:lnTo>
                  <a:cubicBezTo>
                    <a:pt x="2312" y="48"/>
                    <a:pt x="2269" y="0"/>
                    <a:pt x="2210" y="0"/>
                  </a:cubicBezTo>
                  <a:lnTo>
                    <a:pt x="1757" y="0"/>
                  </a:lnTo>
                  <a:cubicBezTo>
                    <a:pt x="1698" y="0"/>
                    <a:pt x="1645" y="48"/>
                    <a:pt x="1645" y="107"/>
                  </a:cubicBezTo>
                  <a:lnTo>
                    <a:pt x="1645" y="851"/>
                  </a:lnTo>
                  <a:lnTo>
                    <a:pt x="828" y="31"/>
                  </a:lnTo>
                  <a:cubicBezTo>
                    <a:pt x="808" y="11"/>
                    <a:pt x="783" y="0"/>
                    <a:pt x="755" y="0"/>
                  </a:cubicBezTo>
                  <a:lnTo>
                    <a:pt x="119" y="0"/>
                  </a:lnTo>
                  <a:cubicBezTo>
                    <a:pt x="91" y="0"/>
                    <a:pt x="64" y="11"/>
                    <a:pt x="44" y="31"/>
                  </a:cubicBezTo>
                  <a:lnTo>
                    <a:pt x="41" y="34"/>
                  </a:lnTo>
                  <a:cubicBezTo>
                    <a:pt x="0" y="76"/>
                    <a:pt x="0" y="143"/>
                    <a:pt x="41" y="185"/>
                  </a:cubicBezTo>
                  <a:lnTo>
                    <a:pt x="1315" y="1459"/>
                  </a:lnTo>
                  <a:lnTo>
                    <a:pt x="749" y="2017"/>
                  </a:lnTo>
                  <a:cubicBezTo>
                    <a:pt x="718" y="2048"/>
                    <a:pt x="709" y="2094"/>
                    <a:pt x="726" y="2134"/>
                  </a:cubicBezTo>
                  <a:cubicBezTo>
                    <a:pt x="742" y="2174"/>
                    <a:pt x="781" y="2200"/>
                    <a:pt x="824" y="2200"/>
                  </a:cubicBezTo>
                  <a:lnTo>
                    <a:pt x="885" y="2200"/>
                  </a:lnTo>
                  <a:lnTo>
                    <a:pt x="885" y="2987"/>
                  </a:lnTo>
                  <a:cubicBezTo>
                    <a:pt x="885" y="3000"/>
                    <a:pt x="890" y="3012"/>
                    <a:pt x="894" y="3024"/>
                  </a:cubicBezTo>
                  <a:cubicBezTo>
                    <a:pt x="900" y="3042"/>
                    <a:pt x="909" y="3058"/>
                    <a:pt x="923" y="3072"/>
                  </a:cubicBezTo>
                  <a:lnTo>
                    <a:pt x="1645" y="3740"/>
                  </a:lnTo>
                  <a:lnTo>
                    <a:pt x="1645" y="3853"/>
                  </a:lnTo>
                  <a:cubicBezTo>
                    <a:pt x="1645" y="3912"/>
                    <a:pt x="1698" y="3960"/>
                    <a:pt x="1757" y="3960"/>
                  </a:cubicBezTo>
                  <a:lnTo>
                    <a:pt x="2210" y="3960"/>
                  </a:lnTo>
                  <a:cubicBezTo>
                    <a:pt x="2269" y="3960"/>
                    <a:pt x="2312" y="3912"/>
                    <a:pt x="2312" y="3853"/>
                  </a:cubicBezTo>
                  <a:lnTo>
                    <a:pt x="2312" y="3743"/>
                  </a:lnTo>
                  <a:lnTo>
                    <a:pt x="3036" y="3071"/>
                  </a:lnTo>
                  <a:cubicBezTo>
                    <a:pt x="3043" y="3065"/>
                    <a:pt x="3048" y="3057"/>
                    <a:pt x="3053" y="3049"/>
                  </a:cubicBezTo>
                  <a:cubicBezTo>
                    <a:pt x="3066" y="3031"/>
                    <a:pt x="3072" y="3010"/>
                    <a:pt x="3072" y="2987"/>
                  </a:cubicBezTo>
                  <a:lnTo>
                    <a:pt x="3072" y="2200"/>
                  </a:lnTo>
                  <a:lnTo>
                    <a:pt x="3142" y="2200"/>
                  </a:lnTo>
                  <a:cubicBezTo>
                    <a:pt x="3142" y="2200"/>
                    <a:pt x="3142" y="2200"/>
                    <a:pt x="3143" y="2200"/>
                  </a:cubicBezTo>
                  <a:cubicBezTo>
                    <a:pt x="3202" y="2200"/>
                    <a:pt x="3249" y="2152"/>
                    <a:pt x="3249" y="2093"/>
                  </a:cubicBezTo>
                  <a:cubicBezTo>
                    <a:pt x="3249" y="2061"/>
                    <a:pt x="3235" y="2033"/>
                    <a:pt x="3213" y="2013"/>
                  </a:cubicBezTo>
                  <a:lnTo>
                    <a:pt x="2659" y="1466"/>
                  </a:lnTo>
                  <a:lnTo>
                    <a:pt x="3941" y="185"/>
                  </a:lnTo>
                  <a:cubicBezTo>
                    <a:pt x="3966" y="160"/>
                    <a:pt x="3977" y="123"/>
                    <a:pt x="3970" y="88"/>
                  </a:cubicBezTo>
                  <a:close/>
                  <a:moveTo>
                    <a:pt x="2099" y="2880"/>
                  </a:moveTo>
                  <a:lnTo>
                    <a:pt x="1859" y="2880"/>
                  </a:lnTo>
                  <a:lnTo>
                    <a:pt x="1859" y="2413"/>
                  </a:lnTo>
                  <a:lnTo>
                    <a:pt x="2099" y="2413"/>
                  </a:lnTo>
                  <a:lnTo>
                    <a:pt x="2099" y="2880"/>
                  </a:lnTo>
                  <a:close/>
                  <a:moveTo>
                    <a:pt x="1645" y="2880"/>
                  </a:moveTo>
                  <a:lnTo>
                    <a:pt x="1099" y="2880"/>
                  </a:lnTo>
                  <a:lnTo>
                    <a:pt x="1099" y="2627"/>
                  </a:lnTo>
                  <a:lnTo>
                    <a:pt x="1645" y="2627"/>
                  </a:lnTo>
                  <a:lnTo>
                    <a:pt x="1645" y="2880"/>
                  </a:lnTo>
                  <a:close/>
                  <a:moveTo>
                    <a:pt x="1859" y="3093"/>
                  </a:moveTo>
                  <a:lnTo>
                    <a:pt x="2099" y="3093"/>
                  </a:lnTo>
                  <a:lnTo>
                    <a:pt x="2099" y="3747"/>
                  </a:lnTo>
                  <a:lnTo>
                    <a:pt x="1859" y="3747"/>
                  </a:lnTo>
                  <a:lnTo>
                    <a:pt x="1859" y="3093"/>
                  </a:lnTo>
                  <a:close/>
                  <a:moveTo>
                    <a:pt x="2312" y="2627"/>
                  </a:moveTo>
                  <a:lnTo>
                    <a:pt x="2859" y="2627"/>
                  </a:lnTo>
                  <a:lnTo>
                    <a:pt x="2859" y="2880"/>
                  </a:lnTo>
                  <a:lnTo>
                    <a:pt x="2312" y="2880"/>
                  </a:lnTo>
                  <a:lnTo>
                    <a:pt x="2312" y="2627"/>
                  </a:lnTo>
                  <a:close/>
                  <a:moveTo>
                    <a:pt x="2859" y="2413"/>
                  </a:moveTo>
                  <a:lnTo>
                    <a:pt x="2312" y="2413"/>
                  </a:lnTo>
                  <a:lnTo>
                    <a:pt x="2312" y="2307"/>
                  </a:lnTo>
                  <a:cubicBezTo>
                    <a:pt x="2312" y="2248"/>
                    <a:pt x="2269" y="2200"/>
                    <a:pt x="2210" y="2200"/>
                  </a:cubicBezTo>
                  <a:lnTo>
                    <a:pt x="1757" y="2200"/>
                  </a:lnTo>
                  <a:cubicBezTo>
                    <a:pt x="1698" y="2200"/>
                    <a:pt x="1645" y="2248"/>
                    <a:pt x="1645" y="2307"/>
                  </a:cubicBezTo>
                  <a:lnTo>
                    <a:pt x="1645" y="2413"/>
                  </a:lnTo>
                  <a:lnTo>
                    <a:pt x="1099" y="2413"/>
                  </a:lnTo>
                  <a:lnTo>
                    <a:pt x="1099" y="2200"/>
                  </a:lnTo>
                  <a:lnTo>
                    <a:pt x="1325" y="2200"/>
                  </a:lnTo>
                  <a:cubicBezTo>
                    <a:pt x="1353" y="2200"/>
                    <a:pt x="1380" y="2189"/>
                    <a:pt x="1400" y="2169"/>
                  </a:cubicBezTo>
                  <a:lnTo>
                    <a:pt x="1983" y="1583"/>
                  </a:lnTo>
                  <a:lnTo>
                    <a:pt x="2566" y="2169"/>
                  </a:lnTo>
                  <a:cubicBezTo>
                    <a:pt x="2586" y="2189"/>
                    <a:pt x="2614" y="2200"/>
                    <a:pt x="2642" y="2200"/>
                  </a:cubicBezTo>
                  <a:lnTo>
                    <a:pt x="2859" y="2200"/>
                  </a:lnTo>
                  <a:lnTo>
                    <a:pt x="2859" y="2413"/>
                  </a:lnTo>
                  <a:close/>
                  <a:moveTo>
                    <a:pt x="711" y="213"/>
                  </a:moveTo>
                  <a:lnTo>
                    <a:pt x="1637" y="1140"/>
                  </a:lnTo>
                  <a:lnTo>
                    <a:pt x="1467" y="1309"/>
                  </a:lnTo>
                  <a:lnTo>
                    <a:pt x="371" y="213"/>
                  </a:lnTo>
                  <a:lnTo>
                    <a:pt x="711" y="213"/>
                  </a:lnTo>
                  <a:close/>
                  <a:moveTo>
                    <a:pt x="2099" y="213"/>
                  </a:moveTo>
                  <a:lnTo>
                    <a:pt x="2099" y="917"/>
                  </a:lnTo>
                  <a:lnTo>
                    <a:pt x="2056" y="873"/>
                  </a:lnTo>
                  <a:cubicBezTo>
                    <a:pt x="2014" y="831"/>
                    <a:pt x="1947" y="831"/>
                    <a:pt x="1905" y="873"/>
                  </a:cubicBezTo>
                  <a:lnTo>
                    <a:pt x="1859" y="917"/>
                  </a:lnTo>
                  <a:lnTo>
                    <a:pt x="1859" y="213"/>
                  </a:lnTo>
                  <a:lnTo>
                    <a:pt x="2099" y="213"/>
                  </a:lnTo>
                  <a:close/>
                  <a:moveTo>
                    <a:pt x="2883" y="1987"/>
                  </a:moveTo>
                  <a:lnTo>
                    <a:pt x="2686" y="1987"/>
                  </a:lnTo>
                  <a:lnTo>
                    <a:pt x="2059" y="1357"/>
                  </a:lnTo>
                  <a:cubicBezTo>
                    <a:pt x="2039" y="1337"/>
                    <a:pt x="2012" y="1325"/>
                    <a:pt x="1983" y="1325"/>
                  </a:cubicBezTo>
                  <a:cubicBezTo>
                    <a:pt x="1955" y="1325"/>
                    <a:pt x="1928" y="1337"/>
                    <a:pt x="1908" y="1357"/>
                  </a:cubicBezTo>
                  <a:lnTo>
                    <a:pt x="1280" y="1987"/>
                  </a:lnTo>
                  <a:lnTo>
                    <a:pt x="1084" y="1987"/>
                  </a:lnTo>
                  <a:lnTo>
                    <a:pt x="1983" y="1098"/>
                  </a:lnTo>
                  <a:lnTo>
                    <a:pt x="2883" y="1987"/>
                  </a:lnTo>
                  <a:close/>
                  <a:moveTo>
                    <a:pt x="2338" y="1149"/>
                  </a:moveTo>
                  <a:lnTo>
                    <a:pt x="3274" y="213"/>
                  </a:lnTo>
                  <a:lnTo>
                    <a:pt x="3610" y="213"/>
                  </a:lnTo>
                  <a:lnTo>
                    <a:pt x="2507" y="1316"/>
                  </a:lnTo>
                  <a:lnTo>
                    <a:pt x="2338" y="1149"/>
                  </a:lnTo>
                  <a:close/>
                  <a:moveTo>
                    <a:pt x="1264" y="3093"/>
                  </a:moveTo>
                  <a:lnTo>
                    <a:pt x="1645" y="3093"/>
                  </a:lnTo>
                  <a:lnTo>
                    <a:pt x="1645" y="3450"/>
                  </a:lnTo>
                  <a:lnTo>
                    <a:pt x="1264" y="3093"/>
                  </a:lnTo>
                  <a:close/>
                  <a:moveTo>
                    <a:pt x="2312" y="3093"/>
                  </a:moveTo>
                  <a:lnTo>
                    <a:pt x="2702" y="3093"/>
                  </a:lnTo>
                  <a:lnTo>
                    <a:pt x="2312" y="3452"/>
                  </a:lnTo>
                  <a:lnTo>
                    <a:pt x="2312" y="3093"/>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165" fontAlgn="base">
                <a:defRPr/>
              </a:pPr>
              <a:endParaRPr lang="zh-CN" altLang="en-US" sz="2400" kern="0" dirty="0">
                <a:solidFill>
                  <a:srgbClr val="FFFFFF"/>
                </a:solidFill>
                <a:ea typeface="方正兰亭黑简体" panose="02000000000000000000" pitchFamily="2" charset="-122"/>
              </a:endParaRPr>
            </a:p>
          </p:txBody>
        </p:sp>
        <p:sp>
          <p:nvSpPr>
            <p:cNvPr id="203" name="TextBox 4"/>
            <p:cNvSpPr txBox="1"/>
            <p:nvPr/>
          </p:nvSpPr>
          <p:spPr>
            <a:xfrm>
              <a:off x="5417289" y="3196076"/>
              <a:ext cx="1069555" cy="646350"/>
            </a:xfrm>
            <a:prstGeom prst="rect">
              <a:avLst/>
            </a:prstGeom>
            <a:noFill/>
          </p:spPr>
          <p:txBody>
            <a:bodyPr wrap="none" rtlCol="0">
              <a:spAutoFit/>
            </a:bodyPr>
            <a:lstStyle/>
            <a:p>
              <a:pPr fontAlgn="base">
                <a:spcBef>
                  <a:spcPct val="0"/>
                </a:spcBef>
                <a:spcAft>
                  <a:spcPct val="0"/>
                </a:spcAft>
              </a:pPr>
              <a:r>
                <a:rPr lang="en-US" altLang="zh-CN" sz="3600" dirty="0">
                  <a:solidFill>
                    <a:prstClr val="black"/>
                  </a:solidFill>
                  <a:ea typeface="方正兰亭黑简体" panose="02000000000000000000" pitchFamily="2" charset="-122"/>
                </a:rPr>
                <a:t>DAS</a:t>
              </a:r>
              <a:endParaRPr lang="zh-CN" altLang="en-US" sz="3600" dirty="0">
                <a:solidFill>
                  <a:prstClr val="black"/>
                </a:solidFill>
                <a:ea typeface="方正兰亭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prstGeom prst="rect">
            <a:avLst/>
          </a:prstGeom>
        </p:spPr>
        <p:txBody>
          <a:bodyPr>
            <a:normAutofit/>
          </a:bodyPr>
          <a:lstStyle/>
          <a:p>
            <a:r>
              <a:rPr lang="en-US" altLang="zh-CN" dirty="0">
                <a:latin typeface="+mn-lt"/>
              </a:rPr>
              <a:t>DAS</a:t>
            </a:r>
            <a:r>
              <a:rPr lang="zh-CN" altLang="en-US" dirty="0">
                <a:latin typeface="+mn-lt"/>
              </a:rPr>
              <a:t>应用场景：企业</a:t>
            </a:r>
            <a:r>
              <a:rPr lang="zh-CN" altLang="en-US" dirty="0" smtClean="0">
                <a:latin typeface="+mn-lt"/>
              </a:rPr>
              <a:t>版</a:t>
            </a:r>
            <a:endParaRPr lang="zh-CN" altLang="en-US" dirty="0">
              <a:latin typeface="+mn-lt"/>
            </a:endParaRPr>
          </a:p>
        </p:txBody>
      </p:sp>
      <p:sp>
        <p:nvSpPr>
          <p:cNvPr id="2" name="文本占位符 1"/>
          <p:cNvSpPr>
            <a:spLocks noGrp="1"/>
          </p:cNvSpPr>
          <p:nvPr>
            <p:ph type="body" sz="quarter" idx="10"/>
          </p:nvPr>
        </p:nvSpPr>
        <p:spPr/>
        <p:txBody>
          <a:bodyPr/>
          <a:lstStyle/>
          <a:p>
            <a:r>
              <a:rPr lang="zh-CN" altLang="en-US" dirty="0">
                <a:latin typeface="+mn-lt"/>
              </a:rPr>
              <a:t>数据是企业的核心资产，如何控制敏感数据访问权限、实现数据库变更安全、操作可回溯审计、降低</a:t>
            </a:r>
            <a:r>
              <a:rPr lang="en-US" altLang="zh-CN" dirty="0">
                <a:latin typeface="+mn-lt"/>
              </a:rPr>
              <a:t>DBA</a:t>
            </a:r>
            <a:r>
              <a:rPr lang="zh-CN" altLang="en-US" dirty="0">
                <a:latin typeface="+mn-lt"/>
              </a:rPr>
              <a:t>人力成本， </a:t>
            </a:r>
            <a:r>
              <a:rPr lang="zh-CN" altLang="en-US" dirty="0" smtClean="0">
                <a:latin typeface="+mn-lt"/>
              </a:rPr>
              <a:t>是</a:t>
            </a:r>
            <a:r>
              <a:rPr lang="zh-CN" altLang="en-US" dirty="0">
                <a:latin typeface="+mn-lt"/>
              </a:rPr>
              <a:t>数据库实例数量上一定规模时，企业的重要诉求。</a:t>
            </a:r>
            <a:endParaRPr lang="en-US" altLang="zh-CN" dirty="0">
              <a:latin typeface="+mn-lt"/>
            </a:endParaRPr>
          </a:p>
        </p:txBody>
      </p:sp>
      <p:sp>
        <p:nvSpPr>
          <p:cNvPr id="8" name="TextBox 7"/>
          <p:cNvSpPr txBox="1"/>
          <p:nvPr/>
        </p:nvSpPr>
        <p:spPr>
          <a:xfrm>
            <a:off x="5658194" y="-1188220"/>
            <a:ext cx="184654" cy="528127"/>
          </a:xfrm>
          <a:prstGeom prst="rect">
            <a:avLst/>
          </a:prstGeom>
          <a:noFill/>
        </p:spPr>
        <p:txBody>
          <a:bodyPr wrap="none" rtlCol="0">
            <a:spAutoFit/>
          </a:bodyPr>
          <a:lstStyle/>
          <a:p>
            <a:pPr>
              <a:lnSpc>
                <a:spcPts val="3440"/>
              </a:lnSpc>
            </a:pPr>
            <a:endParaRPr lang="en-US" sz="3200" dirty="0">
              <a:ea typeface="方正兰亭黑简体" panose="02000000000000000000" pitchFamily="2" charset="-122"/>
            </a:endParaRPr>
          </a:p>
        </p:txBody>
      </p:sp>
      <p:grpSp>
        <p:nvGrpSpPr>
          <p:cNvPr id="26" name="组合 25"/>
          <p:cNvGrpSpPr/>
          <p:nvPr/>
        </p:nvGrpSpPr>
        <p:grpSpPr>
          <a:xfrm>
            <a:off x="1055594" y="2633854"/>
            <a:ext cx="2038338" cy="413706"/>
            <a:chOff x="844118" y="4916585"/>
            <a:chExt cx="1739900" cy="413880"/>
          </a:xfrm>
          <a:gradFill>
            <a:gsLst>
              <a:gs pos="100000">
                <a:srgbClr val="026EBB"/>
              </a:gs>
              <a:gs pos="0">
                <a:srgbClr val="038EDB"/>
              </a:gs>
            </a:gsLst>
            <a:lin ang="0" scaled="1"/>
          </a:gradFill>
        </p:grpSpPr>
        <p:sp>
          <p:nvSpPr>
            <p:cNvPr id="27" name="Rectangle 5"/>
            <p:cNvSpPr>
              <a:spLocks noChangeArrowheads="1"/>
            </p:cNvSpPr>
            <p:nvPr/>
          </p:nvSpPr>
          <p:spPr bwMode="auto">
            <a:xfrm>
              <a:off x="844118" y="4916585"/>
              <a:ext cx="1739900" cy="413880"/>
            </a:xfrm>
            <a:prstGeom prst="rect">
              <a:avLst/>
            </a:prstGeom>
            <a:solidFill>
              <a:srgbClr val="AEAEAE"/>
            </a:solidFill>
            <a:ln w="28575">
              <a:solidFill>
                <a:srgbClr val="FFFFFF"/>
              </a:solidFill>
              <a:round/>
            </a:ln>
            <a:effectLst>
              <a:outerShdw blurRad="63500" sx="102000" sy="102000" algn="ctr" rotWithShape="0">
                <a:prstClr val="black">
                  <a:alpha val="40000"/>
                </a:prstClr>
              </a:outerShdw>
            </a:effectLst>
          </p:spPr>
          <p:txBody>
            <a:bodyPr vert="horz" wrap="square" lIns="91401" tIns="45701" rIns="91401" bIns="45701" numCol="1" anchor="t" anchorCtr="0" compatLnSpc="1"/>
            <a:lstStyle/>
            <a:p>
              <a:pPr defTabSz="913765" fontAlgn="base">
                <a:defRPr/>
              </a:pPr>
              <a:endParaRPr lang="zh-CN" altLang="en-US" sz="1800" kern="0">
                <a:solidFill>
                  <a:srgbClr val="FF9900"/>
                </a:solidFill>
                <a:ea typeface="方正兰亭黑简体" panose="02000000000000000000" pitchFamily="2" charset="-122"/>
                <a:cs typeface="+mn-ea"/>
                <a:sym typeface="+mn-lt"/>
              </a:endParaRPr>
            </a:p>
          </p:txBody>
        </p:sp>
        <p:sp>
          <p:nvSpPr>
            <p:cNvPr id="28" name="TextBox 14"/>
            <p:cNvSpPr txBox="1"/>
            <p:nvPr/>
          </p:nvSpPr>
          <p:spPr>
            <a:xfrm>
              <a:off x="1023134" y="4916585"/>
              <a:ext cx="1489573" cy="400110"/>
            </a:xfrm>
            <a:prstGeom prst="rect">
              <a:avLst/>
            </a:prstGeom>
            <a:noFill/>
          </p:spPr>
          <p:txBody>
            <a:bodyPr wrap="square" rtlCol="0">
              <a:spAutoFit/>
            </a:bodyPr>
            <a:lstStyle/>
            <a:p>
              <a:pPr algn="ctr" defTabSz="913765" fontAlgn="base">
                <a:defRPr/>
              </a:pPr>
              <a:r>
                <a:rPr lang="zh-CN" altLang="en-US" sz="2000" kern="0" dirty="0">
                  <a:ea typeface="方正兰亭黑简体" panose="02000000000000000000" pitchFamily="2" charset="-122"/>
                  <a:cs typeface="+mn-ea"/>
                  <a:sym typeface="+mn-lt"/>
                </a:rPr>
                <a:t>数据访问安全</a:t>
              </a:r>
              <a:endParaRPr lang="zh-CN" altLang="en-US" sz="2000" kern="0" dirty="0">
                <a:ea typeface="方正兰亭黑简体" panose="02000000000000000000" pitchFamily="2" charset="-122"/>
                <a:cs typeface="+mn-ea"/>
                <a:sym typeface="+mn-lt"/>
              </a:endParaRPr>
            </a:p>
          </p:txBody>
        </p:sp>
      </p:grpSp>
      <p:grpSp>
        <p:nvGrpSpPr>
          <p:cNvPr id="29" name="组合 28"/>
          <p:cNvGrpSpPr/>
          <p:nvPr/>
        </p:nvGrpSpPr>
        <p:grpSpPr>
          <a:xfrm>
            <a:off x="1055593" y="3217251"/>
            <a:ext cx="2038338" cy="413706"/>
            <a:chOff x="844118" y="4916585"/>
            <a:chExt cx="1739900" cy="413880"/>
          </a:xfrm>
          <a:solidFill>
            <a:srgbClr val="AEAEAE"/>
          </a:solidFill>
        </p:grpSpPr>
        <p:sp>
          <p:nvSpPr>
            <p:cNvPr id="30" name="Rectangle 5"/>
            <p:cNvSpPr>
              <a:spLocks noChangeArrowheads="1"/>
            </p:cNvSpPr>
            <p:nvPr/>
          </p:nvSpPr>
          <p:spPr bwMode="auto">
            <a:xfrm>
              <a:off x="844118" y="4916585"/>
              <a:ext cx="1739900" cy="413880"/>
            </a:xfrm>
            <a:prstGeom prst="rect">
              <a:avLst/>
            </a:prstGeom>
            <a:grpFill/>
            <a:ln w="28575">
              <a:solidFill>
                <a:srgbClr val="FFFFFF"/>
              </a:solidFill>
              <a:round/>
            </a:ln>
            <a:effectLst>
              <a:outerShdw blurRad="63500" sx="102000" sy="102000" algn="ctr" rotWithShape="0">
                <a:prstClr val="black">
                  <a:alpha val="40000"/>
                </a:prstClr>
              </a:outerShdw>
            </a:effectLst>
          </p:spPr>
          <p:txBody>
            <a:bodyPr vert="horz" wrap="square" lIns="91401" tIns="45701" rIns="91401" bIns="45701" numCol="1" anchor="t" anchorCtr="0" compatLnSpc="1"/>
            <a:lstStyle/>
            <a:p>
              <a:pPr defTabSz="913765" fontAlgn="base">
                <a:defRPr/>
              </a:pPr>
              <a:endParaRPr lang="zh-CN" altLang="en-US" sz="1800" kern="0">
                <a:ea typeface="方正兰亭黑简体" panose="02000000000000000000" pitchFamily="2" charset="-122"/>
                <a:cs typeface="+mn-ea"/>
                <a:sym typeface="+mn-lt"/>
              </a:endParaRPr>
            </a:p>
          </p:txBody>
        </p:sp>
        <p:sp>
          <p:nvSpPr>
            <p:cNvPr id="31" name="TextBox 14"/>
            <p:cNvSpPr txBox="1"/>
            <p:nvPr/>
          </p:nvSpPr>
          <p:spPr>
            <a:xfrm>
              <a:off x="1023134" y="4916585"/>
              <a:ext cx="1489573" cy="400110"/>
            </a:xfrm>
            <a:prstGeom prst="rect">
              <a:avLst/>
            </a:prstGeom>
            <a:grpFill/>
          </p:spPr>
          <p:txBody>
            <a:bodyPr wrap="square" rtlCol="0">
              <a:spAutoFit/>
            </a:bodyPr>
            <a:lstStyle/>
            <a:p>
              <a:pPr algn="ctr" defTabSz="913765" fontAlgn="base">
                <a:defRPr/>
              </a:pPr>
              <a:r>
                <a:rPr lang="zh-CN" altLang="en-US" sz="2000" kern="0" dirty="0">
                  <a:ea typeface="方正兰亭黑简体" panose="02000000000000000000" pitchFamily="2" charset="-122"/>
                  <a:cs typeface="+mn-ea"/>
                  <a:sym typeface="+mn-lt"/>
                </a:rPr>
                <a:t>敏感数据保护</a:t>
              </a:r>
              <a:endParaRPr lang="zh-CN" altLang="en-US" sz="2000" kern="0" dirty="0">
                <a:ea typeface="方正兰亭黑简体" panose="02000000000000000000" pitchFamily="2" charset="-122"/>
                <a:cs typeface="+mn-ea"/>
                <a:sym typeface="+mn-lt"/>
              </a:endParaRPr>
            </a:p>
          </p:txBody>
        </p:sp>
      </p:grpSp>
      <p:grpSp>
        <p:nvGrpSpPr>
          <p:cNvPr id="32" name="组合 31"/>
          <p:cNvGrpSpPr/>
          <p:nvPr/>
        </p:nvGrpSpPr>
        <p:grpSpPr>
          <a:xfrm>
            <a:off x="1055592" y="3760197"/>
            <a:ext cx="2038338" cy="413706"/>
            <a:chOff x="844118" y="4916585"/>
            <a:chExt cx="1739900" cy="413880"/>
          </a:xfrm>
          <a:solidFill>
            <a:srgbClr val="AEAEAE"/>
          </a:solidFill>
        </p:grpSpPr>
        <p:sp>
          <p:nvSpPr>
            <p:cNvPr id="33" name="Rectangle 5"/>
            <p:cNvSpPr>
              <a:spLocks noChangeArrowheads="1"/>
            </p:cNvSpPr>
            <p:nvPr/>
          </p:nvSpPr>
          <p:spPr bwMode="auto">
            <a:xfrm>
              <a:off x="844118" y="4916585"/>
              <a:ext cx="1739900" cy="413880"/>
            </a:xfrm>
            <a:prstGeom prst="rect">
              <a:avLst/>
            </a:prstGeom>
            <a:grpFill/>
            <a:ln w="28575">
              <a:solidFill>
                <a:srgbClr val="FFFFFF"/>
              </a:solidFill>
              <a:round/>
            </a:ln>
            <a:effectLst>
              <a:outerShdw blurRad="63500" sx="102000" sy="102000" algn="ctr" rotWithShape="0">
                <a:prstClr val="black">
                  <a:alpha val="40000"/>
                </a:prstClr>
              </a:outerShdw>
            </a:effectLst>
          </p:spPr>
          <p:txBody>
            <a:bodyPr vert="horz" wrap="square" lIns="91401" tIns="45701" rIns="91401" bIns="45701" numCol="1" anchor="t" anchorCtr="0" compatLnSpc="1"/>
            <a:lstStyle/>
            <a:p>
              <a:pPr defTabSz="913765" fontAlgn="base">
                <a:defRPr/>
              </a:pPr>
              <a:endParaRPr lang="zh-CN" altLang="en-US" sz="1800" kern="0">
                <a:ea typeface="方正兰亭黑简体" panose="02000000000000000000" pitchFamily="2" charset="-122"/>
                <a:cs typeface="+mn-ea"/>
                <a:sym typeface="+mn-lt"/>
              </a:endParaRPr>
            </a:p>
          </p:txBody>
        </p:sp>
        <p:sp>
          <p:nvSpPr>
            <p:cNvPr id="34" name="TextBox 14"/>
            <p:cNvSpPr txBox="1"/>
            <p:nvPr/>
          </p:nvSpPr>
          <p:spPr>
            <a:xfrm>
              <a:off x="1023134" y="4916585"/>
              <a:ext cx="1489573" cy="400110"/>
            </a:xfrm>
            <a:prstGeom prst="rect">
              <a:avLst/>
            </a:prstGeom>
            <a:grpFill/>
          </p:spPr>
          <p:txBody>
            <a:bodyPr wrap="square" rtlCol="0">
              <a:spAutoFit/>
            </a:bodyPr>
            <a:lstStyle/>
            <a:p>
              <a:pPr algn="ctr" defTabSz="913765" fontAlgn="base">
                <a:defRPr/>
              </a:pPr>
              <a:r>
                <a:rPr lang="zh-CN" altLang="en-US" sz="2000" kern="0" dirty="0">
                  <a:ea typeface="方正兰亭黑简体" panose="02000000000000000000" pitchFamily="2" charset="-122"/>
                  <a:cs typeface="+mn-ea"/>
                  <a:sym typeface="+mn-lt"/>
                </a:rPr>
                <a:t>变更安全</a:t>
              </a:r>
              <a:endParaRPr lang="zh-CN" altLang="en-US" sz="2000" kern="0" dirty="0">
                <a:ea typeface="方正兰亭黑简体" panose="02000000000000000000" pitchFamily="2" charset="-122"/>
                <a:cs typeface="+mn-ea"/>
                <a:sym typeface="+mn-lt"/>
              </a:endParaRPr>
            </a:p>
          </p:txBody>
        </p:sp>
      </p:grpSp>
      <p:grpSp>
        <p:nvGrpSpPr>
          <p:cNvPr id="35" name="组合 34"/>
          <p:cNvGrpSpPr/>
          <p:nvPr/>
        </p:nvGrpSpPr>
        <p:grpSpPr>
          <a:xfrm>
            <a:off x="1055591" y="4361728"/>
            <a:ext cx="2038338" cy="413706"/>
            <a:chOff x="844118" y="4916585"/>
            <a:chExt cx="1739900" cy="413880"/>
          </a:xfrm>
          <a:solidFill>
            <a:srgbClr val="AEAEAE"/>
          </a:solidFill>
        </p:grpSpPr>
        <p:sp>
          <p:nvSpPr>
            <p:cNvPr id="36" name="Rectangle 5"/>
            <p:cNvSpPr>
              <a:spLocks noChangeArrowheads="1"/>
            </p:cNvSpPr>
            <p:nvPr/>
          </p:nvSpPr>
          <p:spPr bwMode="auto">
            <a:xfrm>
              <a:off x="844118" y="4916585"/>
              <a:ext cx="1739900" cy="413880"/>
            </a:xfrm>
            <a:prstGeom prst="rect">
              <a:avLst/>
            </a:prstGeom>
            <a:grpFill/>
            <a:ln w="28575">
              <a:solidFill>
                <a:srgbClr val="FFFFFF"/>
              </a:solidFill>
              <a:round/>
            </a:ln>
            <a:effectLst>
              <a:outerShdw blurRad="63500" sx="102000" sy="102000" algn="ctr" rotWithShape="0">
                <a:prstClr val="black">
                  <a:alpha val="40000"/>
                </a:prstClr>
              </a:outerShdw>
            </a:effectLst>
          </p:spPr>
          <p:txBody>
            <a:bodyPr vert="horz" wrap="square" lIns="91401" tIns="45701" rIns="91401" bIns="45701" numCol="1" anchor="t" anchorCtr="0" compatLnSpc="1"/>
            <a:lstStyle/>
            <a:p>
              <a:pPr defTabSz="913765" fontAlgn="base">
                <a:defRPr/>
              </a:pPr>
              <a:endParaRPr lang="zh-CN" altLang="en-US" sz="1800" kern="0">
                <a:ea typeface="方正兰亭黑简体" panose="02000000000000000000" pitchFamily="2" charset="-122"/>
                <a:cs typeface="+mn-ea"/>
                <a:sym typeface="+mn-lt"/>
              </a:endParaRPr>
            </a:p>
          </p:txBody>
        </p:sp>
        <p:sp>
          <p:nvSpPr>
            <p:cNvPr id="37" name="TextBox 14"/>
            <p:cNvSpPr txBox="1"/>
            <p:nvPr/>
          </p:nvSpPr>
          <p:spPr>
            <a:xfrm>
              <a:off x="1023134" y="4916585"/>
              <a:ext cx="1489573" cy="400110"/>
            </a:xfrm>
            <a:prstGeom prst="rect">
              <a:avLst/>
            </a:prstGeom>
            <a:grpFill/>
          </p:spPr>
          <p:txBody>
            <a:bodyPr wrap="square" rtlCol="0">
              <a:spAutoFit/>
            </a:bodyPr>
            <a:lstStyle/>
            <a:p>
              <a:pPr algn="ctr" defTabSz="913765" fontAlgn="base">
                <a:defRPr/>
              </a:pPr>
              <a:r>
                <a:rPr lang="zh-CN" altLang="en-US" sz="2000" kern="0" dirty="0">
                  <a:ea typeface="方正兰亭黑简体" panose="02000000000000000000" pitchFamily="2" charset="-122"/>
                  <a:cs typeface="+mn-ea"/>
                  <a:sym typeface="+mn-lt"/>
                </a:rPr>
                <a:t>操作审计</a:t>
              </a:r>
              <a:endParaRPr lang="zh-CN" altLang="en-US" sz="2000" kern="0" dirty="0">
                <a:ea typeface="方正兰亭黑简体" panose="02000000000000000000" pitchFamily="2" charset="-122"/>
                <a:cs typeface="+mn-ea"/>
                <a:sym typeface="+mn-lt"/>
              </a:endParaRPr>
            </a:p>
          </p:txBody>
        </p:sp>
      </p:grpSp>
      <p:grpSp>
        <p:nvGrpSpPr>
          <p:cNvPr id="38" name="组合 37"/>
          <p:cNvGrpSpPr/>
          <p:nvPr/>
        </p:nvGrpSpPr>
        <p:grpSpPr>
          <a:xfrm>
            <a:off x="1055596" y="4963885"/>
            <a:ext cx="2038338" cy="413706"/>
            <a:chOff x="844118" y="4916585"/>
            <a:chExt cx="1739900" cy="413880"/>
          </a:xfrm>
          <a:solidFill>
            <a:srgbClr val="AEAEAE"/>
          </a:solidFill>
        </p:grpSpPr>
        <p:sp>
          <p:nvSpPr>
            <p:cNvPr id="39" name="Rectangle 5"/>
            <p:cNvSpPr>
              <a:spLocks noChangeArrowheads="1"/>
            </p:cNvSpPr>
            <p:nvPr/>
          </p:nvSpPr>
          <p:spPr bwMode="auto">
            <a:xfrm>
              <a:off x="844118" y="4916585"/>
              <a:ext cx="1739900" cy="413880"/>
            </a:xfrm>
            <a:prstGeom prst="rect">
              <a:avLst/>
            </a:prstGeom>
            <a:grpFill/>
            <a:ln w="28575">
              <a:solidFill>
                <a:srgbClr val="FFFFFF"/>
              </a:solidFill>
              <a:round/>
            </a:ln>
            <a:effectLst>
              <a:outerShdw blurRad="63500" sx="102000" sy="102000" algn="ctr" rotWithShape="0">
                <a:prstClr val="black">
                  <a:alpha val="40000"/>
                </a:prstClr>
              </a:outerShdw>
            </a:effectLst>
          </p:spPr>
          <p:txBody>
            <a:bodyPr vert="horz" wrap="square" lIns="91401" tIns="45701" rIns="91401" bIns="45701" numCol="1" anchor="t" anchorCtr="0" compatLnSpc="1"/>
            <a:lstStyle/>
            <a:p>
              <a:pPr defTabSz="913765" fontAlgn="base">
                <a:defRPr/>
              </a:pPr>
              <a:endParaRPr lang="zh-CN" altLang="en-US" sz="1800" kern="0">
                <a:ea typeface="方正兰亭黑简体" panose="02000000000000000000" pitchFamily="2" charset="-122"/>
                <a:cs typeface="+mn-ea"/>
                <a:sym typeface="+mn-lt"/>
              </a:endParaRPr>
            </a:p>
          </p:txBody>
        </p:sp>
        <p:sp>
          <p:nvSpPr>
            <p:cNvPr id="40" name="TextBox 14"/>
            <p:cNvSpPr txBox="1"/>
            <p:nvPr/>
          </p:nvSpPr>
          <p:spPr>
            <a:xfrm>
              <a:off x="1023134" y="4916585"/>
              <a:ext cx="1489573" cy="400138"/>
            </a:xfrm>
            <a:prstGeom prst="rect">
              <a:avLst/>
            </a:prstGeom>
            <a:grpFill/>
          </p:spPr>
          <p:txBody>
            <a:bodyPr wrap="square" rtlCol="0">
              <a:spAutoFit/>
            </a:bodyPr>
            <a:lstStyle/>
            <a:p>
              <a:pPr algn="ctr" defTabSz="913765" fontAlgn="base">
                <a:defRPr/>
              </a:pPr>
              <a:r>
                <a:rPr lang="zh-CN" altLang="en-US" sz="2000" kern="0" dirty="0">
                  <a:ea typeface="方正兰亭黑简体" panose="02000000000000000000" pitchFamily="2" charset="-122"/>
                  <a:cs typeface="+mn-ea"/>
                  <a:sym typeface="+mn-lt"/>
                </a:rPr>
                <a:t>提效率降成本</a:t>
              </a:r>
              <a:endParaRPr lang="zh-CN" altLang="en-US" sz="2000" kern="0" dirty="0">
                <a:ea typeface="方正兰亭黑简体" panose="02000000000000000000" pitchFamily="2" charset="-122"/>
                <a:cs typeface="+mn-ea"/>
                <a:sym typeface="+mn-lt"/>
              </a:endParaRPr>
            </a:p>
          </p:txBody>
        </p:sp>
      </p:grpSp>
      <p:sp>
        <p:nvSpPr>
          <p:cNvPr id="42" name="968713324"/>
          <p:cNvSpPr txBox="1">
            <a:spLocks noChangeArrowheads="1"/>
          </p:cNvSpPr>
          <p:nvPr/>
        </p:nvSpPr>
        <p:spPr>
          <a:xfrm>
            <a:off x="3303652" y="3234700"/>
            <a:ext cx="8169496" cy="571400"/>
          </a:xfrm>
          <a:prstGeom prst="rect">
            <a:avLst/>
          </a:prstGeom>
          <a:noFill/>
          <a:ln w="12700">
            <a:noFill/>
          </a:ln>
        </p:spPr>
        <p:txBody>
          <a:bodyPr lIns="78204" tIns="39103" rIns="78204" bIns="39103" anchor="t" anchorCtr="0"/>
          <a:lstStyle>
            <a:defPPr>
              <a:defRPr lang="en-US"/>
            </a:defPPr>
            <a:lvl1pPr defTabSz="914400">
              <a:buClr>
                <a:srgbClr val="808080"/>
              </a:buClr>
              <a:buSzPct val="60000"/>
              <a:defRPr>
                <a:latin typeface="华文细黑" panose="02010600040101010101" pitchFamily="2" charset="-122"/>
                <a:ea typeface="华文细黑" panose="02010600040101010101" pitchFamily="2" charset="-122"/>
              </a:defRPr>
            </a:lvl1pPr>
          </a:lstStyle>
          <a:p>
            <a:r>
              <a:rPr lang="zh-CN" altLang="en-US" dirty="0">
                <a:latin typeface="+mn-lt"/>
                <a:ea typeface="方正兰亭黑简体" panose="02000000000000000000" pitchFamily="2" charset="-122"/>
              </a:rPr>
              <a:t>敏感字段自动识别并进行打标；员工在执行查询和导出时，敏感数据脱敏显示；</a:t>
            </a:r>
            <a:endParaRPr lang="en-US" altLang="zh-CN" dirty="0">
              <a:latin typeface="+mn-lt"/>
              <a:ea typeface="方正兰亭黑简体" panose="02000000000000000000" pitchFamily="2" charset="-122"/>
            </a:endParaRPr>
          </a:p>
        </p:txBody>
      </p:sp>
      <p:sp>
        <p:nvSpPr>
          <p:cNvPr id="43" name="968713324"/>
          <p:cNvSpPr txBox="1">
            <a:spLocks noChangeArrowheads="1"/>
          </p:cNvSpPr>
          <p:nvPr/>
        </p:nvSpPr>
        <p:spPr>
          <a:xfrm>
            <a:off x="3303654" y="4900548"/>
            <a:ext cx="8176942" cy="642174"/>
          </a:xfrm>
          <a:prstGeom prst="rect">
            <a:avLst/>
          </a:prstGeom>
          <a:noFill/>
          <a:ln w="12700">
            <a:noFill/>
          </a:ln>
        </p:spPr>
        <p:txBody>
          <a:bodyPr lIns="78204" tIns="39103" rIns="78204" bIns="39103" anchor="t" anchorCtr="0"/>
          <a:lstStyle>
            <a:defPPr>
              <a:defRPr lang="en-US"/>
            </a:defPPr>
            <a:lvl1pPr defTabSz="914400">
              <a:buClr>
                <a:srgbClr val="808080"/>
              </a:buClr>
              <a:buSzPct val="60000"/>
              <a:defRPr>
                <a:latin typeface="华文细黑" panose="02010600040101010101" pitchFamily="2" charset="-122"/>
                <a:ea typeface="华文细黑" panose="02010600040101010101" pitchFamily="2" charset="-122"/>
              </a:defRPr>
            </a:lvl1pPr>
          </a:lstStyle>
          <a:p>
            <a:r>
              <a:rPr lang="zh-CN" altLang="en-US" dirty="0">
                <a:latin typeface="+mn-lt"/>
                <a:ea typeface="方正兰亭黑简体" panose="02000000000000000000" pitchFamily="2" charset="-122"/>
              </a:rPr>
              <a:t>灵活的安全风险和审批流程自定义；库上的业务</a:t>
            </a:r>
            <a:r>
              <a:rPr lang="en-US" altLang="zh-CN" dirty="0">
                <a:latin typeface="+mn-lt"/>
                <a:ea typeface="方正兰亭黑简体" panose="02000000000000000000" pitchFamily="2" charset="-122"/>
              </a:rPr>
              <a:t>Owner</a:t>
            </a:r>
            <a:r>
              <a:rPr lang="zh-CN" altLang="en-US" dirty="0">
                <a:latin typeface="+mn-lt"/>
                <a:ea typeface="方正兰亭黑简体" panose="02000000000000000000" pitchFamily="2" charset="-122"/>
              </a:rPr>
              <a:t>和</a:t>
            </a:r>
            <a:r>
              <a:rPr lang="en-US" altLang="zh-CN" dirty="0">
                <a:latin typeface="+mn-lt"/>
                <a:ea typeface="方正兰亭黑简体" panose="02000000000000000000" pitchFamily="2" charset="-122"/>
              </a:rPr>
              <a:t>DBA</a:t>
            </a:r>
            <a:r>
              <a:rPr lang="zh-CN" altLang="en-US" dirty="0">
                <a:latin typeface="+mn-lt"/>
                <a:ea typeface="方正兰亭黑简体" panose="02000000000000000000" pitchFamily="2" charset="-122"/>
              </a:rPr>
              <a:t>角色的赋权，将低风险的库变更操作流程下放到业务主管，降低企业的</a:t>
            </a:r>
            <a:r>
              <a:rPr lang="en-US" altLang="zh-CN" dirty="0">
                <a:latin typeface="+mn-lt"/>
                <a:ea typeface="方正兰亭黑简体" panose="02000000000000000000" pitchFamily="2" charset="-122"/>
              </a:rPr>
              <a:t>DBA</a:t>
            </a:r>
            <a:r>
              <a:rPr lang="zh-CN" altLang="en-US" dirty="0">
                <a:latin typeface="+mn-lt"/>
                <a:ea typeface="方正兰亭黑简体" panose="02000000000000000000" pitchFamily="2" charset="-122"/>
              </a:rPr>
              <a:t>人力</a:t>
            </a:r>
            <a:r>
              <a:rPr lang="zh-CN" altLang="en-US" dirty="0" smtClean="0">
                <a:latin typeface="+mn-lt"/>
                <a:ea typeface="方正兰亭黑简体" panose="02000000000000000000" pitchFamily="2" charset="-122"/>
              </a:rPr>
              <a:t>成本。</a:t>
            </a:r>
            <a:endParaRPr lang="en-US" altLang="zh-CN" dirty="0">
              <a:latin typeface="+mn-lt"/>
              <a:ea typeface="方正兰亭黑简体" panose="02000000000000000000" pitchFamily="2" charset="-122"/>
            </a:endParaRPr>
          </a:p>
        </p:txBody>
      </p:sp>
      <p:sp>
        <p:nvSpPr>
          <p:cNvPr id="44" name="968713324"/>
          <p:cNvSpPr txBox="1">
            <a:spLocks noChangeArrowheads="1"/>
          </p:cNvSpPr>
          <p:nvPr/>
        </p:nvSpPr>
        <p:spPr>
          <a:xfrm>
            <a:off x="3343409" y="4278730"/>
            <a:ext cx="8169494" cy="563084"/>
          </a:xfrm>
          <a:prstGeom prst="rect">
            <a:avLst/>
          </a:prstGeom>
          <a:noFill/>
          <a:ln w="12700">
            <a:noFill/>
          </a:ln>
        </p:spPr>
        <p:txBody>
          <a:bodyPr lIns="78204" tIns="39103" rIns="78204" bIns="39103" anchor="t" anchorCtr="0"/>
          <a:lstStyle>
            <a:defPPr>
              <a:defRPr lang="en-US"/>
            </a:defPPr>
            <a:lvl1pPr defTabSz="914400">
              <a:buClr>
                <a:srgbClr val="808080"/>
              </a:buClr>
              <a:buSzPct val="60000"/>
              <a:defRPr>
                <a:latin typeface="华文细黑" panose="02010600040101010101" pitchFamily="2" charset="-122"/>
                <a:ea typeface="华文细黑" panose="02010600040101010101" pitchFamily="2" charset="-122"/>
              </a:defRPr>
            </a:lvl1pPr>
          </a:lstStyle>
          <a:p>
            <a:r>
              <a:rPr lang="zh-CN" altLang="en-US" dirty="0">
                <a:latin typeface="+mn-lt"/>
                <a:ea typeface="方正兰亭黑简体" panose="02000000000000000000" pitchFamily="2" charset="-122"/>
              </a:rPr>
              <a:t>变更</a:t>
            </a:r>
            <a:r>
              <a:rPr lang="en-US" altLang="zh-CN" dirty="0">
                <a:latin typeface="+mn-lt"/>
                <a:ea typeface="方正兰亭黑简体" panose="02000000000000000000" pitchFamily="2" charset="-122"/>
              </a:rPr>
              <a:t>SQL</a:t>
            </a:r>
            <a:r>
              <a:rPr lang="zh-CN" altLang="en-US" dirty="0">
                <a:latin typeface="+mn-lt"/>
                <a:ea typeface="方正兰亭黑简体" panose="02000000000000000000" pitchFamily="2" charset="-122"/>
              </a:rPr>
              <a:t>的风险识别；业务审核控制；变更执行时的数据库水位自动检测；大数据表的数据清理；</a:t>
            </a:r>
            <a:endParaRPr lang="en-US" altLang="zh-CN" dirty="0">
              <a:latin typeface="+mn-lt"/>
              <a:ea typeface="方正兰亭黑简体" panose="02000000000000000000" pitchFamily="2" charset="-122"/>
            </a:endParaRPr>
          </a:p>
        </p:txBody>
      </p:sp>
      <p:sp>
        <p:nvSpPr>
          <p:cNvPr id="45" name="968713324"/>
          <p:cNvSpPr txBox="1">
            <a:spLocks noChangeArrowheads="1"/>
          </p:cNvSpPr>
          <p:nvPr/>
        </p:nvSpPr>
        <p:spPr>
          <a:xfrm>
            <a:off x="3303654" y="3708490"/>
            <a:ext cx="8176942" cy="642174"/>
          </a:xfrm>
          <a:prstGeom prst="rect">
            <a:avLst/>
          </a:prstGeom>
          <a:noFill/>
          <a:ln w="12700">
            <a:noFill/>
          </a:ln>
        </p:spPr>
        <p:txBody>
          <a:bodyPr lIns="78204" tIns="39103" rIns="78204" bIns="39103" anchor="t" anchorCtr="0"/>
          <a:lstStyle>
            <a:defPPr>
              <a:defRPr lang="en-US"/>
            </a:defPPr>
            <a:lvl1pPr defTabSz="914400">
              <a:buClr>
                <a:srgbClr val="808080"/>
              </a:buClr>
              <a:buSzPct val="60000"/>
              <a:defRPr>
                <a:latin typeface="华文细黑" panose="02010600040101010101" pitchFamily="2" charset="-122"/>
                <a:ea typeface="华文细黑" panose="02010600040101010101" pitchFamily="2" charset="-122"/>
              </a:defRPr>
            </a:lvl1pPr>
          </a:lstStyle>
          <a:p>
            <a:r>
              <a:rPr lang="zh-CN" altLang="en-US" dirty="0">
                <a:latin typeface="+mn-lt"/>
                <a:ea typeface="方正兰亭黑简体" panose="02000000000000000000" pitchFamily="2" charset="-122"/>
              </a:rPr>
              <a:t>所有对库的操作，均有审计日志记录，数据库操作行为可</a:t>
            </a:r>
            <a:r>
              <a:rPr lang="zh-CN" altLang="en-US" dirty="0" smtClean="0">
                <a:latin typeface="+mn-lt"/>
                <a:ea typeface="方正兰亭黑简体" panose="02000000000000000000" pitchFamily="2" charset="-122"/>
              </a:rPr>
              <a:t>追溯</a:t>
            </a:r>
            <a:r>
              <a:rPr lang="zh-CN" altLang="en-US" dirty="0">
                <a:latin typeface="+mn-lt"/>
                <a:ea typeface="方正兰亭黑简体" panose="02000000000000000000" pitchFamily="2" charset="-122"/>
              </a:rPr>
              <a:t>；</a:t>
            </a:r>
            <a:endParaRPr lang="en-US" altLang="zh-CN" dirty="0">
              <a:latin typeface="+mn-lt"/>
              <a:ea typeface="方正兰亭黑简体" panose="02000000000000000000" pitchFamily="2" charset="-122"/>
            </a:endParaRPr>
          </a:p>
        </p:txBody>
      </p:sp>
      <p:sp>
        <p:nvSpPr>
          <p:cNvPr id="4" name="矩形 3"/>
          <p:cNvSpPr/>
          <p:nvPr/>
        </p:nvSpPr>
        <p:spPr>
          <a:xfrm>
            <a:off x="3303654" y="2502234"/>
            <a:ext cx="7987198" cy="646331"/>
          </a:xfrm>
          <a:prstGeom prst="rect">
            <a:avLst/>
          </a:prstGeom>
        </p:spPr>
        <p:txBody>
          <a:bodyPr wrap="square">
            <a:spAutoFit/>
          </a:bodyPr>
          <a:lstStyle/>
          <a:p>
            <a:r>
              <a:rPr lang="zh-CN" altLang="en-US" dirty="0">
                <a:ea typeface="方正兰亭黑简体" panose="02000000000000000000" pitchFamily="2" charset="-122"/>
              </a:rPr>
              <a:t>员工不接触数据库登录名和密码，对库的查询需要先</a:t>
            </a:r>
            <a:r>
              <a:rPr lang="zh-CN" altLang="en-US" dirty="0" smtClean="0">
                <a:ea typeface="方正兰亭黑简体" panose="02000000000000000000" pitchFamily="2" charset="-122"/>
              </a:rPr>
              <a:t>申权限</a:t>
            </a:r>
            <a:r>
              <a:rPr lang="zh-CN" altLang="en-US" dirty="0">
                <a:ea typeface="方正兰亭黑简体" panose="02000000000000000000" pitchFamily="2" charset="-122"/>
              </a:rPr>
              <a:t>；支持每天查询的总次数、总数据行数、每次查询的最大返回行数等多维度查询控制；</a:t>
            </a:r>
            <a:endParaRPr lang="en-US" altLang="zh-CN" dirty="0">
              <a:ea typeface="方正兰亭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a:t>
            </a:r>
            <a:r>
              <a:rPr lang="en-US" altLang="zh-CN" dirty="0" smtClean="0"/>
              <a:t> - </a:t>
            </a:r>
            <a:r>
              <a:rPr lang="zh-CN" altLang="en-US" dirty="0" smtClean="0"/>
              <a:t>新增数据库连接 </a:t>
            </a:r>
            <a:r>
              <a:rPr lang="en-US" altLang="zh-CN" dirty="0" smtClean="0"/>
              <a:t>(1)</a:t>
            </a:r>
            <a:endParaRPr lang="en-US" dirty="0"/>
          </a:p>
        </p:txBody>
      </p:sp>
      <p:sp>
        <p:nvSpPr>
          <p:cNvPr id="3" name="文本占位符 2"/>
          <p:cNvSpPr>
            <a:spLocks noGrp="1"/>
          </p:cNvSpPr>
          <p:nvPr>
            <p:ph type="body" sz="quarter" idx="10"/>
          </p:nvPr>
        </p:nvSpPr>
        <p:spPr/>
        <p:txBody>
          <a:bodyPr/>
          <a:lstStyle/>
          <a:p>
            <a:r>
              <a:rPr lang="zh-CN" altLang="en-US" dirty="0" smtClean="0"/>
              <a:t>步骤</a:t>
            </a:r>
            <a:r>
              <a:rPr lang="en-US" altLang="zh-CN" dirty="0" smtClean="0"/>
              <a:t>1 </a:t>
            </a:r>
            <a:r>
              <a:rPr lang="zh-CN" altLang="en-US" dirty="0" smtClean="0"/>
              <a:t>进入控制台 </a:t>
            </a:r>
            <a:r>
              <a:rPr lang="en-US" altLang="zh-CN" dirty="0" smtClean="0"/>
              <a:t>&gt; </a:t>
            </a:r>
            <a:r>
              <a:rPr lang="zh-CN" altLang="en-US" dirty="0" smtClean="0"/>
              <a:t>数据库 </a:t>
            </a:r>
            <a:r>
              <a:rPr lang="en-US" altLang="zh-CN" dirty="0" smtClean="0"/>
              <a:t>&gt; </a:t>
            </a:r>
            <a:r>
              <a:rPr lang="zh-CN" altLang="en-US" dirty="0" smtClean="0"/>
              <a:t>数据管理服务</a:t>
            </a:r>
            <a:r>
              <a:rPr lang="en-US" altLang="zh-CN" dirty="0" smtClean="0"/>
              <a:t>DAS</a:t>
            </a:r>
            <a:r>
              <a:rPr lang="zh-CN" altLang="en-US" dirty="0" smtClean="0"/>
              <a:t>。</a:t>
            </a:r>
            <a:endParaRPr lang="en-US" altLang="zh-CN" dirty="0" smtClean="0"/>
          </a:p>
          <a:p>
            <a:r>
              <a:rPr lang="zh-CN" altLang="en-US" dirty="0" smtClean="0"/>
              <a:t>步骤</a:t>
            </a:r>
            <a:r>
              <a:rPr lang="en-US" altLang="zh-CN" dirty="0" smtClean="0"/>
              <a:t>2 </a:t>
            </a:r>
            <a:r>
              <a:rPr lang="zh-CN" altLang="en-US" dirty="0" smtClean="0"/>
              <a:t>点击新增数据库登录。</a:t>
            </a:r>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a:p>
        </p:txBody>
      </p:sp>
      <p:pic>
        <p:nvPicPr>
          <p:cNvPr id="7" name="图片 6"/>
          <p:cNvPicPr>
            <a:picLocks noChangeAspect="1"/>
          </p:cNvPicPr>
          <p:nvPr/>
        </p:nvPicPr>
        <p:blipFill>
          <a:blip r:embed="rId1"/>
          <a:stretch>
            <a:fillRect/>
          </a:stretch>
        </p:blipFill>
        <p:spPr>
          <a:xfrm>
            <a:off x="660988" y="2630431"/>
            <a:ext cx="10874829" cy="2661671"/>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a:t>
            </a:r>
            <a:r>
              <a:rPr lang="en-US" altLang="zh-CN" dirty="0" smtClean="0"/>
              <a:t> - </a:t>
            </a:r>
            <a:r>
              <a:rPr lang="zh-CN" altLang="en-US" dirty="0" smtClean="0"/>
              <a:t>新增数据库连接 </a:t>
            </a:r>
            <a:r>
              <a:rPr lang="en-US" altLang="zh-CN" dirty="0" smtClean="0"/>
              <a:t>(2)</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步骤</a:t>
            </a:r>
            <a:r>
              <a:rPr lang="en-US" altLang="zh-CN" dirty="0" smtClean="0"/>
              <a:t>3 </a:t>
            </a:r>
            <a:r>
              <a:rPr lang="zh-CN" altLang="en-US" dirty="0" smtClean="0"/>
              <a:t>选择数据类型为</a:t>
            </a:r>
            <a:r>
              <a:rPr lang="en-US" altLang="zh-CN" dirty="0" err="1" smtClean="0"/>
              <a:t>GaussDB</a:t>
            </a:r>
            <a:r>
              <a:rPr lang="en-US" altLang="zh-CN" dirty="0" smtClean="0"/>
              <a:t>(for MySQL)</a:t>
            </a:r>
            <a:r>
              <a:rPr lang="zh-CN" altLang="en-US" dirty="0" smtClean="0"/>
              <a:t>。</a:t>
            </a:r>
            <a:endParaRPr lang="en-US" altLang="zh-CN" dirty="0" smtClean="0"/>
          </a:p>
          <a:p>
            <a:pPr marL="393065" indent="-342900"/>
            <a:r>
              <a:rPr lang="zh-CN" altLang="en-US" dirty="0" smtClean="0"/>
              <a:t>步骤</a:t>
            </a:r>
            <a:r>
              <a:rPr lang="en-US" altLang="zh-CN" dirty="0" smtClean="0"/>
              <a:t>4 </a:t>
            </a:r>
            <a:r>
              <a:rPr lang="zh-CN" altLang="en-US" dirty="0" smtClean="0"/>
              <a:t>选择数据库来源</a:t>
            </a:r>
            <a:r>
              <a:rPr lang="en-US" altLang="zh-CN" dirty="0" smtClean="0"/>
              <a:t>RDS</a:t>
            </a:r>
            <a:r>
              <a:rPr lang="zh-CN" altLang="en-US" dirty="0" smtClean="0"/>
              <a:t>实例，并选择对应来源下的实例。</a:t>
            </a:r>
            <a:endParaRPr lang="en-US" altLang="zh-CN" dirty="0" smtClean="0"/>
          </a:p>
          <a:p>
            <a:pPr lvl="1"/>
            <a:endParaRPr lang="en-US" altLang="zh-CN" dirty="0"/>
          </a:p>
          <a:p>
            <a:pPr marL="403225" lvl="1" indent="0">
              <a:buNone/>
            </a:pPr>
            <a:endParaRPr lang="en-US" altLang="zh-CN" dirty="0" smtClean="0"/>
          </a:p>
        </p:txBody>
      </p:sp>
      <p:grpSp>
        <p:nvGrpSpPr>
          <p:cNvPr id="6" name="组合 5"/>
          <p:cNvGrpSpPr/>
          <p:nvPr/>
        </p:nvGrpSpPr>
        <p:grpSpPr>
          <a:xfrm>
            <a:off x="775563" y="2555706"/>
            <a:ext cx="10640874" cy="3371850"/>
            <a:chOff x="775563" y="2555706"/>
            <a:chExt cx="10640874" cy="3371850"/>
          </a:xfrm>
        </p:grpSpPr>
        <p:pic>
          <p:nvPicPr>
            <p:cNvPr id="5" name="图片 4"/>
            <p:cNvPicPr>
              <a:picLocks noChangeAspect="1"/>
            </p:cNvPicPr>
            <p:nvPr/>
          </p:nvPicPr>
          <p:blipFill>
            <a:blip r:embed="rId1"/>
            <a:stretch>
              <a:fillRect/>
            </a:stretch>
          </p:blipFill>
          <p:spPr>
            <a:xfrm>
              <a:off x="775563" y="2555706"/>
              <a:ext cx="10640874" cy="3371850"/>
            </a:xfrm>
            <a:prstGeom prst="rect">
              <a:avLst/>
            </a:prstGeom>
            <a:ln w="12700">
              <a:solidFill>
                <a:schemeClr val="bg1">
                  <a:lumMod val="85000"/>
                </a:schemeClr>
              </a:solidFill>
            </a:ln>
          </p:spPr>
        </p:pic>
        <p:pic>
          <p:nvPicPr>
            <p:cNvPr id="4" name="图片 3"/>
            <p:cNvPicPr>
              <a:picLocks noChangeAspect="1"/>
            </p:cNvPicPr>
            <p:nvPr/>
          </p:nvPicPr>
          <p:blipFill>
            <a:blip r:embed="rId2"/>
            <a:stretch>
              <a:fillRect/>
            </a:stretch>
          </p:blipFill>
          <p:spPr>
            <a:xfrm>
              <a:off x="2251301" y="3176588"/>
              <a:ext cx="3545342" cy="1664140"/>
            </a:xfrm>
            <a:prstGeom prst="rect">
              <a:avLst/>
            </a:prstGeom>
          </p:spPr>
        </p:pic>
      </p:grpSp>
      <p:pic>
        <p:nvPicPr>
          <p:cNvPr id="7" name="图片 6"/>
          <p:cNvPicPr>
            <a:picLocks noChangeAspect="1"/>
          </p:cNvPicPr>
          <p:nvPr/>
        </p:nvPicPr>
        <p:blipFill>
          <a:blip r:embed="rId3"/>
          <a:stretch>
            <a:fillRect/>
          </a:stretch>
        </p:blipFill>
        <p:spPr>
          <a:xfrm>
            <a:off x="6932599" y="5540601"/>
            <a:ext cx="1641559" cy="337968"/>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a:t>
            </a:r>
            <a:r>
              <a:rPr lang="en-US" altLang="zh-CN" dirty="0" smtClean="0"/>
              <a:t> - </a:t>
            </a:r>
            <a:r>
              <a:rPr lang="zh-CN" altLang="en-US" dirty="0" smtClean="0"/>
              <a:t>新增数据库连接 </a:t>
            </a:r>
            <a:r>
              <a:rPr lang="en-US" altLang="zh-CN" dirty="0" smtClean="0"/>
              <a:t>(3)</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步骤</a:t>
            </a:r>
            <a:r>
              <a:rPr lang="en-US" altLang="zh-CN" dirty="0" smtClean="0"/>
              <a:t>5 </a:t>
            </a:r>
            <a:r>
              <a:rPr lang="zh-CN" altLang="en-US" dirty="0" smtClean="0"/>
              <a:t>填入选择的实例名下的登录用户名与密码，建议记住密码。</a:t>
            </a:r>
            <a:endParaRPr lang="en-US" altLang="zh-CN" dirty="0" smtClean="0"/>
          </a:p>
          <a:p>
            <a:pPr lvl="1"/>
            <a:endParaRPr lang="en-US" altLang="zh-CN" dirty="0" smtClean="0"/>
          </a:p>
          <a:p>
            <a:pPr lvl="1"/>
            <a:endParaRPr lang="en-US" altLang="zh-CN" dirty="0"/>
          </a:p>
          <a:p>
            <a:pPr marL="403225" lvl="1" indent="0">
              <a:buNone/>
            </a:pPr>
            <a:endParaRPr lang="en-US" altLang="zh-CN" dirty="0"/>
          </a:p>
          <a:p>
            <a:pPr marL="403225" lvl="1" indent="0">
              <a:buNone/>
            </a:pPr>
            <a:endParaRPr lang="en-US" altLang="zh-CN" dirty="0" smtClean="0"/>
          </a:p>
          <a:p>
            <a:r>
              <a:rPr lang="zh-CN" altLang="en-US" dirty="0" smtClean="0"/>
              <a:t>步骤</a:t>
            </a:r>
            <a:r>
              <a:rPr lang="en-US" altLang="zh-CN" dirty="0" smtClean="0"/>
              <a:t>6 </a:t>
            </a:r>
            <a:r>
              <a:rPr lang="zh-CN" altLang="en-US" dirty="0" smtClean="0"/>
              <a:t>点击“立即新增”。</a:t>
            </a:r>
            <a:endParaRPr lang="en-US" altLang="zh-CN" dirty="0" smtClean="0"/>
          </a:p>
        </p:txBody>
      </p:sp>
      <p:pic>
        <p:nvPicPr>
          <p:cNvPr id="4" name="图片 3"/>
          <p:cNvPicPr>
            <a:picLocks noChangeAspect="1"/>
          </p:cNvPicPr>
          <p:nvPr/>
        </p:nvPicPr>
        <p:blipFill>
          <a:blip r:embed="rId1"/>
          <a:stretch>
            <a:fillRect/>
          </a:stretch>
        </p:blipFill>
        <p:spPr>
          <a:xfrm>
            <a:off x="1956029" y="1772980"/>
            <a:ext cx="8249331" cy="2182844"/>
          </a:xfrm>
          <a:prstGeom prst="rect">
            <a:avLst/>
          </a:prstGeom>
          <a:ln w="12700">
            <a:solidFill>
              <a:schemeClr val="bg1">
                <a:lumMod val="85000"/>
              </a:schemeClr>
            </a:solidFill>
          </a:ln>
        </p:spPr>
      </p:pic>
      <p:pic>
        <p:nvPicPr>
          <p:cNvPr id="5" name="图片 4"/>
          <p:cNvPicPr>
            <a:picLocks noChangeAspect="1"/>
          </p:cNvPicPr>
          <p:nvPr/>
        </p:nvPicPr>
        <p:blipFill>
          <a:blip r:embed="rId2"/>
          <a:stretch>
            <a:fillRect/>
          </a:stretch>
        </p:blipFill>
        <p:spPr>
          <a:xfrm>
            <a:off x="1956029" y="4472232"/>
            <a:ext cx="8249331" cy="1677989"/>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a:t>
            </a:r>
            <a:r>
              <a:rPr lang="en-US" altLang="zh-CN" dirty="0" smtClean="0"/>
              <a:t> - </a:t>
            </a:r>
            <a:r>
              <a:rPr lang="zh-CN" altLang="en-US" dirty="0" smtClean="0"/>
              <a:t>新增</a:t>
            </a:r>
            <a:r>
              <a:rPr lang="zh-CN" altLang="en-US" dirty="0"/>
              <a:t>数据库</a:t>
            </a:r>
            <a:r>
              <a:rPr lang="zh-CN" altLang="en-US" dirty="0" smtClean="0"/>
              <a:t>连接 </a:t>
            </a:r>
            <a:r>
              <a:rPr lang="en-US" altLang="zh-CN" dirty="0" smtClean="0"/>
              <a:t>(4)</a:t>
            </a:r>
            <a:endParaRPr lang="en-US" dirty="0"/>
          </a:p>
        </p:txBody>
      </p:sp>
      <p:sp>
        <p:nvSpPr>
          <p:cNvPr id="3" name="文本占位符 2"/>
          <p:cNvSpPr>
            <a:spLocks noGrp="1"/>
          </p:cNvSpPr>
          <p:nvPr>
            <p:ph type="body" sz="quarter" idx="10"/>
          </p:nvPr>
        </p:nvSpPr>
        <p:spPr>
          <a:xfrm>
            <a:off x="460645" y="1247556"/>
            <a:ext cx="11307600" cy="4680000"/>
          </a:xfrm>
        </p:spPr>
        <p:txBody>
          <a:bodyPr/>
          <a:lstStyle/>
          <a:p>
            <a:r>
              <a:rPr lang="zh-CN" altLang="en-US" dirty="0" smtClean="0"/>
              <a:t>步骤</a:t>
            </a:r>
            <a:r>
              <a:rPr lang="en-US" altLang="zh-CN" dirty="0" smtClean="0"/>
              <a:t>7 </a:t>
            </a:r>
            <a:r>
              <a:rPr lang="zh-CN" altLang="en-US" dirty="0" smtClean="0"/>
              <a:t>选中需要登陆的数据库实例，点击“登录”。</a:t>
            </a:r>
            <a:endParaRPr lang="en-US" altLang="zh-CN" dirty="0" smtClean="0"/>
          </a:p>
          <a:p>
            <a:pPr lvl="1"/>
            <a:endParaRPr lang="en-US" altLang="zh-CN" dirty="0"/>
          </a:p>
        </p:txBody>
      </p:sp>
      <p:pic>
        <p:nvPicPr>
          <p:cNvPr id="5" name="图片 4"/>
          <p:cNvPicPr>
            <a:picLocks noChangeAspect="1"/>
          </p:cNvPicPr>
          <p:nvPr/>
        </p:nvPicPr>
        <p:blipFill>
          <a:blip r:embed="rId1"/>
          <a:stretch>
            <a:fillRect/>
          </a:stretch>
        </p:blipFill>
        <p:spPr>
          <a:xfrm>
            <a:off x="637167" y="1987466"/>
            <a:ext cx="10877299" cy="2150065"/>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rPr>
              <a:t>DAS</a:t>
            </a:r>
            <a:r>
              <a:rPr lang="zh-CN" altLang="en-US" dirty="0" smtClean="0">
                <a:latin typeface="+mn-lt"/>
              </a:rPr>
              <a:t>使用方法</a:t>
            </a:r>
            <a:r>
              <a:rPr lang="en-US" altLang="zh-CN" dirty="0" smtClean="0">
                <a:latin typeface="+mn-lt"/>
              </a:rPr>
              <a:t> - </a:t>
            </a:r>
            <a:r>
              <a:rPr lang="zh-CN" altLang="en-US" dirty="0" smtClean="0"/>
              <a:t>新增</a:t>
            </a:r>
            <a:r>
              <a:rPr lang="zh-CN" altLang="en-US" dirty="0"/>
              <a:t>数据库</a:t>
            </a:r>
            <a:r>
              <a:rPr lang="zh-CN" altLang="en-US" dirty="0" smtClean="0"/>
              <a:t>连接 </a:t>
            </a:r>
            <a:r>
              <a:rPr lang="en-US" altLang="zh-CN" dirty="0" smtClean="0">
                <a:latin typeface="+mn-lt"/>
              </a:rPr>
              <a:t>(5)</a:t>
            </a:r>
            <a:endParaRPr lang="en-US" dirty="0">
              <a:latin typeface="+mn-lt"/>
            </a:endParaRPr>
          </a:p>
        </p:txBody>
      </p:sp>
      <p:sp>
        <p:nvSpPr>
          <p:cNvPr id="3" name="文本占位符 2"/>
          <p:cNvSpPr>
            <a:spLocks noGrp="1"/>
          </p:cNvSpPr>
          <p:nvPr>
            <p:ph type="body" sz="quarter" idx="10"/>
          </p:nvPr>
        </p:nvSpPr>
        <p:spPr/>
        <p:txBody>
          <a:bodyPr/>
          <a:lstStyle/>
          <a:p>
            <a:pPr marL="393065" indent="-342900"/>
            <a:r>
              <a:rPr lang="zh-CN" altLang="en-US" dirty="0" smtClean="0">
                <a:latin typeface="+mn-lt"/>
              </a:rPr>
              <a:t>步骤</a:t>
            </a:r>
            <a:r>
              <a:rPr lang="en-US" altLang="zh-CN" dirty="0" smtClean="0">
                <a:latin typeface="+mn-lt"/>
              </a:rPr>
              <a:t>8 </a:t>
            </a:r>
            <a:r>
              <a:rPr lang="zh-CN" altLang="en-US" dirty="0" smtClean="0">
                <a:latin typeface="+mn-lt"/>
              </a:rPr>
              <a:t>成功登录</a:t>
            </a:r>
            <a:r>
              <a:rPr lang="en-US" altLang="zh-CN" dirty="0" smtClean="0">
                <a:latin typeface="+mn-lt"/>
              </a:rPr>
              <a:t>DAS</a:t>
            </a:r>
            <a:r>
              <a:rPr lang="zh-CN" altLang="en-US" dirty="0" smtClean="0">
                <a:latin typeface="+mn-lt"/>
              </a:rPr>
              <a:t>管理界面。</a:t>
            </a:r>
            <a:endParaRPr lang="en-US" altLang="zh-CN" dirty="0" smtClean="0">
              <a:latin typeface="+mn-lt"/>
            </a:endParaRPr>
          </a:p>
          <a:p>
            <a:pPr lvl="1"/>
            <a:endParaRPr lang="en-US" altLang="zh-CN" dirty="0">
              <a:latin typeface="+mn-lt"/>
            </a:endParaRPr>
          </a:p>
        </p:txBody>
      </p:sp>
      <p:pic>
        <p:nvPicPr>
          <p:cNvPr id="4" name="图片 3"/>
          <p:cNvPicPr>
            <a:picLocks noChangeAspect="1"/>
          </p:cNvPicPr>
          <p:nvPr/>
        </p:nvPicPr>
        <p:blipFill>
          <a:blip r:embed="rId1"/>
          <a:stretch>
            <a:fillRect/>
          </a:stretch>
        </p:blipFill>
        <p:spPr>
          <a:xfrm>
            <a:off x="670781" y="2135920"/>
            <a:ext cx="10850438" cy="3064689"/>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驱动概念介绍</a:t>
            </a:r>
            <a:endParaRPr lang="zh-CN" altLang="en-US" dirty="0"/>
          </a:p>
        </p:txBody>
      </p:sp>
      <p:sp>
        <p:nvSpPr>
          <p:cNvPr id="2" name="文本占位符 1"/>
          <p:cNvSpPr>
            <a:spLocks noGrp="1"/>
          </p:cNvSpPr>
          <p:nvPr>
            <p:ph type="body" sz="quarter" idx="10"/>
          </p:nvPr>
        </p:nvSpPr>
        <p:spPr/>
        <p:txBody>
          <a:bodyPr/>
          <a:lstStyle/>
          <a:p>
            <a:r>
              <a:rPr lang="zh-CN" altLang="en-US" sz="2000" dirty="0"/>
              <a:t>数据库驱动是</a:t>
            </a:r>
            <a:r>
              <a:rPr lang="zh-CN" altLang="en-US" sz="2000" dirty="0" smtClean="0"/>
              <a:t>应用</a:t>
            </a:r>
            <a:r>
              <a:rPr lang="zh-CN" altLang="en-US" sz="2000" dirty="0"/>
              <a:t>程序</a:t>
            </a:r>
            <a:r>
              <a:rPr lang="zh-CN" altLang="en-US" sz="2000" dirty="0" smtClean="0"/>
              <a:t>和</a:t>
            </a:r>
            <a:r>
              <a:rPr lang="zh-CN" altLang="en-US" sz="2000" dirty="0"/>
              <a:t>数据库存储之间</a:t>
            </a:r>
            <a:r>
              <a:rPr lang="zh-CN" altLang="en-US" sz="2000" dirty="0" smtClean="0"/>
              <a:t>的一</a:t>
            </a:r>
            <a:r>
              <a:rPr lang="zh-CN" altLang="en-US" sz="2000" dirty="0"/>
              <a:t>种接口，数据库厂商为了某一种开发</a:t>
            </a:r>
            <a:r>
              <a:rPr lang="zh-CN" altLang="en-US" sz="2000" dirty="0" smtClean="0"/>
              <a:t>语言环境</a:t>
            </a:r>
            <a:r>
              <a:rPr lang="en-US" altLang="zh-CN" sz="2000" dirty="0" smtClean="0"/>
              <a:t>(</a:t>
            </a:r>
            <a:r>
              <a:rPr lang="zh-CN" altLang="en-US" sz="2000" dirty="0" smtClean="0"/>
              <a:t>比如</a:t>
            </a:r>
            <a:r>
              <a:rPr lang="en-US" altLang="zh-CN" sz="2000" dirty="0"/>
              <a:t>Java</a:t>
            </a:r>
            <a:r>
              <a:rPr lang="zh-CN" altLang="en-US" sz="2000" dirty="0"/>
              <a:t>，</a:t>
            </a:r>
            <a:r>
              <a:rPr lang="en-US" altLang="zh-CN" sz="2000" dirty="0" smtClean="0"/>
              <a:t>C)</a:t>
            </a:r>
            <a:r>
              <a:rPr lang="zh-CN" altLang="en-US" sz="2000" dirty="0" smtClean="0"/>
              <a:t>能够</a:t>
            </a:r>
            <a:r>
              <a:rPr lang="zh-CN" altLang="en-US" sz="2000" dirty="0"/>
              <a:t>实现数据库</a:t>
            </a:r>
            <a:r>
              <a:rPr lang="zh-CN" altLang="en-US" sz="2000" dirty="0" smtClean="0"/>
              <a:t>调用而</a:t>
            </a:r>
            <a:r>
              <a:rPr lang="zh-CN" altLang="en-US" sz="2000" dirty="0"/>
              <a:t>开发的类似翻译员功能的程序，将复杂</a:t>
            </a:r>
            <a:r>
              <a:rPr lang="zh-CN" altLang="en-US" sz="2000" dirty="0" smtClean="0"/>
              <a:t>的数据库</a:t>
            </a:r>
            <a:r>
              <a:rPr lang="zh-CN" altLang="en-US" sz="2000" dirty="0"/>
              <a:t>操作与通信抽象成为了当前开发</a:t>
            </a:r>
            <a:r>
              <a:rPr lang="zh-CN" altLang="en-US" sz="2000" dirty="0" smtClean="0"/>
              <a:t>语言的</a:t>
            </a:r>
            <a:r>
              <a:rPr lang="zh-CN" altLang="en-US" sz="2000" dirty="0"/>
              <a:t>访问接口。因此，为了满足用户需求</a:t>
            </a:r>
            <a:r>
              <a:rPr lang="zh-CN" altLang="en-US" sz="2000" dirty="0" smtClean="0"/>
              <a:t>，</a:t>
            </a:r>
            <a:r>
              <a:rPr lang="en-US" altLang="zh-CN" sz="2000" dirty="0" smtClean="0"/>
              <a:t>GaussDB(for MySQL)</a:t>
            </a:r>
            <a:r>
              <a:rPr lang="zh-CN" altLang="en-US" sz="2000" dirty="0" smtClean="0"/>
              <a:t>同时</a:t>
            </a:r>
            <a:r>
              <a:rPr lang="zh-CN" altLang="en-US" sz="2000" dirty="0"/>
              <a:t>支持</a:t>
            </a:r>
            <a:r>
              <a:rPr lang="en-US" altLang="zh-CN" sz="2000" dirty="0"/>
              <a:t>JDBC</a:t>
            </a:r>
            <a:r>
              <a:rPr lang="zh-CN" altLang="en-US" sz="2000" dirty="0"/>
              <a:t>和</a:t>
            </a:r>
            <a:r>
              <a:rPr lang="en-US" altLang="zh-CN" sz="2000" dirty="0"/>
              <a:t>ODBC</a:t>
            </a:r>
            <a:r>
              <a:rPr lang="zh-CN" altLang="en-US" sz="2000" dirty="0" smtClean="0"/>
              <a:t>等数据库</a:t>
            </a:r>
            <a:r>
              <a:rPr lang="zh-CN" altLang="en-US" sz="2000" dirty="0"/>
              <a:t>驱动。</a:t>
            </a:r>
            <a:endParaRPr lang="zh-CN" altLang="en-US" sz="2000" dirty="0"/>
          </a:p>
          <a:p>
            <a:endParaRPr lang="zh-CN" altLang="en-US" sz="2000" dirty="0"/>
          </a:p>
        </p:txBody>
      </p:sp>
      <p:sp>
        <p:nvSpPr>
          <p:cNvPr id="12" name="文本占位符 1"/>
          <p:cNvSpPr txBox="1"/>
          <p:nvPr/>
        </p:nvSpPr>
        <p:spPr>
          <a:xfrm>
            <a:off x="912285" y="1233488"/>
            <a:ext cx="10560048" cy="4680000"/>
          </a:xfrm>
          <a:prstGeom prst="rect">
            <a:avLst/>
          </a:prstGeom>
        </p:spPr>
        <p:txBody>
          <a:bodyPr/>
          <a:lstStyle>
            <a:lvl1pPr marL="301625" indent="-301625" algn="l"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mn-lt"/>
                <a:ea typeface="+mn-ea"/>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mn-lt"/>
                <a:ea typeface="+mn-ea"/>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FrutigerNext LT Light" pitchFamily="34" charset="0"/>
                <a:ea typeface="+mn-ea"/>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mj-lt"/>
                <a:ea typeface="+mn-ea"/>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60045" indent="0">
              <a:buNone/>
            </a:pPr>
            <a:endParaRPr lang="en-US" altLang="zh-CN" sz="2000" kern="0" dirty="0" smtClean="0">
              <a:latin typeface="方正兰亭黑简体" panose="02000000000000000000" pitchFamily="2" charset="-122"/>
              <a:ea typeface="方正兰亭黑简体" panose="02000000000000000000" pitchFamily="2" charset="-122"/>
            </a:endParaRPr>
          </a:p>
        </p:txBody>
      </p:sp>
      <p:grpSp>
        <p:nvGrpSpPr>
          <p:cNvPr id="25" name="组合 24"/>
          <p:cNvGrpSpPr/>
          <p:nvPr/>
        </p:nvGrpSpPr>
        <p:grpSpPr>
          <a:xfrm>
            <a:off x="5126187" y="3060507"/>
            <a:ext cx="1944432" cy="2534016"/>
            <a:chOff x="7895984" y="2123579"/>
            <a:chExt cx="1944432" cy="2534016"/>
          </a:xfrm>
        </p:grpSpPr>
        <p:sp>
          <p:nvSpPr>
            <p:cNvPr id="6" name="AutoShape 6"/>
            <p:cNvSpPr>
              <a:spLocks noChangeArrowheads="1"/>
            </p:cNvSpPr>
            <p:nvPr/>
          </p:nvSpPr>
          <p:spPr bwMode="auto">
            <a:xfrm>
              <a:off x="7896200" y="2123579"/>
              <a:ext cx="1944216" cy="330470"/>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wrap="square" lIns="83434" tIns="41717" rIns="83434" bIns="41717" anchor="ctr">
              <a:spAutoFit/>
            </a:bodyPr>
            <a:lstStyle/>
            <a:p>
              <a:pPr algn="ctr"/>
              <a:r>
                <a:rPr lang="zh-CN" altLang="en-US" sz="1600" dirty="0" smtClean="0">
                  <a:latin typeface="方正兰亭黑简体" panose="02000000000000000000" pitchFamily="2" charset="-122"/>
                  <a:ea typeface="方正兰亭黑简体" panose="02000000000000000000" pitchFamily="2" charset="-122"/>
                </a:rPr>
                <a:t>驱动应用程序</a:t>
              </a:r>
              <a:endParaRPr lang="en-US" sz="1600" dirty="0">
                <a:latin typeface="方正兰亭黑简体" panose="02000000000000000000" pitchFamily="2" charset="-122"/>
                <a:ea typeface="方正兰亭黑简体" panose="02000000000000000000" pitchFamily="2" charset="-122"/>
              </a:endParaRPr>
            </a:p>
          </p:txBody>
        </p:sp>
        <p:sp>
          <p:nvSpPr>
            <p:cNvPr id="7" name="AutoShape 6"/>
            <p:cNvSpPr>
              <a:spLocks noChangeArrowheads="1"/>
            </p:cNvSpPr>
            <p:nvPr/>
          </p:nvSpPr>
          <p:spPr bwMode="auto">
            <a:xfrm>
              <a:off x="7896416" y="2826093"/>
              <a:ext cx="1944000" cy="330470"/>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600" dirty="0" smtClean="0">
                  <a:latin typeface="方正兰亭黑简体" panose="02000000000000000000" pitchFamily="2" charset="-122"/>
                  <a:ea typeface="方正兰亭黑简体" panose="02000000000000000000" pitchFamily="2" charset="-122"/>
                </a:rPr>
                <a:t>驱动标准接口</a:t>
              </a:r>
              <a:endParaRPr lang="en-US" sz="1600" dirty="0">
                <a:latin typeface="方正兰亭黑简体" panose="02000000000000000000" pitchFamily="2" charset="-122"/>
                <a:ea typeface="方正兰亭黑简体" panose="02000000000000000000" pitchFamily="2" charset="-122"/>
              </a:endParaRPr>
            </a:p>
          </p:txBody>
        </p:sp>
        <p:sp>
          <p:nvSpPr>
            <p:cNvPr id="8" name="AutoShape 6"/>
            <p:cNvSpPr>
              <a:spLocks noChangeArrowheads="1"/>
            </p:cNvSpPr>
            <p:nvPr/>
          </p:nvSpPr>
          <p:spPr bwMode="auto">
            <a:xfrm>
              <a:off x="7896200" y="3156563"/>
              <a:ext cx="1944000" cy="330470"/>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600" dirty="0" smtClean="0">
                  <a:latin typeface="方正兰亭黑简体" panose="02000000000000000000" pitchFamily="2" charset="-122"/>
                  <a:ea typeface="方正兰亭黑简体" panose="02000000000000000000" pitchFamily="2" charset="-122"/>
                </a:rPr>
                <a:t>数据源管理器</a:t>
              </a:r>
              <a:endParaRPr lang="en-US" sz="1600" dirty="0">
                <a:latin typeface="方正兰亭黑简体" panose="02000000000000000000" pitchFamily="2" charset="-122"/>
                <a:ea typeface="方正兰亭黑简体" panose="02000000000000000000" pitchFamily="2" charset="-122"/>
              </a:endParaRPr>
            </a:p>
          </p:txBody>
        </p:sp>
        <p:sp>
          <p:nvSpPr>
            <p:cNvPr id="9" name="AutoShape 6"/>
            <p:cNvSpPr>
              <a:spLocks noChangeArrowheads="1"/>
            </p:cNvSpPr>
            <p:nvPr/>
          </p:nvSpPr>
          <p:spPr bwMode="auto">
            <a:xfrm>
              <a:off x="7895984" y="3487033"/>
              <a:ext cx="1944000" cy="330470"/>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600" dirty="0" smtClean="0">
                  <a:solidFill>
                    <a:srgbClr val="C00000"/>
                  </a:solidFill>
                  <a:latin typeface="方正兰亭黑简体" panose="02000000000000000000" pitchFamily="2" charset="-122"/>
                  <a:ea typeface="方正兰亭黑简体" panose="02000000000000000000" pitchFamily="2" charset="-122"/>
                </a:rPr>
                <a:t>数据库驱动</a:t>
              </a:r>
              <a:endParaRPr lang="en-US" sz="1600" dirty="0">
                <a:solidFill>
                  <a:srgbClr val="C00000"/>
                </a:solidFill>
                <a:latin typeface="方正兰亭黑简体" panose="02000000000000000000" pitchFamily="2" charset="-122"/>
                <a:ea typeface="方正兰亭黑简体" panose="02000000000000000000" pitchFamily="2" charset="-122"/>
              </a:endParaRPr>
            </a:p>
          </p:txBody>
        </p:sp>
        <p:sp>
          <p:nvSpPr>
            <p:cNvPr id="11" name="AutoShape 5"/>
            <p:cNvSpPr>
              <a:spLocks noChangeArrowheads="1"/>
            </p:cNvSpPr>
            <p:nvPr/>
          </p:nvSpPr>
          <p:spPr bwMode="auto">
            <a:xfrm>
              <a:off x="7895984" y="4192891"/>
              <a:ext cx="1944000" cy="464704"/>
            </a:xfrm>
            <a:prstGeom prst="flowChartTerminator">
              <a:avLst/>
            </a:prstGeom>
            <a:solidFill>
              <a:srgbClr val="DDDDDD"/>
            </a:solidFill>
            <a:ln w="12700" algn="ctr">
              <a:solidFill>
                <a:schemeClr val="tx1"/>
              </a:solidFill>
              <a:miter lim="800000"/>
            </a:ln>
            <a:effectLst>
              <a:outerShdw dist="35921" dir="2700000" algn="ctr" rotWithShape="0">
                <a:srgbClr val="808080">
                  <a:alpha val="50000"/>
                </a:srgbClr>
              </a:outerShdw>
            </a:effectLst>
          </p:spPr>
          <p:txBody>
            <a:bodyPr lIns="83434" tIns="41717" rIns="83434" bIns="41717" anchor="ctr">
              <a:spAutoFit/>
            </a:bodyPr>
            <a:lstStyle/>
            <a:p>
              <a:pPr algn="ctr"/>
              <a:r>
                <a:rPr lang="zh-CN" altLang="en-US" sz="1600" dirty="0" smtClean="0">
                  <a:latin typeface="方正兰亭黑简体" panose="02000000000000000000" pitchFamily="2" charset="-122"/>
                  <a:ea typeface="方正兰亭黑简体" panose="02000000000000000000" pitchFamily="2" charset="-122"/>
                </a:rPr>
                <a:t>数据库</a:t>
              </a:r>
              <a:endParaRPr lang="en-US" sz="1600" dirty="0">
                <a:latin typeface="方正兰亭黑简体" panose="02000000000000000000" pitchFamily="2" charset="-122"/>
                <a:ea typeface="方正兰亭黑简体" panose="02000000000000000000" pitchFamily="2" charset="-122"/>
              </a:endParaRPr>
            </a:p>
          </p:txBody>
        </p:sp>
        <p:cxnSp>
          <p:nvCxnSpPr>
            <p:cNvPr id="14" name="AutoShape 24"/>
            <p:cNvCxnSpPr>
              <a:cxnSpLocks noChangeShapeType="1"/>
            </p:cNvCxnSpPr>
            <p:nvPr/>
          </p:nvCxnSpPr>
          <p:spPr bwMode="auto">
            <a:xfrm>
              <a:off x="8508268" y="2453617"/>
              <a:ext cx="1041" cy="370887"/>
            </a:xfrm>
            <a:prstGeom prst="straightConnector1">
              <a:avLst/>
            </a:prstGeom>
            <a:noFill/>
            <a:ln w="12700">
              <a:solidFill>
                <a:schemeClr val="tx1"/>
              </a:solidFill>
              <a:round/>
              <a:tailEnd type="triangle" w="lg" len="med"/>
            </a:ln>
            <a:effectLst/>
          </p:spPr>
        </p:cxnSp>
        <p:cxnSp>
          <p:nvCxnSpPr>
            <p:cNvPr id="16" name="AutoShape 24"/>
            <p:cNvCxnSpPr>
              <a:cxnSpLocks noChangeShapeType="1"/>
            </p:cNvCxnSpPr>
            <p:nvPr/>
          </p:nvCxnSpPr>
          <p:spPr bwMode="auto">
            <a:xfrm flipV="1">
              <a:off x="9228348" y="2454037"/>
              <a:ext cx="0" cy="370467"/>
            </a:xfrm>
            <a:prstGeom prst="straightConnector1">
              <a:avLst/>
            </a:prstGeom>
            <a:noFill/>
            <a:ln w="12700">
              <a:solidFill>
                <a:schemeClr val="tx1"/>
              </a:solidFill>
              <a:round/>
              <a:tailEnd type="triangle" w="lg" len="med"/>
            </a:ln>
            <a:effectLst/>
          </p:spPr>
        </p:cxnSp>
        <p:cxnSp>
          <p:nvCxnSpPr>
            <p:cNvPr id="17" name="AutoShape 24"/>
            <p:cNvCxnSpPr>
              <a:cxnSpLocks noChangeShapeType="1"/>
            </p:cNvCxnSpPr>
            <p:nvPr/>
          </p:nvCxnSpPr>
          <p:spPr bwMode="auto">
            <a:xfrm>
              <a:off x="8508268" y="3811461"/>
              <a:ext cx="1041" cy="370887"/>
            </a:xfrm>
            <a:prstGeom prst="straightConnector1">
              <a:avLst/>
            </a:prstGeom>
            <a:noFill/>
            <a:ln w="12700">
              <a:solidFill>
                <a:schemeClr val="tx1"/>
              </a:solidFill>
              <a:round/>
              <a:tailEnd type="triangle" w="lg" len="med"/>
            </a:ln>
            <a:effectLst/>
          </p:spPr>
        </p:cxnSp>
        <p:cxnSp>
          <p:nvCxnSpPr>
            <p:cNvPr id="22" name="AutoShape 24"/>
            <p:cNvCxnSpPr>
              <a:cxnSpLocks noChangeShapeType="1"/>
            </p:cNvCxnSpPr>
            <p:nvPr/>
          </p:nvCxnSpPr>
          <p:spPr bwMode="auto">
            <a:xfrm flipV="1">
              <a:off x="9235558" y="3824232"/>
              <a:ext cx="0" cy="368659"/>
            </a:xfrm>
            <a:prstGeom prst="straightConnector1">
              <a:avLst/>
            </a:prstGeom>
            <a:noFill/>
            <a:ln w="12700">
              <a:solidFill>
                <a:schemeClr val="tx1"/>
              </a:solidFill>
              <a:round/>
              <a:tailEnd type="triangle" w="lg"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759381" y="2352042"/>
            <a:ext cx="10662557" cy="3162756"/>
          </a:xfrm>
          <a:prstGeom prst="rect">
            <a:avLst/>
          </a:prstGeom>
          <a:ln w="12700">
            <a:solidFill>
              <a:schemeClr val="bg1">
                <a:lumMod val="85000"/>
              </a:schemeClr>
            </a:solidFill>
          </a:ln>
        </p:spPr>
      </p:pic>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a:t>
            </a:r>
            <a:r>
              <a:rPr lang="zh-CN" altLang="en-US" dirty="0" smtClean="0"/>
              <a:t>新建对象 </a:t>
            </a:r>
            <a:r>
              <a:rPr lang="en-US" altLang="zh-CN" dirty="0" smtClean="0"/>
              <a:t>(1)</a:t>
            </a:r>
            <a:endParaRPr lang="en-US" dirty="0"/>
          </a:p>
        </p:txBody>
      </p:sp>
      <p:sp>
        <p:nvSpPr>
          <p:cNvPr id="3" name="文本占位符 2"/>
          <p:cNvSpPr>
            <a:spLocks noGrp="1"/>
          </p:cNvSpPr>
          <p:nvPr>
            <p:ph type="body" sz="quarter" idx="10"/>
          </p:nvPr>
        </p:nvSpPr>
        <p:spPr/>
        <p:txBody>
          <a:bodyPr/>
          <a:lstStyle/>
          <a:p>
            <a:pPr marL="393065" indent="-342900"/>
            <a:r>
              <a:rPr lang="zh-CN" altLang="en-US" dirty="0"/>
              <a:t>在库管理界面，我们可以创建以及管理数据库对象，对</a:t>
            </a:r>
            <a:r>
              <a:rPr lang="en-US" altLang="zh-CN" dirty="0"/>
              <a:t>SQL</a:t>
            </a:r>
            <a:r>
              <a:rPr lang="zh-CN" altLang="en-US" dirty="0"/>
              <a:t>进行诊断，收集元数据。</a:t>
            </a:r>
            <a:endParaRPr lang="zh-CN" altLang="en-US" dirty="0"/>
          </a:p>
          <a:p>
            <a:pPr marL="393065" indent="-342900"/>
            <a:r>
              <a:rPr lang="zh-CN" altLang="en-US" dirty="0" smtClean="0"/>
              <a:t>步骤</a:t>
            </a:r>
            <a:r>
              <a:rPr lang="en-US" altLang="zh-CN" dirty="0" smtClean="0"/>
              <a:t>1 </a:t>
            </a:r>
            <a:r>
              <a:rPr lang="zh-CN" altLang="en-US" dirty="0" smtClean="0"/>
              <a:t>在首页点击“新建数据库”，填入数据库名称并确定。</a:t>
            </a:r>
            <a:endParaRPr lang="en-US" altLang="zh-CN" dirty="0"/>
          </a:p>
        </p:txBody>
      </p:sp>
      <p:pic>
        <p:nvPicPr>
          <p:cNvPr id="5" name="图片 4"/>
          <p:cNvPicPr>
            <a:picLocks noChangeAspect="1"/>
          </p:cNvPicPr>
          <p:nvPr/>
        </p:nvPicPr>
        <p:blipFill>
          <a:blip r:embed="rId2"/>
          <a:stretch>
            <a:fillRect/>
          </a:stretch>
        </p:blipFill>
        <p:spPr>
          <a:xfrm>
            <a:off x="3614737" y="3716338"/>
            <a:ext cx="4962525" cy="2543175"/>
          </a:xfrm>
          <a:prstGeom prst="rect">
            <a:avLst/>
          </a:prstGeom>
          <a:ln w="12700">
            <a:solidFill>
              <a:schemeClr val="bg1">
                <a:lumMod val="8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a:t>
            </a:r>
            <a:r>
              <a:rPr lang="zh-CN" altLang="en-US" dirty="0" smtClean="0"/>
              <a:t>新建对象 </a:t>
            </a:r>
            <a:r>
              <a:rPr lang="en-US" altLang="zh-CN" dirty="0" smtClean="0"/>
              <a:t>(2)</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步骤</a:t>
            </a:r>
            <a:r>
              <a:rPr lang="en-US" altLang="zh-CN" dirty="0" smtClean="0"/>
              <a:t>2 </a:t>
            </a:r>
            <a:r>
              <a:rPr lang="zh-CN" altLang="en-US" dirty="0" smtClean="0"/>
              <a:t>点击新建表，或者库管理，即可进入库管理界面。</a:t>
            </a:r>
            <a:endParaRPr lang="en-US" altLang="zh-CN" dirty="0"/>
          </a:p>
        </p:txBody>
      </p:sp>
      <p:pic>
        <p:nvPicPr>
          <p:cNvPr id="5" name="图片 4"/>
          <p:cNvPicPr>
            <a:picLocks noChangeAspect="1"/>
          </p:cNvPicPr>
          <p:nvPr/>
        </p:nvPicPr>
        <p:blipFill>
          <a:blip r:embed="rId1"/>
          <a:stretch>
            <a:fillRect/>
          </a:stretch>
        </p:blipFill>
        <p:spPr>
          <a:xfrm>
            <a:off x="805543" y="1940273"/>
            <a:ext cx="10580914" cy="2934398"/>
          </a:xfrm>
          <a:prstGeom prst="rect">
            <a:avLst/>
          </a:prstGeom>
          <a:ln>
            <a:solidFill>
              <a:schemeClr val="tx1"/>
            </a:solidFill>
          </a:ln>
        </p:spPr>
      </p:pic>
      <p:pic>
        <p:nvPicPr>
          <p:cNvPr id="7" name="图片 6"/>
          <p:cNvPicPr>
            <a:picLocks noChangeAspect="1"/>
          </p:cNvPicPr>
          <p:nvPr/>
        </p:nvPicPr>
        <p:blipFill>
          <a:blip r:embed="rId2"/>
          <a:stretch>
            <a:fillRect/>
          </a:stretch>
        </p:blipFill>
        <p:spPr>
          <a:xfrm>
            <a:off x="805543" y="1940273"/>
            <a:ext cx="10580914" cy="3638897"/>
          </a:xfrm>
          <a:prstGeom prst="rect">
            <a:avLst/>
          </a:prstGeom>
          <a:ln w="12700">
            <a:solidFill>
              <a:schemeClr val="bg1">
                <a:lumMod val="8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a:t>
            </a:r>
            <a:r>
              <a:rPr lang="zh-CN" altLang="en-US" dirty="0" smtClean="0"/>
              <a:t>新建对象 </a:t>
            </a:r>
            <a:r>
              <a:rPr lang="en-US" altLang="zh-CN" dirty="0" smtClean="0"/>
              <a:t>(3)</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步骤</a:t>
            </a:r>
            <a:r>
              <a:rPr lang="en-US" altLang="zh-CN" dirty="0" smtClean="0"/>
              <a:t>3 </a:t>
            </a:r>
            <a:r>
              <a:rPr lang="zh-CN" altLang="en-US" dirty="0" smtClean="0"/>
              <a:t>点击“新建表”。</a:t>
            </a:r>
            <a:endParaRPr lang="en-US" altLang="zh-CN" dirty="0"/>
          </a:p>
        </p:txBody>
      </p:sp>
      <p:pic>
        <p:nvPicPr>
          <p:cNvPr id="5" name="图片 4"/>
          <p:cNvPicPr>
            <a:picLocks noChangeAspect="1"/>
          </p:cNvPicPr>
          <p:nvPr/>
        </p:nvPicPr>
        <p:blipFill>
          <a:blip r:embed="rId1"/>
          <a:stretch>
            <a:fillRect/>
          </a:stretch>
        </p:blipFill>
        <p:spPr>
          <a:xfrm>
            <a:off x="848767" y="2065434"/>
            <a:ext cx="10499271" cy="3301807"/>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a:t>
            </a:r>
            <a:r>
              <a:rPr lang="zh-CN" altLang="en-US" dirty="0" smtClean="0"/>
              <a:t>新建对象 </a:t>
            </a:r>
            <a:r>
              <a:rPr lang="en-US" altLang="zh-CN" dirty="0" smtClean="0"/>
              <a:t>(4)</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步骤</a:t>
            </a:r>
            <a:r>
              <a:rPr lang="en-US" altLang="zh-CN" dirty="0" smtClean="0"/>
              <a:t>4 </a:t>
            </a:r>
            <a:r>
              <a:rPr lang="zh-CN" altLang="en-US" dirty="0" smtClean="0"/>
              <a:t>进入新建表界面，设置表基本信息，字段，索引等信息。</a:t>
            </a:r>
            <a:endParaRPr lang="en-US" altLang="zh-CN" dirty="0"/>
          </a:p>
        </p:txBody>
      </p:sp>
      <p:pic>
        <p:nvPicPr>
          <p:cNvPr id="5" name="图片 4"/>
          <p:cNvPicPr>
            <a:picLocks noChangeAspect="1"/>
          </p:cNvPicPr>
          <p:nvPr/>
        </p:nvPicPr>
        <p:blipFill>
          <a:blip r:embed="rId1"/>
          <a:stretch>
            <a:fillRect/>
          </a:stretch>
        </p:blipFill>
        <p:spPr>
          <a:xfrm>
            <a:off x="3206193" y="1883996"/>
            <a:ext cx="5779613" cy="4256245"/>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a:t>
            </a:r>
            <a:r>
              <a:rPr lang="zh-CN" altLang="en-US" dirty="0" smtClean="0"/>
              <a:t>新建对象 </a:t>
            </a:r>
            <a:r>
              <a:rPr lang="en-US" altLang="zh-CN" dirty="0" smtClean="0"/>
              <a:t>(5)</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步骤</a:t>
            </a:r>
            <a:r>
              <a:rPr lang="en-US" altLang="zh-CN" dirty="0" smtClean="0"/>
              <a:t>5 </a:t>
            </a:r>
            <a:r>
              <a:rPr lang="zh-CN" altLang="en-US" dirty="0" smtClean="0"/>
              <a:t>设置完成，点击立即创建。</a:t>
            </a:r>
            <a:endParaRPr lang="en-US" altLang="zh-CN" dirty="0"/>
          </a:p>
        </p:txBody>
      </p:sp>
      <p:pic>
        <p:nvPicPr>
          <p:cNvPr id="4" name="图片 3"/>
          <p:cNvPicPr>
            <a:picLocks noChangeAspect="1"/>
          </p:cNvPicPr>
          <p:nvPr/>
        </p:nvPicPr>
        <p:blipFill>
          <a:blip r:embed="rId1"/>
          <a:stretch>
            <a:fillRect/>
          </a:stretch>
        </p:blipFill>
        <p:spPr>
          <a:xfrm>
            <a:off x="2532459" y="1799881"/>
            <a:ext cx="7127082" cy="4402253"/>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a:t>
            </a:r>
            <a:r>
              <a:rPr lang="zh-CN" altLang="en-US" dirty="0" smtClean="0"/>
              <a:t>新建对象 </a:t>
            </a:r>
            <a:r>
              <a:rPr lang="en-US" altLang="zh-CN" dirty="0" smtClean="0"/>
              <a:t>(6)</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步骤</a:t>
            </a:r>
            <a:r>
              <a:rPr lang="en-US" altLang="zh-CN" dirty="0" smtClean="0"/>
              <a:t>6 </a:t>
            </a:r>
            <a:r>
              <a:rPr lang="zh-CN" altLang="en-US" dirty="0" smtClean="0"/>
              <a:t>除了表之外，我们还可以新建视图、存储过程、事件等对象。</a:t>
            </a:r>
            <a:endParaRPr lang="en-US" altLang="zh-CN" dirty="0"/>
          </a:p>
        </p:txBody>
      </p:sp>
      <p:pic>
        <p:nvPicPr>
          <p:cNvPr id="4" name="图片 3"/>
          <p:cNvPicPr>
            <a:picLocks noChangeAspect="1"/>
          </p:cNvPicPr>
          <p:nvPr/>
        </p:nvPicPr>
        <p:blipFill>
          <a:blip r:embed="rId1"/>
          <a:stretch>
            <a:fillRect/>
          </a:stretch>
        </p:blipFill>
        <p:spPr>
          <a:xfrm>
            <a:off x="2557643" y="1860099"/>
            <a:ext cx="7076714" cy="4272891"/>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rPr>
              <a:t>DAS</a:t>
            </a:r>
            <a:r>
              <a:rPr lang="zh-CN" altLang="en-US" dirty="0" smtClean="0">
                <a:latin typeface="+mn-lt"/>
              </a:rPr>
              <a:t>使用方法 </a:t>
            </a:r>
            <a:r>
              <a:rPr lang="en-US" altLang="zh-CN" dirty="0" smtClean="0">
                <a:latin typeface="+mn-lt"/>
              </a:rPr>
              <a:t>- SQL</a:t>
            </a:r>
            <a:r>
              <a:rPr lang="zh-CN" altLang="en-US" dirty="0" smtClean="0">
                <a:latin typeface="+mn-lt"/>
              </a:rPr>
              <a:t>操作 </a:t>
            </a:r>
            <a:r>
              <a:rPr lang="en-US" altLang="zh-CN" dirty="0" smtClean="0">
                <a:latin typeface="+mn-lt"/>
              </a:rPr>
              <a:t>(1)</a:t>
            </a:r>
            <a:endParaRPr lang="en-US" dirty="0">
              <a:latin typeface="+mn-lt"/>
            </a:endParaRPr>
          </a:p>
        </p:txBody>
      </p:sp>
      <p:sp>
        <p:nvSpPr>
          <p:cNvPr id="3" name="文本占位符 2"/>
          <p:cNvSpPr>
            <a:spLocks noGrp="1"/>
          </p:cNvSpPr>
          <p:nvPr>
            <p:ph type="body" sz="quarter" idx="10"/>
          </p:nvPr>
        </p:nvSpPr>
        <p:spPr/>
        <p:txBody>
          <a:bodyPr/>
          <a:lstStyle/>
          <a:p>
            <a:pPr marL="393065" indent="-342900"/>
            <a:r>
              <a:rPr lang="zh-CN" altLang="en-US" dirty="0" smtClean="0">
                <a:latin typeface="+mn-lt"/>
              </a:rPr>
              <a:t>打开</a:t>
            </a:r>
            <a:r>
              <a:rPr lang="en-US" altLang="zh-CN" dirty="0" smtClean="0">
                <a:latin typeface="+mn-lt"/>
              </a:rPr>
              <a:t>SQL</a:t>
            </a:r>
            <a:r>
              <a:rPr lang="zh-CN" altLang="en-US" dirty="0" smtClean="0">
                <a:latin typeface="+mn-lt"/>
              </a:rPr>
              <a:t>操作，会有自动化</a:t>
            </a:r>
            <a:r>
              <a:rPr lang="en-US" altLang="zh-CN" dirty="0">
                <a:latin typeface="+mn-lt"/>
              </a:rPr>
              <a:t>SQL</a:t>
            </a:r>
            <a:r>
              <a:rPr lang="zh-CN" altLang="en-US" dirty="0">
                <a:latin typeface="+mn-lt"/>
              </a:rPr>
              <a:t>输入提示</a:t>
            </a:r>
            <a:r>
              <a:rPr lang="zh-CN" altLang="en-US" dirty="0" smtClean="0">
                <a:latin typeface="+mn-lt"/>
              </a:rPr>
              <a:t>，协助完成</a:t>
            </a:r>
            <a:r>
              <a:rPr lang="en-US" altLang="zh-CN" dirty="0" smtClean="0">
                <a:latin typeface="+mn-lt"/>
              </a:rPr>
              <a:t>SQL</a:t>
            </a:r>
            <a:r>
              <a:rPr lang="zh-CN" altLang="en-US" dirty="0" smtClean="0">
                <a:latin typeface="+mn-lt"/>
              </a:rPr>
              <a:t>的编写。</a:t>
            </a:r>
            <a:endParaRPr lang="en-US" altLang="zh-CN" dirty="0" smtClean="0">
              <a:latin typeface="+mn-lt"/>
            </a:endParaRPr>
          </a:p>
          <a:p>
            <a:pPr marL="393065" indent="-342900"/>
            <a:r>
              <a:rPr lang="zh-CN" altLang="en-US" dirty="0" smtClean="0">
                <a:latin typeface="+mn-lt"/>
              </a:rPr>
              <a:t>步骤</a:t>
            </a:r>
            <a:r>
              <a:rPr lang="en-US" altLang="zh-CN" dirty="0" smtClean="0">
                <a:latin typeface="+mn-lt"/>
              </a:rPr>
              <a:t>1 </a:t>
            </a:r>
            <a:r>
              <a:rPr lang="zh-CN" altLang="en-US" dirty="0" smtClean="0">
                <a:latin typeface="+mn-lt"/>
              </a:rPr>
              <a:t>点击上方的</a:t>
            </a:r>
            <a:r>
              <a:rPr lang="en-US" altLang="zh-CN" dirty="0" smtClean="0">
                <a:latin typeface="+mn-lt"/>
              </a:rPr>
              <a:t>SQL</a:t>
            </a:r>
            <a:r>
              <a:rPr lang="zh-CN" altLang="en-US" dirty="0" smtClean="0">
                <a:latin typeface="+mn-lt"/>
              </a:rPr>
              <a:t>窗口，或下方的</a:t>
            </a:r>
            <a:r>
              <a:rPr lang="en-US" altLang="zh-CN" dirty="0" smtClean="0">
                <a:latin typeface="+mn-lt"/>
              </a:rPr>
              <a:t>SQL</a:t>
            </a:r>
            <a:r>
              <a:rPr lang="zh-CN" altLang="en-US" dirty="0" smtClean="0">
                <a:latin typeface="+mn-lt"/>
              </a:rPr>
              <a:t>查询，打开</a:t>
            </a:r>
            <a:r>
              <a:rPr lang="en-US" altLang="zh-CN" dirty="0" smtClean="0">
                <a:latin typeface="+mn-lt"/>
              </a:rPr>
              <a:t>SQL</a:t>
            </a:r>
            <a:r>
              <a:rPr lang="zh-CN" altLang="en-US" dirty="0" smtClean="0">
                <a:latin typeface="+mn-lt"/>
              </a:rPr>
              <a:t>操作界面。</a:t>
            </a:r>
            <a:endParaRPr lang="en-US" altLang="zh-CN" dirty="0">
              <a:latin typeface="+mn-lt"/>
            </a:endParaRPr>
          </a:p>
        </p:txBody>
      </p:sp>
      <p:pic>
        <p:nvPicPr>
          <p:cNvPr id="5" name="图片 4"/>
          <p:cNvPicPr>
            <a:picLocks noChangeAspect="1"/>
          </p:cNvPicPr>
          <p:nvPr/>
        </p:nvPicPr>
        <p:blipFill>
          <a:blip r:embed="rId1"/>
          <a:stretch>
            <a:fillRect/>
          </a:stretch>
        </p:blipFill>
        <p:spPr>
          <a:xfrm>
            <a:off x="701810" y="2379214"/>
            <a:ext cx="10793186" cy="3410117"/>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SQL</a:t>
            </a:r>
            <a:r>
              <a:rPr lang="zh-CN" altLang="en-US" dirty="0" smtClean="0"/>
              <a:t>操作 </a:t>
            </a:r>
            <a:r>
              <a:rPr lang="en-US" altLang="zh-CN" dirty="0" smtClean="0"/>
              <a:t>(2)</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步骤</a:t>
            </a:r>
            <a:r>
              <a:rPr lang="en-US" altLang="zh-CN" dirty="0" smtClean="0"/>
              <a:t>2 </a:t>
            </a:r>
            <a:r>
              <a:rPr lang="zh-CN" altLang="en-US" dirty="0" smtClean="0"/>
              <a:t>在</a:t>
            </a:r>
            <a:r>
              <a:rPr lang="en-US" altLang="zh-CN" dirty="0" smtClean="0"/>
              <a:t>SQL</a:t>
            </a:r>
            <a:r>
              <a:rPr lang="zh-CN" altLang="en-US" dirty="0" smtClean="0"/>
              <a:t>界面上，我们可以进行</a:t>
            </a:r>
            <a:r>
              <a:rPr lang="en-US" altLang="zh-CN" dirty="0" smtClean="0"/>
              <a:t>SQL</a:t>
            </a:r>
            <a:r>
              <a:rPr lang="zh-CN" altLang="en-US" dirty="0" smtClean="0"/>
              <a:t>的操作，例如查询等；</a:t>
            </a:r>
            <a:endParaRPr lang="en-US" altLang="zh-CN" dirty="0" smtClean="0"/>
          </a:p>
          <a:p>
            <a:pPr marL="393065" indent="-342900"/>
            <a:r>
              <a:rPr lang="zh-CN" altLang="en-US" dirty="0" smtClean="0"/>
              <a:t>步骤</a:t>
            </a:r>
            <a:r>
              <a:rPr lang="en-US" altLang="zh-CN" dirty="0" smtClean="0"/>
              <a:t>3 </a:t>
            </a:r>
            <a:r>
              <a:rPr lang="zh-CN" altLang="en-US" dirty="0" smtClean="0"/>
              <a:t>编写</a:t>
            </a:r>
            <a:r>
              <a:rPr lang="en-US" altLang="zh-CN" dirty="0" smtClean="0"/>
              <a:t>SQL</a:t>
            </a:r>
            <a:r>
              <a:rPr lang="zh-CN" altLang="en-US" dirty="0" smtClean="0"/>
              <a:t>，</a:t>
            </a:r>
            <a:r>
              <a:rPr lang="en-US" altLang="zh-CN" dirty="0" smtClean="0"/>
              <a:t>DAS</a:t>
            </a:r>
            <a:r>
              <a:rPr lang="zh-CN" altLang="en-US" dirty="0" smtClean="0"/>
              <a:t>提供</a:t>
            </a:r>
            <a:r>
              <a:rPr lang="en-US" altLang="zh-CN" dirty="0" smtClean="0"/>
              <a:t>SQL</a:t>
            </a:r>
            <a:r>
              <a:rPr lang="zh-CN" altLang="en-US" dirty="0" smtClean="0"/>
              <a:t>提示功能，方便</a:t>
            </a:r>
            <a:r>
              <a:rPr lang="zh-CN" altLang="en-US" dirty="0"/>
              <a:t>编写</a:t>
            </a:r>
            <a:r>
              <a:rPr lang="zh-CN" altLang="en-US" dirty="0" smtClean="0"/>
              <a:t>。</a:t>
            </a:r>
            <a:endParaRPr lang="en-US" altLang="zh-CN" dirty="0"/>
          </a:p>
        </p:txBody>
      </p:sp>
      <p:pic>
        <p:nvPicPr>
          <p:cNvPr id="4" name="图片 3"/>
          <p:cNvPicPr>
            <a:picLocks noChangeAspect="1"/>
          </p:cNvPicPr>
          <p:nvPr/>
        </p:nvPicPr>
        <p:blipFill>
          <a:blip r:embed="rId1"/>
          <a:stretch>
            <a:fillRect/>
          </a:stretch>
        </p:blipFill>
        <p:spPr>
          <a:xfrm>
            <a:off x="1118187" y="2416745"/>
            <a:ext cx="10001569" cy="3295535"/>
          </a:xfrm>
          <a:prstGeom prst="rect">
            <a:avLst/>
          </a:prstGeom>
          <a:ln w="12700">
            <a:solidFill>
              <a:schemeClr val="bg1">
                <a:lumMod val="85000"/>
              </a:schemeClr>
            </a:solidFill>
          </a:ln>
        </p:spPr>
      </p:pic>
      <p:pic>
        <p:nvPicPr>
          <p:cNvPr id="6" name="图片 5"/>
          <p:cNvPicPr>
            <a:picLocks noChangeAspect="1"/>
          </p:cNvPicPr>
          <p:nvPr/>
        </p:nvPicPr>
        <p:blipFill>
          <a:blip r:embed="rId2"/>
          <a:stretch>
            <a:fillRect/>
          </a:stretch>
        </p:blipFill>
        <p:spPr>
          <a:xfrm>
            <a:off x="3079975" y="3652587"/>
            <a:ext cx="4105275" cy="2686050"/>
          </a:xfrm>
          <a:prstGeom prst="rect">
            <a:avLst/>
          </a:prstGeom>
          <a:ln w="12700">
            <a:solidFill>
              <a:schemeClr val="bg1">
                <a:lumMod val="8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SQL</a:t>
            </a:r>
            <a:r>
              <a:rPr lang="zh-CN" altLang="en-US" dirty="0" smtClean="0"/>
              <a:t>操作 </a:t>
            </a:r>
            <a:r>
              <a:rPr lang="en-US" altLang="zh-CN" dirty="0" smtClean="0"/>
              <a:t>(3)</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步骤</a:t>
            </a:r>
            <a:r>
              <a:rPr lang="en-US" altLang="zh-CN" dirty="0" smtClean="0"/>
              <a:t>4 </a:t>
            </a:r>
            <a:r>
              <a:rPr lang="zh-CN" altLang="en-US" dirty="0" smtClean="0"/>
              <a:t>执行</a:t>
            </a:r>
            <a:r>
              <a:rPr lang="en-US" altLang="zh-CN" dirty="0" smtClean="0"/>
              <a:t>SQL</a:t>
            </a:r>
            <a:r>
              <a:rPr lang="zh-CN" altLang="en-US" dirty="0" smtClean="0"/>
              <a:t>结束后，可以在下方进行操作结果以及执行记录</a:t>
            </a:r>
            <a:r>
              <a:rPr lang="zh-CN" altLang="en-US" dirty="0"/>
              <a:t>的检查</a:t>
            </a:r>
            <a:r>
              <a:rPr lang="zh-CN" altLang="en-US" dirty="0" smtClean="0"/>
              <a:t>。</a:t>
            </a:r>
            <a:endParaRPr lang="en-US" altLang="zh-CN" dirty="0"/>
          </a:p>
        </p:txBody>
      </p:sp>
      <p:pic>
        <p:nvPicPr>
          <p:cNvPr id="6" name="图片 5"/>
          <p:cNvPicPr>
            <a:picLocks noChangeAspect="1"/>
          </p:cNvPicPr>
          <p:nvPr/>
        </p:nvPicPr>
        <p:blipFill>
          <a:blip r:embed="rId1"/>
          <a:stretch>
            <a:fillRect/>
          </a:stretch>
        </p:blipFill>
        <p:spPr>
          <a:xfrm>
            <a:off x="895350" y="1902905"/>
            <a:ext cx="10401300" cy="3565250"/>
          </a:xfrm>
          <a:prstGeom prst="rect">
            <a:avLst/>
          </a:prstGeom>
          <a:ln w="9525">
            <a:solidFill>
              <a:schemeClr val="bg1">
                <a:lumMod val="85000"/>
              </a:schemeClr>
            </a:solid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a:t>
            </a:r>
            <a:r>
              <a:rPr lang="zh-CN" altLang="en-US" dirty="0" smtClean="0"/>
              <a:t>导入导出 </a:t>
            </a:r>
            <a:r>
              <a:rPr lang="en-US" altLang="zh-CN" dirty="0" smtClean="0"/>
              <a:t>(1)</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在导入导出界面，我们可以将已有的</a:t>
            </a:r>
            <a:r>
              <a:rPr lang="en-US" altLang="zh-CN" dirty="0" smtClean="0"/>
              <a:t>SQL</a:t>
            </a:r>
            <a:r>
              <a:rPr lang="zh-CN" altLang="en-US" dirty="0" smtClean="0"/>
              <a:t>语句导入数据库中执行，将数据库文件</a:t>
            </a:r>
            <a:r>
              <a:rPr lang="zh-CN" altLang="en-US" dirty="0"/>
              <a:t>或者</a:t>
            </a:r>
            <a:r>
              <a:rPr lang="en-US" altLang="zh-CN" dirty="0" smtClean="0"/>
              <a:t>SQL</a:t>
            </a:r>
            <a:r>
              <a:rPr lang="zh-CN" altLang="en-US" dirty="0" smtClean="0"/>
              <a:t>结果集进行导出保存。</a:t>
            </a:r>
            <a:endParaRPr lang="en-US" altLang="zh-CN" dirty="0" smtClean="0"/>
          </a:p>
          <a:p>
            <a:pPr marL="393065" indent="-342900"/>
            <a:r>
              <a:rPr lang="zh-CN" altLang="en-US" dirty="0" smtClean="0"/>
              <a:t>步骤</a:t>
            </a:r>
            <a:r>
              <a:rPr lang="en-US" altLang="zh-CN" dirty="0" smtClean="0"/>
              <a:t>1 </a:t>
            </a:r>
            <a:r>
              <a:rPr lang="zh-CN" altLang="en-US" dirty="0" smtClean="0"/>
              <a:t>新建导入任务，可以导入</a:t>
            </a:r>
            <a:r>
              <a:rPr lang="en-US" altLang="zh-CN" dirty="0" smtClean="0"/>
              <a:t>SQL</a:t>
            </a:r>
            <a:r>
              <a:rPr lang="zh-CN" altLang="en-US" dirty="0" smtClean="0"/>
              <a:t>文</a:t>
            </a:r>
            <a:endParaRPr lang="en-US" altLang="zh-CN" dirty="0" smtClean="0"/>
          </a:p>
          <a:p>
            <a:pPr marL="50165" indent="0">
              <a:buNone/>
            </a:pPr>
            <a:r>
              <a:rPr lang="zh-CN" altLang="en-US" dirty="0" smtClean="0"/>
              <a:t>件或者</a:t>
            </a:r>
            <a:r>
              <a:rPr lang="en-US" altLang="zh-CN" dirty="0" smtClean="0"/>
              <a:t>CSV</a:t>
            </a:r>
            <a:r>
              <a:rPr lang="zh-CN" altLang="en-US" dirty="0" smtClean="0"/>
              <a:t>文件；</a:t>
            </a:r>
            <a:endParaRPr lang="en-US" altLang="zh-CN" dirty="0" smtClean="0"/>
          </a:p>
          <a:p>
            <a:pPr marL="393065" indent="-342900"/>
            <a:r>
              <a:rPr lang="zh-CN" altLang="en-US" dirty="0" smtClean="0"/>
              <a:t>步骤</a:t>
            </a:r>
            <a:r>
              <a:rPr lang="en-US" altLang="zh-CN" dirty="0" smtClean="0"/>
              <a:t>2 </a:t>
            </a:r>
            <a:r>
              <a:rPr lang="zh-CN" altLang="en-US" dirty="0" smtClean="0"/>
              <a:t>选择文件来源，既可以是本地导</a:t>
            </a:r>
            <a:endParaRPr lang="en-US" altLang="zh-CN" dirty="0" smtClean="0"/>
          </a:p>
          <a:p>
            <a:pPr marL="50165" indent="0">
              <a:buNone/>
            </a:pPr>
            <a:r>
              <a:rPr lang="zh-CN" altLang="en-US" dirty="0" smtClean="0"/>
              <a:t>入，也可以从</a:t>
            </a:r>
            <a:r>
              <a:rPr lang="en-US" altLang="zh-CN" dirty="0" smtClean="0"/>
              <a:t>OBS</a:t>
            </a:r>
            <a:r>
              <a:rPr lang="zh-CN" altLang="en-US" dirty="0" smtClean="0"/>
              <a:t>获取；</a:t>
            </a:r>
            <a:endParaRPr lang="en-US" altLang="zh-CN" dirty="0" smtClean="0"/>
          </a:p>
          <a:p>
            <a:pPr marL="393065" indent="-342900"/>
            <a:r>
              <a:rPr lang="zh-CN" altLang="en-US" dirty="0" smtClean="0"/>
              <a:t>步骤</a:t>
            </a:r>
            <a:r>
              <a:rPr lang="en-US" altLang="zh-CN" dirty="0" smtClean="0"/>
              <a:t>3 </a:t>
            </a:r>
            <a:r>
              <a:rPr lang="zh-CN" altLang="en-US" dirty="0" smtClean="0"/>
              <a:t>选择数据库，导入后的文件将在</a:t>
            </a:r>
            <a:endParaRPr lang="en-US" altLang="zh-CN" dirty="0" smtClean="0"/>
          </a:p>
          <a:p>
            <a:pPr marL="50165" indent="0">
              <a:buNone/>
            </a:pPr>
            <a:r>
              <a:rPr lang="zh-CN" altLang="en-US" dirty="0" smtClean="0"/>
              <a:t>在对应的库内执行。</a:t>
            </a:r>
            <a:endParaRPr lang="en-US" altLang="zh-CN" dirty="0"/>
          </a:p>
        </p:txBody>
      </p:sp>
      <p:pic>
        <p:nvPicPr>
          <p:cNvPr id="4" name="图片 3"/>
          <p:cNvPicPr>
            <a:picLocks noChangeAspect="1"/>
          </p:cNvPicPr>
          <p:nvPr/>
        </p:nvPicPr>
        <p:blipFill>
          <a:blip r:embed="rId1"/>
          <a:stretch>
            <a:fillRect/>
          </a:stretch>
        </p:blipFill>
        <p:spPr>
          <a:xfrm>
            <a:off x="5882470" y="1804654"/>
            <a:ext cx="5702754" cy="4560767"/>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JDBC</a:t>
            </a:r>
            <a:r>
              <a:rPr lang="zh-CN" altLang="en-US" smtClean="0"/>
              <a:t>应用开发介绍</a:t>
            </a:r>
            <a:endParaRPr lang="zh-CN" altLang="en-US" dirty="0"/>
          </a:p>
        </p:txBody>
      </p:sp>
      <p:sp>
        <p:nvSpPr>
          <p:cNvPr id="21" name="文本占位符 20"/>
          <p:cNvSpPr>
            <a:spLocks noGrp="1"/>
          </p:cNvSpPr>
          <p:nvPr>
            <p:ph type="body" sz="quarter" idx="10"/>
          </p:nvPr>
        </p:nvSpPr>
        <p:spPr/>
        <p:txBody>
          <a:bodyPr/>
          <a:lstStyle/>
          <a:p>
            <a:r>
              <a:rPr lang="en-US" altLang="zh-CN" dirty="0"/>
              <a:t>JDBC</a:t>
            </a:r>
            <a:r>
              <a:rPr lang="zh-CN" altLang="en-US" dirty="0"/>
              <a:t>定义：</a:t>
            </a:r>
            <a:endParaRPr lang="zh-CN" altLang="en-US" dirty="0"/>
          </a:p>
          <a:p>
            <a:pPr lvl="1"/>
            <a:r>
              <a:rPr lang="en-US" altLang="zh-CN" dirty="0" smtClean="0"/>
              <a:t>JDBC</a:t>
            </a:r>
            <a:r>
              <a:rPr lang="zh-CN" altLang="en-US" dirty="0" smtClean="0"/>
              <a:t>（</a:t>
            </a:r>
            <a:r>
              <a:rPr lang="en-US" altLang="zh-CN" dirty="0" smtClean="0"/>
              <a:t>Java </a:t>
            </a:r>
            <a:r>
              <a:rPr lang="en-US" altLang="zh-CN" dirty="0"/>
              <a:t>Database Connectivity</a:t>
            </a:r>
            <a:r>
              <a:rPr lang="zh-CN" altLang="en-US" dirty="0" smtClean="0"/>
              <a:t>，</a:t>
            </a:r>
            <a:r>
              <a:rPr lang="en-US" altLang="zh-CN" dirty="0" smtClean="0"/>
              <a:t>Java</a:t>
            </a:r>
            <a:r>
              <a:rPr lang="zh-CN" altLang="en-US" dirty="0"/>
              <a:t>数据库连接），一种</a:t>
            </a:r>
            <a:r>
              <a:rPr lang="zh-CN" altLang="en-US" dirty="0" smtClean="0"/>
              <a:t>用</a:t>
            </a:r>
            <a:endParaRPr lang="en-US" altLang="zh-CN" dirty="0" smtClean="0"/>
          </a:p>
          <a:p>
            <a:pPr marL="403225" lvl="1" indent="0">
              <a:buNone/>
            </a:pPr>
            <a:r>
              <a:rPr lang="zh-CN" altLang="en-US" dirty="0" smtClean="0"/>
              <a:t>于</a:t>
            </a:r>
            <a:r>
              <a:rPr lang="zh-CN" altLang="en-US" dirty="0"/>
              <a:t>执行</a:t>
            </a:r>
            <a:r>
              <a:rPr lang="en-US" altLang="zh-CN" dirty="0" smtClean="0"/>
              <a:t>SQL</a:t>
            </a:r>
            <a:r>
              <a:rPr lang="zh-CN" altLang="en-US" dirty="0" smtClean="0"/>
              <a:t>语句</a:t>
            </a:r>
            <a:r>
              <a:rPr lang="zh-CN" altLang="en-US" dirty="0"/>
              <a:t>的</a:t>
            </a:r>
            <a:r>
              <a:rPr lang="en-US" altLang="zh-CN" dirty="0"/>
              <a:t>Java API</a:t>
            </a:r>
            <a:r>
              <a:rPr lang="zh-CN" altLang="en-US" dirty="0"/>
              <a:t>，可为多种</a:t>
            </a:r>
            <a:r>
              <a:rPr lang="zh-CN" altLang="en-US" dirty="0" smtClean="0"/>
              <a:t>关系数据库提供</a:t>
            </a:r>
            <a:r>
              <a:rPr lang="zh-CN" altLang="en-US" dirty="0"/>
              <a:t>统一访问接口</a:t>
            </a:r>
            <a:r>
              <a:rPr lang="zh-CN" altLang="en-US" dirty="0" smtClean="0"/>
              <a:t>，</a:t>
            </a:r>
            <a:endParaRPr lang="en-US" altLang="zh-CN" dirty="0" smtClean="0"/>
          </a:p>
          <a:p>
            <a:pPr marL="403225" lvl="1" indent="0">
              <a:buNone/>
            </a:pPr>
            <a:r>
              <a:rPr lang="zh-CN" altLang="en-US" dirty="0" smtClean="0"/>
              <a:t>应用程序</a:t>
            </a:r>
            <a:r>
              <a:rPr lang="zh-CN" altLang="en-US" dirty="0"/>
              <a:t>可基于</a:t>
            </a:r>
            <a:r>
              <a:rPr lang="zh-CN" altLang="en-US" dirty="0" smtClean="0"/>
              <a:t>它操作</a:t>
            </a:r>
            <a:r>
              <a:rPr lang="zh-CN" altLang="en-US" dirty="0"/>
              <a:t>数据。</a:t>
            </a:r>
            <a:endParaRPr lang="zh-CN" altLang="en-US" dirty="0"/>
          </a:p>
          <a:p>
            <a:endParaRPr lang="zh-CN" altLang="en-US" dirty="0"/>
          </a:p>
        </p:txBody>
      </p:sp>
      <p:grpSp>
        <p:nvGrpSpPr>
          <p:cNvPr id="4" name="组合 3"/>
          <p:cNvGrpSpPr/>
          <p:nvPr/>
        </p:nvGrpSpPr>
        <p:grpSpPr>
          <a:xfrm>
            <a:off x="9223542" y="1562722"/>
            <a:ext cx="1692869" cy="4566831"/>
            <a:chOff x="4297745" y="1448780"/>
            <a:chExt cx="1692869" cy="4566831"/>
          </a:xfrm>
        </p:grpSpPr>
        <p:sp>
          <p:nvSpPr>
            <p:cNvPr id="5" name="AutoShape 5"/>
            <p:cNvSpPr>
              <a:spLocks noChangeArrowheads="1"/>
            </p:cNvSpPr>
            <p:nvPr/>
          </p:nvSpPr>
          <p:spPr bwMode="auto">
            <a:xfrm>
              <a:off x="4297745" y="1448780"/>
              <a:ext cx="1690004" cy="421424"/>
            </a:xfrm>
            <a:prstGeom prst="flowChartTerminator">
              <a:avLst/>
            </a:prstGeom>
            <a:solidFill>
              <a:srgbClr val="DDDDDD"/>
            </a:solidFill>
            <a:ln w="12700" algn="ctr">
              <a:solidFill>
                <a:schemeClr val="tx1"/>
              </a:solidFill>
              <a:miter lim="800000"/>
            </a:ln>
            <a:effectLst>
              <a:outerShdw dist="35921" dir="2700000"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开始</a:t>
              </a:r>
              <a:endParaRPr lang="en-US" sz="1400" dirty="0">
                <a:latin typeface="方正兰亭黑简体" panose="02000000000000000000" pitchFamily="2" charset="-122"/>
                <a:ea typeface="方正兰亭黑简体" panose="02000000000000000000" pitchFamily="2" charset="-122"/>
              </a:endParaRPr>
            </a:p>
          </p:txBody>
        </p:sp>
        <p:sp>
          <p:nvSpPr>
            <p:cNvPr id="6" name="AutoShape 6"/>
            <p:cNvSpPr>
              <a:spLocks noChangeArrowheads="1"/>
            </p:cNvSpPr>
            <p:nvPr/>
          </p:nvSpPr>
          <p:spPr bwMode="auto">
            <a:xfrm>
              <a:off x="4299588" y="2241091"/>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加载驱动</a:t>
              </a:r>
              <a:endParaRPr lang="en-US" sz="1400" dirty="0">
                <a:latin typeface="方正兰亭黑简体" panose="02000000000000000000" pitchFamily="2" charset="-122"/>
                <a:ea typeface="方正兰亭黑简体" panose="02000000000000000000" pitchFamily="2" charset="-122"/>
              </a:endParaRPr>
            </a:p>
          </p:txBody>
        </p:sp>
        <p:sp>
          <p:nvSpPr>
            <p:cNvPr id="7" name="AutoShape 6"/>
            <p:cNvSpPr>
              <a:spLocks noChangeArrowheads="1"/>
            </p:cNvSpPr>
            <p:nvPr/>
          </p:nvSpPr>
          <p:spPr bwMode="auto">
            <a:xfrm>
              <a:off x="4299349" y="2911871"/>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连接数据库</a:t>
              </a:r>
              <a:endParaRPr lang="en-US" sz="1400" dirty="0">
                <a:latin typeface="方正兰亭黑简体" panose="02000000000000000000" pitchFamily="2" charset="-122"/>
                <a:ea typeface="方正兰亭黑简体" panose="02000000000000000000" pitchFamily="2" charset="-122"/>
              </a:endParaRPr>
            </a:p>
          </p:txBody>
        </p:sp>
        <p:sp>
          <p:nvSpPr>
            <p:cNvPr id="8" name="AutoShape 6"/>
            <p:cNvSpPr>
              <a:spLocks noChangeArrowheads="1"/>
            </p:cNvSpPr>
            <p:nvPr/>
          </p:nvSpPr>
          <p:spPr bwMode="auto">
            <a:xfrm>
              <a:off x="4299349" y="3582450"/>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执行</a:t>
              </a:r>
              <a:r>
                <a:rPr lang="en-US" altLang="zh-CN" sz="1400" dirty="0" smtClean="0">
                  <a:latin typeface="Huawei Sans" panose="020C0503030203020204" pitchFamily="34" charset="0"/>
                  <a:ea typeface="方正兰亭黑简体" panose="02000000000000000000" pitchFamily="2" charset="-122"/>
                  <a:cs typeface="Huawei Sans" panose="020C0503030203020204" pitchFamily="34" charset="0"/>
                </a:rPr>
                <a:t>SQL</a:t>
              </a:r>
              <a:r>
                <a:rPr lang="zh-CN" altLang="en-US" sz="1400" dirty="0" smtClean="0">
                  <a:latin typeface="方正兰亭黑简体" panose="02000000000000000000" pitchFamily="2" charset="-122"/>
                  <a:ea typeface="方正兰亭黑简体" panose="02000000000000000000" pitchFamily="2" charset="-122"/>
                </a:rPr>
                <a:t>语句</a:t>
              </a:r>
              <a:endParaRPr lang="en-US" sz="1400" dirty="0">
                <a:latin typeface="方正兰亭黑简体" panose="02000000000000000000" pitchFamily="2" charset="-122"/>
                <a:ea typeface="方正兰亭黑简体" panose="02000000000000000000" pitchFamily="2" charset="-122"/>
              </a:endParaRPr>
            </a:p>
          </p:txBody>
        </p:sp>
        <p:sp>
          <p:nvSpPr>
            <p:cNvPr id="9" name="AutoShape 6"/>
            <p:cNvSpPr>
              <a:spLocks noChangeArrowheads="1"/>
            </p:cNvSpPr>
            <p:nvPr/>
          </p:nvSpPr>
          <p:spPr bwMode="auto">
            <a:xfrm>
              <a:off x="4299349" y="4253029"/>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处理结果集</a:t>
              </a:r>
              <a:endParaRPr lang="en-US" sz="1400" dirty="0">
                <a:latin typeface="方正兰亭黑简体" panose="02000000000000000000" pitchFamily="2" charset="-122"/>
                <a:ea typeface="方正兰亭黑简体" panose="02000000000000000000" pitchFamily="2" charset="-122"/>
              </a:endParaRPr>
            </a:p>
          </p:txBody>
        </p:sp>
        <p:sp>
          <p:nvSpPr>
            <p:cNvPr id="10" name="AutoShape 6"/>
            <p:cNvSpPr>
              <a:spLocks noChangeArrowheads="1"/>
            </p:cNvSpPr>
            <p:nvPr/>
          </p:nvSpPr>
          <p:spPr bwMode="auto">
            <a:xfrm>
              <a:off x="4299349" y="4923608"/>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关闭连接</a:t>
              </a:r>
              <a:endParaRPr lang="en-US" sz="1400" dirty="0">
                <a:latin typeface="方正兰亭黑简体" panose="02000000000000000000" pitchFamily="2" charset="-122"/>
                <a:ea typeface="方正兰亭黑简体" panose="02000000000000000000" pitchFamily="2" charset="-122"/>
              </a:endParaRPr>
            </a:p>
          </p:txBody>
        </p:sp>
        <p:sp>
          <p:nvSpPr>
            <p:cNvPr id="11" name="AutoShape 5"/>
            <p:cNvSpPr>
              <a:spLocks noChangeArrowheads="1"/>
            </p:cNvSpPr>
            <p:nvPr/>
          </p:nvSpPr>
          <p:spPr bwMode="auto">
            <a:xfrm>
              <a:off x="4300610" y="5594187"/>
              <a:ext cx="1690004" cy="421424"/>
            </a:xfrm>
            <a:prstGeom prst="flowChartTerminator">
              <a:avLst/>
            </a:prstGeom>
            <a:solidFill>
              <a:srgbClr val="DDDDDD"/>
            </a:solidFill>
            <a:ln w="12700" algn="ctr">
              <a:solidFill>
                <a:schemeClr val="tx1"/>
              </a:solidFill>
              <a:miter lim="800000"/>
            </a:ln>
            <a:effectLst>
              <a:outerShdw dist="35921" dir="2700000"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结束</a:t>
              </a:r>
              <a:endParaRPr lang="en-US" sz="1400" dirty="0">
                <a:latin typeface="方正兰亭黑简体" panose="02000000000000000000" pitchFamily="2" charset="-122"/>
                <a:ea typeface="方正兰亭黑简体" panose="02000000000000000000" pitchFamily="2" charset="-122"/>
              </a:endParaRPr>
            </a:p>
          </p:txBody>
        </p:sp>
        <p:cxnSp>
          <p:nvCxnSpPr>
            <p:cNvPr id="13" name="AutoShape 24"/>
            <p:cNvCxnSpPr>
              <a:cxnSpLocks noChangeShapeType="1"/>
            </p:cNvCxnSpPr>
            <p:nvPr/>
          </p:nvCxnSpPr>
          <p:spPr bwMode="auto">
            <a:xfrm>
              <a:off x="5136209" y="1870204"/>
              <a:ext cx="1041" cy="370887"/>
            </a:xfrm>
            <a:prstGeom prst="straightConnector1">
              <a:avLst/>
            </a:prstGeom>
            <a:noFill/>
            <a:ln w="12700">
              <a:solidFill>
                <a:schemeClr val="tx1"/>
              </a:solidFill>
              <a:round/>
              <a:tailEnd type="triangle" w="lg" len="med"/>
            </a:ln>
            <a:effectLst/>
          </p:spPr>
        </p:cxnSp>
        <p:cxnSp>
          <p:nvCxnSpPr>
            <p:cNvPr id="14" name="AutoShape 24"/>
            <p:cNvCxnSpPr>
              <a:cxnSpLocks noChangeShapeType="1"/>
            </p:cNvCxnSpPr>
            <p:nvPr/>
          </p:nvCxnSpPr>
          <p:spPr bwMode="auto">
            <a:xfrm>
              <a:off x="5136730" y="2537627"/>
              <a:ext cx="1041" cy="370887"/>
            </a:xfrm>
            <a:prstGeom prst="straightConnector1">
              <a:avLst/>
            </a:prstGeom>
            <a:noFill/>
            <a:ln w="12700">
              <a:solidFill>
                <a:schemeClr val="tx1"/>
              </a:solidFill>
              <a:round/>
              <a:tailEnd type="triangle" w="lg" len="med"/>
            </a:ln>
            <a:effectLst/>
          </p:spPr>
        </p:cxnSp>
        <p:cxnSp>
          <p:nvCxnSpPr>
            <p:cNvPr id="15" name="AutoShape 24"/>
            <p:cNvCxnSpPr>
              <a:cxnSpLocks noChangeShapeType="1"/>
            </p:cNvCxnSpPr>
            <p:nvPr/>
          </p:nvCxnSpPr>
          <p:spPr bwMode="auto">
            <a:xfrm>
              <a:off x="5137771" y="3211462"/>
              <a:ext cx="1041" cy="370887"/>
            </a:xfrm>
            <a:prstGeom prst="straightConnector1">
              <a:avLst/>
            </a:prstGeom>
            <a:noFill/>
            <a:ln w="12700">
              <a:solidFill>
                <a:schemeClr val="tx1"/>
              </a:solidFill>
              <a:round/>
              <a:tailEnd type="triangle" w="lg" len="med"/>
            </a:ln>
            <a:effectLst/>
          </p:spPr>
        </p:cxnSp>
        <p:cxnSp>
          <p:nvCxnSpPr>
            <p:cNvPr id="16" name="AutoShape 24"/>
            <p:cNvCxnSpPr>
              <a:cxnSpLocks noChangeShapeType="1"/>
            </p:cNvCxnSpPr>
            <p:nvPr/>
          </p:nvCxnSpPr>
          <p:spPr bwMode="auto">
            <a:xfrm>
              <a:off x="5135168" y="3881941"/>
              <a:ext cx="1041" cy="370887"/>
            </a:xfrm>
            <a:prstGeom prst="straightConnector1">
              <a:avLst/>
            </a:prstGeom>
            <a:noFill/>
            <a:ln w="12700">
              <a:solidFill>
                <a:schemeClr val="tx1"/>
              </a:solidFill>
              <a:round/>
              <a:tailEnd type="triangle" w="lg" len="med"/>
            </a:ln>
            <a:effectLst/>
          </p:spPr>
        </p:cxnSp>
        <p:cxnSp>
          <p:nvCxnSpPr>
            <p:cNvPr id="17" name="AutoShape 24"/>
            <p:cNvCxnSpPr>
              <a:cxnSpLocks noChangeShapeType="1"/>
            </p:cNvCxnSpPr>
            <p:nvPr/>
          </p:nvCxnSpPr>
          <p:spPr bwMode="auto">
            <a:xfrm>
              <a:off x="5134127" y="4552319"/>
              <a:ext cx="1041" cy="370887"/>
            </a:xfrm>
            <a:prstGeom prst="straightConnector1">
              <a:avLst/>
            </a:prstGeom>
            <a:noFill/>
            <a:ln w="12700">
              <a:solidFill>
                <a:schemeClr val="tx1"/>
              </a:solidFill>
              <a:round/>
              <a:tailEnd type="triangle" w="lg" len="med"/>
            </a:ln>
            <a:effectLst/>
          </p:spPr>
        </p:cxnSp>
        <p:cxnSp>
          <p:nvCxnSpPr>
            <p:cNvPr id="18" name="AutoShape 24"/>
            <p:cNvCxnSpPr>
              <a:cxnSpLocks noChangeShapeType="1"/>
            </p:cNvCxnSpPr>
            <p:nvPr/>
          </p:nvCxnSpPr>
          <p:spPr bwMode="auto">
            <a:xfrm>
              <a:off x="5134127" y="5223791"/>
              <a:ext cx="1041" cy="370887"/>
            </a:xfrm>
            <a:prstGeom prst="straightConnector1">
              <a:avLst/>
            </a:prstGeom>
            <a:noFill/>
            <a:ln w="12700">
              <a:solidFill>
                <a:schemeClr val="tx1"/>
              </a:solidFill>
              <a:round/>
              <a:tailEnd type="triangle" w="lg"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a:t>
            </a:r>
            <a:r>
              <a:rPr lang="zh-CN" altLang="en-US" dirty="0" smtClean="0"/>
              <a:t>导入导出 </a:t>
            </a:r>
            <a:r>
              <a:rPr lang="en-US" altLang="zh-CN" dirty="0" smtClean="0"/>
              <a:t>(2)</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新建导出任务，选择导出数据库文件，或者导出</a:t>
            </a:r>
            <a:r>
              <a:rPr lang="en-US" altLang="zh-CN" dirty="0" smtClean="0"/>
              <a:t>SQL</a:t>
            </a:r>
            <a:r>
              <a:rPr lang="zh-CN" altLang="en-US" dirty="0" smtClean="0"/>
              <a:t>结果集。</a:t>
            </a:r>
            <a:endParaRPr lang="en-US" altLang="zh-CN" dirty="0"/>
          </a:p>
        </p:txBody>
      </p:sp>
      <p:pic>
        <p:nvPicPr>
          <p:cNvPr id="5" name="图片 4"/>
          <p:cNvPicPr>
            <a:picLocks noChangeAspect="1"/>
          </p:cNvPicPr>
          <p:nvPr/>
        </p:nvPicPr>
        <p:blipFill>
          <a:blip r:embed="rId1"/>
          <a:stretch>
            <a:fillRect/>
          </a:stretch>
        </p:blipFill>
        <p:spPr>
          <a:xfrm>
            <a:off x="1208994" y="1772314"/>
            <a:ext cx="4538663" cy="4560449"/>
          </a:xfrm>
          <a:prstGeom prst="rect">
            <a:avLst/>
          </a:prstGeom>
          <a:ln w="12700">
            <a:solidFill>
              <a:schemeClr val="bg1">
                <a:lumMod val="85000"/>
              </a:schemeClr>
            </a:solidFill>
          </a:ln>
        </p:spPr>
      </p:pic>
      <p:pic>
        <p:nvPicPr>
          <p:cNvPr id="6" name="图片 5"/>
          <p:cNvPicPr>
            <a:picLocks noChangeAspect="1"/>
          </p:cNvPicPr>
          <p:nvPr/>
        </p:nvPicPr>
        <p:blipFill>
          <a:blip r:embed="rId2"/>
          <a:stretch>
            <a:fillRect/>
          </a:stretch>
        </p:blipFill>
        <p:spPr>
          <a:xfrm>
            <a:off x="6512048" y="1772314"/>
            <a:ext cx="4361860" cy="4560449"/>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a:t>
            </a:r>
            <a:r>
              <a:rPr lang="zh-CN" altLang="en-US" dirty="0" smtClean="0"/>
              <a:t>使用方法 </a:t>
            </a:r>
            <a:r>
              <a:rPr lang="en-US" altLang="zh-CN" dirty="0" smtClean="0"/>
              <a:t>- </a:t>
            </a:r>
            <a:r>
              <a:rPr lang="zh-CN" altLang="en-US" dirty="0" smtClean="0"/>
              <a:t>表结构对比</a:t>
            </a:r>
            <a:endParaRPr lang="en-US" dirty="0"/>
          </a:p>
        </p:txBody>
      </p:sp>
      <p:sp>
        <p:nvSpPr>
          <p:cNvPr id="3" name="文本占位符 2"/>
          <p:cNvSpPr>
            <a:spLocks noGrp="1"/>
          </p:cNvSpPr>
          <p:nvPr>
            <p:ph type="body" sz="quarter" idx="10"/>
          </p:nvPr>
        </p:nvSpPr>
        <p:spPr/>
        <p:txBody>
          <a:bodyPr/>
          <a:lstStyle/>
          <a:p>
            <a:pPr marL="393065" indent="-342900"/>
            <a:r>
              <a:rPr lang="zh-CN" altLang="en-US" dirty="0" smtClean="0"/>
              <a:t>在结构方案界面，我们可以对比两个库内的表的表结构，并且可以选择是否在对比之后进行同步。</a:t>
            </a:r>
            <a:endParaRPr lang="en-US" altLang="zh-CN" dirty="0" smtClean="0"/>
          </a:p>
          <a:p>
            <a:pPr marL="393065" indent="-342900"/>
            <a:r>
              <a:rPr lang="zh-CN" altLang="en-US" dirty="0" smtClean="0"/>
              <a:t>步骤</a:t>
            </a:r>
            <a:r>
              <a:rPr lang="en-US" altLang="zh-CN" dirty="0" smtClean="0"/>
              <a:t>1 </a:t>
            </a:r>
            <a:r>
              <a:rPr lang="zh-CN" altLang="en-US" dirty="0" smtClean="0"/>
              <a:t>创建表结构对比与同步任务；</a:t>
            </a:r>
            <a:endParaRPr lang="en-US" altLang="zh-CN" dirty="0" smtClean="0"/>
          </a:p>
          <a:p>
            <a:pPr marL="393065" indent="-342900"/>
            <a:r>
              <a:rPr lang="zh-CN" altLang="en-US" dirty="0" smtClean="0"/>
              <a:t>步骤</a:t>
            </a:r>
            <a:r>
              <a:rPr lang="en-US" altLang="zh-CN" dirty="0" smtClean="0"/>
              <a:t>2 </a:t>
            </a:r>
            <a:r>
              <a:rPr lang="zh-CN" altLang="en-US" dirty="0" smtClean="0"/>
              <a:t>选择基准库与目标库；</a:t>
            </a:r>
            <a:endParaRPr lang="en-US" altLang="zh-CN" dirty="0" smtClean="0"/>
          </a:p>
          <a:p>
            <a:pPr marL="393065" indent="-342900"/>
            <a:r>
              <a:rPr lang="zh-CN" altLang="en-US" dirty="0" smtClean="0"/>
              <a:t>步骤</a:t>
            </a:r>
            <a:r>
              <a:rPr lang="en-US" altLang="zh-CN" dirty="0" smtClean="0"/>
              <a:t>3 </a:t>
            </a:r>
            <a:r>
              <a:rPr lang="zh-CN" altLang="en-US" dirty="0" smtClean="0"/>
              <a:t>选择同步类型；</a:t>
            </a:r>
            <a:endParaRPr lang="en-US" altLang="zh-CN" dirty="0" smtClean="0"/>
          </a:p>
          <a:p>
            <a:pPr marL="393065" indent="-342900"/>
            <a:r>
              <a:rPr lang="zh-CN" altLang="en-US" dirty="0" smtClean="0"/>
              <a:t>步骤</a:t>
            </a:r>
            <a:r>
              <a:rPr lang="en-US" altLang="zh-CN" dirty="0" smtClean="0"/>
              <a:t>4 </a:t>
            </a:r>
            <a:r>
              <a:rPr lang="zh-CN" altLang="en-US" dirty="0" smtClean="0"/>
              <a:t>任务开始执行对比；</a:t>
            </a:r>
            <a:endParaRPr lang="en-US" altLang="zh-CN" dirty="0" smtClean="0"/>
          </a:p>
          <a:p>
            <a:pPr marL="393065" indent="-342900"/>
            <a:r>
              <a:rPr lang="zh-CN" altLang="en-US" dirty="0" smtClean="0"/>
              <a:t>步骤</a:t>
            </a:r>
            <a:r>
              <a:rPr lang="en-US" altLang="zh-CN" dirty="0" smtClean="0"/>
              <a:t>5 </a:t>
            </a:r>
            <a:r>
              <a:rPr lang="zh-CN" altLang="en-US" dirty="0" smtClean="0"/>
              <a:t>任务开始执行同步。</a:t>
            </a:r>
            <a:endParaRPr lang="en-US" altLang="zh-CN" dirty="0" smtClean="0"/>
          </a:p>
          <a:p>
            <a:pPr marL="50165" indent="0">
              <a:buNone/>
            </a:pPr>
            <a:endParaRPr lang="en-US" altLang="zh-CN" dirty="0"/>
          </a:p>
        </p:txBody>
      </p:sp>
      <p:pic>
        <p:nvPicPr>
          <p:cNvPr id="5" name="图片 4"/>
          <p:cNvPicPr>
            <a:picLocks noChangeAspect="1"/>
          </p:cNvPicPr>
          <p:nvPr/>
        </p:nvPicPr>
        <p:blipFill>
          <a:blip r:embed="rId1"/>
          <a:stretch>
            <a:fillRect/>
          </a:stretch>
        </p:blipFill>
        <p:spPr>
          <a:xfrm>
            <a:off x="5341985" y="2192779"/>
            <a:ext cx="6357543" cy="3569632"/>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chemeClr val="bg1">
                    <a:lumMod val="50000"/>
                  </a:schemeClr>
                </a:solidFill>
              </a:rPr>
              <a:t>GaussDB</a:t>
            </a:r>
            <a:r>
              <a:rPr lang="zh-CN" altLang="en-US" dirty="0">
                <a:solidFill>
                  <a:schemeClr val="bg1">
                    <a:lumMod val="50000"/>
                  </a:schemeClr>
                </a:solidFill>
              </a:rPr>
              <a:t>数据库</a:t>
            </a:r>
            <a:r>
              <a:rPr lang="zh-CN" altLang="en-US" dirty="0" smtClean="0">
                <a:solidFill>
                  <a:schemeClr val="bg1">
                    <a:lumMod val="50000"/>
                  </a:schemeClr>
                </a:solidFill>
              </a:rPr>
              <a:t>驱动</a:t>
            </a:r>
            <a:endParaRPr lang="en-US" altLang="zh-CN" dirty="0" smtClean="0">
              <a:solidFill>
                <a:schemeClr val="bg1">
                  <a:lumMod val="50000"/>
                </a:schemeClr>
              </a:solidFill>
            </a:endParaRPr>
          </a:p>
          <a:p>
            <a:r>
              <a:rPr lang="zh-CN" altLang="en-US" dirty="0">
                <a:solidFill>
                  <a:schemeClr val="bg1">
                    <a:lumMod val="50000"/>
                  </a:schemeClr>
                </a:solidFill>
              </a:rPr>
              <a:t>数据库</a:t>
            </a:r>
            <a:r>
              <a:rPr lang="zh-CN" altLang="en-US" dirty="0" smtClean="0">
                <a:solidFill>
                  <a:schemeClr val="bg1">
                    <a:lumMod val="50000"/>
                  </a:schemeClr>
                </a:solidFill>
              </a:rPr>
              <a:t>工具</a:t>
            </a:r>
            <a:endParaRPr lang="zh-CN" altLang="en-US" dirty="0">
              <a:solidFill>
                <a:schemeClr val="bg1">
                  <a:lumMod val="50000"/>
                </a:schemeClr>
              </a:solidFill>
            </a:endParaRPr>
          </a:p>
          <a:p>
            <a:r>
              <a:rPr lang="zh-CN" altLang="en-US" b="1" dirty="0">
                <a:solidFill>
                  <a:schemeClr val="tx1">
                    <a:lumMod val="95000"/>
                    <a:lumOff val="5000"/>
                  </a:schemeClr>
                </a:solidFill>
              </a:rPr>
              <a:t>客户端工具</a:t>
            </a:r>
            <a:endParaRPr lang="en-US" altLang="zh-CN" b="1" dirty="0">
              <a:solidFill>
                <a:schemeClr val="tx1">
                  <a:lumMod val="95000"/>
                  <a:lumOff val="5000"/>
                </a:schemeClr>
              </a:solidFill>
            </a:endParaRPr>
          </a:p>
          <a:p>
            <a:pPr lvl="1">
              <a:buSzPct val="60000"/>
              <a:buFont typeface="Wingdings" panose="05000000000000000000" pitchFamily="2" charset="2"/>
              <a:buChar char="n"/>
            </a:pPr>
            <a:r>
              <a:rPr lang="en-US" altLang="zh-CN" dirty="0" err="1" smtClean="0">
                <a:solidFill>
                  <a:schemeClr val="tx1">
                    <a:lumMod val="95000"/>
                    <a:lumOff val="5000"/>
                  </a:schemeClr>
                </a:solidFill>
              </a:rPr>
              <a:t>gsql</a:t>
            </a:r>
            <a:endParaRPr lang="en-US" altLang="zh-CN" dirty="0">
              <a:solidFill>
                <a:schemeClr val="tx1">
                  <a:lumMod val="95000"/>
                  <a:lumOff val="5000"/>
                </a:schemeClr>
              </a:solidFill>
            </a:endParaRPr>
          </a:p>
          <a:p>
            <a:pPr lvl="1">
              <a:buSzPct val="50000"/>
              <a:buFont typeface="Wingdings" panose="05000000000000000000" pitchFamily="2" charset="2"/>
              <a:buChar char="p"/>
            </a:pPr>
            <a:r>
              <a:rPr lang="en-US" altLang="zh-CN" dirty="0">
                <a:solidFill>
                  <a:schemeClr val="bg1">
                    <a:lumMod val="50000"/>
                  </a:schemeClr>
                </a:solidFill>
              </a:rPr>
              <a:t>Data Studio</a:t>
            </a:r>
            <a:endParaRPr lang="en-US" altLang="zh-CN" dirty="0">
              <a:solidFill>
                <a:schemeClr val="bg1">
                  <a:lumMod val="50000"/>
                </a:schemeClr>
              </a:solidFill>
            </a:endParaRPr>
          </a:p>
          <a:p>
            <a:pPr lvl="1">
              <a:buSzPct val="50000"/>
              <a:buFont typeface="Wingdings" panose="05000000000000000000" pitchFamily="2" charset="2"/>
              <a:buChar char="p"/>
            </a:pPr>
            <a:r>
              <a:rPr lang="en-US" altLang="zh-CN" dirty="0" smtClean="0">
                <a:solidFill>
                  <a:schemeClr val="bg1">
                    <a:lumMod val="50000"/>
                  </a:schemeClr>
                </a:solidFill>
              </a:rPr>
              <a:t>MySQL Workbench</a:t>
            </a:r>
            <a:endParaRPr lang="en-US" altLang="zh-CN" dirty="0">
              <a:solidFill>
                <a:schemeClr val="bg1">
                  <a:lumMod val="50000"/>
                </a:schemeClr>
              </a:solidFill>
            </a:endParaRPr>
          </a:p>
          <a:p>
            <a:endParaRPr lang="en-US" altLang="zh-CN" sz="1800" dirty="0" smtClean="0">
              <a:solidFill>
                <a:schemeClr val="bg1">
                  <a:lumMod val="50000"/>
                </a:schemeClr>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客户端工具介绍</a:t>
            </a:r>
            <a:endParaRPr lang="zh-CN" altLang="en-US" dirty="0"/>
          </a:p>
        </p:txBody>
      </p:sp>
      <p:sp>
        <p:nvSpPr>
          <p:cNvPr id="2" name="文本占位符 1"/>
          <p:cNvSpPr>
            <a:spLocks noGrp="1"/>
          </p:cNvSpPr>
          <p:nvPr>
            <p:ph type="body" sz="quarter" idx="10"/>
          </p:nvPr>
        </p:nvSpPr>
        <p:spPr/>
        <p:txBody>
          <a:bodyPr/>
          <a:lstStyle/>
          <a:p>
            <a:r>
              <a:rPr lang="zh-CN" altLang="en-US" sz="2000" dirty="0" smtClean="0"/>
              <a:t>定义：</a:t>
            </a:r>
            <a:endParaRPr lang="en-US" altLang="zh-CN" sz="2000" dirty="0" smtClean="0"/>
          </a:p>
          <a:p>
            <a:pPr lvl="1"/>
            <a:r>
              <a:rPr lang="zh-CN" altLang="en-US" sz="1800" dirty="0" smtClean="0"/>
              <a:t>客户端工具的存在主要是为了让用户更加便捷地连接数据库，对数据库进行各种操作和调试。</a:t>
            </a:r>
            <a:endParaRPr lang="en-US" altLang="zh-CN" sz="1800" dirty="0" smtClean="0"/>
          </a:p>
          <a:p>
            <a:pPr lvl="0"/>
            <a:r>
              <a:rPr lang="en-US" altLang="zh-CN" sz="2000" dirty="0" err="1" smtClean="0"/>
              <a:t>gsql</a:t>
            </a:r>
            <a:r>
              <a:rPr lang="zh-CN" altLang="en-US" sz="2000" dirty="0" smtClean="0"/>
              <a:t>介绍：</a:t>
            </a:r>
            <a:endParaRPr lang="en-US" altLang="zh-CN" sz="2000" dirty="0" smtClean="0"/>
          </a:p>
          <a:p>
            <a:pPr lvl="1"/>
            <a:r>
              <a:rPr lang="zh-CN" altLang="en-US" sz="1800" dirty="0" smtClean="0"/>
              <a:t>向</a:t>
            </a:r>
            <a:r>
              <a:rPr lang="en-US" altLang="zh-CN" sz="1800" dirty="0" smtClean="0"/>
              <a:t>GaussDB(for DWS)</a:t>
            </a:r>
            <a:r>
              <a:rPr lang="zh-CN" altLang="en-US" sz="1800" dirty="0" smtClean="0"/>
              <a:t>提供在命令行运行的交互式数据库连接工具。</a:t>
            </a:r>
            <a:endParaRPr lang="en-US" altLang="zh-CN" sz="1800" dirty="0" smtClean="0"/>
          </a:p>
          <a:p>
            <a:r>
              <a:rPr lang="en-US" altLang="zh-CN" sz="2000" dirty="0" smtClean="0"/>
              <a:t>Data Studio</a:t>
            </a:r>
            <a:r>
              <a:rPr lang="zh-CN" altLang="en-US" sz="2000" dirty="0" smtClean="0"/>
              <a:t>介绍：</a:t>
            </a:r>
            <a:endParaRPr lang="en-US" altLang="zh-CN" sz="2000" dirty="0" smtClean="0"/>
          </a:p>
          <a:p>
            <a:pPr lvl="1"/>
            <a:r>
              <a:rPr lang="en-US" altLang="zh-CN" sz="1800" dirty="0" smtClean="0"/>
              <a:t>Data Studio</a:t>
            </a:r>
            <a:r>
              <a:rPr lang="zh-CN" altLang="en-US" sz="1800" dirty="0" smtClean="0"/>
              <a:t>是一款</a:t>
            </a:r>
            <a:r>
              <a:rPr lang="en-US" altLang="zh-CN" sz="1800" dirty="0" smtClean="0"/>
              <a:t>GUI</a:t>
            </a:r>
            <a:r>
              <a:rPr lang="zh-CN" altLang="en-US" sz="1800" dirty="0" smtClean="0"/>
              <a:t>工具，可以通过它来连接数据库，调试执行</a:t>
            </a:r>
            <a:r>
              <a:rPr lang="en-US" altLang="zh-CN" sz="1800" dirty="0" smtClean="0"/>
              <a:t>SQL</a:t>
            </a:r>
            <a:r>
              <a:rPr lang="zh-CN" altLang="en-US" sz="1800" dirty="0" smtClean="0"/>
              <a:t>语句和存储过程。</a:t>
            </a:r>
            <a:endParaRPr lang="en-US" altLang="zh-CN" sz="18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a:t>
            </a:r>
            <a:r>
              <a:rPr lang="en-US" altLang="zh-CN" dirty="0" err="1" smtClean="0"/>
              <a:t>sql</a:t>
            </a:r>
            <a:r>
              <a:rPr lang="en-US" altLang="zh-CN" dirty="0" smtClean="0"/>
              <a:t> - </a:t>
            </a:r>
            <a:r>
              <a:rPr lang="zh-CN" altLang="en-US" dirty="0" smtClean="0"/>
              <a:t>下载</a:t>
            </a:r>
            <a:endParaRPr lang="zh-CN" altLang="en-US" dirty="0"/>
          </a:p>
        </p:txBody>
      </p:sp>
      <p:sp>
        <p:nvSpPr>
          <p:cNvPr id="3" name="文本占位符 2"/>
          <p:cNvSpPr>
            <a:spLocks noGrp="1"/>
          </p:cNvSpPr>
          <p:nvPr>
            <p:ph type="body" sz="quarter" idx="10"/>
          </p:nvPr>
        </p:nvSpPr>
        <p:spPr/>
        <p:txBody>
          <a:bodyPr/>
          <a:lstStyle/>
          <a:p>
            <a:r>
              <a:rPr lang="en-US" altLang="zh-CN" sz="2000" dirty="0" err="1" smtClean="0"/>
              <a:t>gsql</a:t>
            </a:r>
            <a:r>
              <a:rPr lang="zh-CN" altLang="en-US" sz="2000" dirty="0" smtClean="0"/>
              <a:t>下载</a:t>
            </a:r>
            <a:endParaRPr lang="en-US" altLang="zh-CN" sz="2000" dirty="0" smtClean="0"/>
          </a:p>
          <a:p>
            <a:pPr lvl="1"/>
            <a:r>
              <a:rPr lang="zh-CN" altLang="en-US" sz="1800" dirty="0"/>
              <a:t>通过访问以下地址</a:t>
            </a:r>
            <a:r>
              <a:rPr lang="zh-CN" altLang="en-US" sz="1800" dirty="0" smtClean="0"/>
              <a:t>登录</a:t>
            </a:r>
            <a:r>
              <a:rPr lang="en-US" altLang="zh-CN" sz="1800" dirty="0" smtClean="0"/>
              <a:t>GaussDB(for DWS)</a:t>
            </a:r>
            <a:r>
              <a:rPr lang="zh-CN" altLang="en-US" sz="1800" dirty="0" smtClean="0"/>
              <a:t>管理控制</a:t>
            </a:r>
            <a:r>
              <a:rPr lang="zh-CN" altLang="en-US" sz="1800" dirty="0"/>
              <a:t>台：</a:t>
            </a:r>
            <a:r>
              <a:rPr lang="en-US" altLang="zh-CN" sz="1800" dirty="0">
                <a:hlinkClick r:id="rId1"/>
              </a:rPr>
              <a:t>https://</a:t>
            </a:r>
            <a:r>
              <a:rPr lang="en-US" altLang="zh-CN" sz="1800" dirty="0" smtClean="0">
                <a:hlinkClick r:id="rId1"/>
              </a:rPr>
              <a:t>console.huaweicloud.com/dws</a:t>
            </a:r>
            <a:r>
              <a:rPr lang="zh-CN" altLang="en-US" sz="1800" dirty="0"/>
              <a:t>；</a:t>
            </a:r>
            <a:endParaRPr lang="zh-CN" altLang="en-US" sz="1800" dirty="0"/>
          </a:p>
          <a:p>
            <a:pPr lvl="1"/>
            <a:r>
              <a:rPr lang="zh-CN" altLang="en-US" sz="1800" dirty="0"/>
              <a:t>在左侧导航栏中，单击</a:t>
            </a:r>
            <a:r>
              <a:rPr lang="zh-CN" altLang="en-US" sz="1800" dirty="0" smtClean="0"/>
              <a:t>“连接管理”；</a:t>
            </a:r>
            <a:endParaRPr lang="zh-CN" altLang="en-US" sz="1800" dirty="0"/>
          </a:p>
          <a:p>
            <a:pPr lvl="1"/>
            <a:r>
              <a:rPr lang="zh-CN" altLang="en-US" sz="1800" dirty="0"/>
              <a:t>在“</a:t>
            </a:r>
            <a:r>
              <a:rPr lang="en-US" altLang="zh-CN" sz="1800" dirty="0" err="1"/>
              <a:t>gsql</a:t>
            </a:r>
            <a:r>
              <a:rPr lang="zh-CN" altLang="en-US" sz="1800" dirty="0"/>
              <a:t>命令行客户端”的下拉列表中，选择对应版本</a:t>
            </a:r>
            <a:r>
              <a:rPr lang="zh-CN" altLang="en-US" sz="1800" dirty="0" smtClean="0"/>
              <a:t>的</a:t>
            </a:r>
            <a:r>
              <a:rPr lang="en-US" altLang="zh-CN" sz="1800" dirty="0" smtClean="0"/>
              <a:t>GaussDB(for DWS)</a:t>
            </a:r>
            <a:r>
              <a:rPr lang="zh-CN" altLang="en-US" sz="1800" dirty="0" smtClean="0"/>
              <a:t>客户端；</a:t>
            </a:r>
            <a:endParaRPr lang="zh-CN" altLang="en-US" sz="1800" dirty="0"/>
          </a:p>
          <a:p>
            <a:pPr lvl="1"/>
            <a:r>
              <a:rPr lang="zh-CN" altLang="en-US" sz="1800" dirty="0"/>
              <a:t>单击“下载”可以下载与现有集群版本匹配的</a:t>
            </a:r>
            <a:r>
              <a:rPr lang="en-US" altLang="zh-CN" sz="1800" dirty="0" err="1"/>
              <a:t>gsql</a:t>
            </a:r>
            <a:r>
              <a:rPr lang="zh-CN" altLang="en-US" sz="1800" dirty="0"/>
              <a:t>。</a:t>
            </a:r>
            <a:endParaRPr lang="zh-CN" altLang="en-US" sz="1800" dirty="0"/>
          </a:p>
        </p:txBody>
      </p:sp>
      <p:pic>
        <p:nvPicPr>
          <p:cNvPr id="5" name="图片 4" descr="C:\Users\hwx559043\AppData\Roaming\eSpace_Desktop\UserData\hwx559043\imagefiles\287B8105-75D7-4836-A3D2-ED4ADE1C3715.png"/>
          <p:cNvPicPr/>
          <p:nvPr/>
        </p:nvPicPr>
        <p:blipFill>
          <a:blip r:embed="rId2">
            <a:extLst>
              <a:ext uri="{28A0092B-C50C-407E-A947-70E740481C1C}">
                <a14:useLocalDpi xmlns:a14="http://schemas.microsoft.com/office/drawing/2010/main" val="0"/>
              </a:ext>
            </a:extLst>
          </a:blip>
          <a:srcRect/>
          <a:stretch>
            <a:fillRect/>
          </a:stretch>
        </p:blipFill>
        <p:spPr bwMode="auto">
          <a:xfrm>
            <a:off x="2147580" y="3716338"/>
            <a:ext cx="7896840" cy="2484276"/>
          </a:xfrm>
          <a:prstGeom prst="rect">
            <a:avLst/>
          </a:prstGeom>
          <a:noFill/>
          <a:ln w="12700">
            <a:solidFill>
              <a:schemeClr val="bg1">
                <a:lumMod val="85000"/>
              </a:schemeClr>
            </a:solid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gsql</a:t>
            </a:r>
            <a:r>
              <a:rPr lang="en-US" altLang="zh-CN" dirty="0" smtClean="0"/>
              <a:t> - </a:t>
            </a:r>
            <a:r>
              <a:rPr lang="zh-CN" altLang="en-US" dirty="0" smtClean="0"/>
              <a:t>配置数据库服务器</a:t>
            </a:r>
            <a:endParaRPr lang="en-US" dirty="0"/>
          </a:p>
        </p:txBody>
      </p:sp>
      <p:sp>
        <p:nvSpPr>
          <p:cNvPr id="3" name="文本占位符 2"/>
          <p:cNvSpPr>
            <a:spLocks noGrp="1"/>
          </p:cNvSpPr>
          <p:nvPr>
            <p:ph type="body" sz="quarter" idx="10"/>
          </p:nvPr>
        </p:nvSpPr>
        <p:spPr/>
        <p:txBody>
          <a:bodyPr/>
          <a:lstStyle/>
          <a:p>
            <a:r>
              <a:rPr lang="zh-CN" altLang="en-US" dirty="0" smtClean="0"/>
              <a:t>配置服务器：</a:t>
            </a:r>
            <a:endParaRPr lang="en-US" altLang="zh-CN" dirty="0" smtClean="0"/>
          </a:p>
          <a:p>
            <a:pPr lvl="1"/>
            <a:r>
              <a:rPr lang="zh-CN" altLang="en-US" dirty="0"/>
              <a:t>使用</a:t>
            </a:r>
            <a:r>
              <a:rPr lang="en-US" altLang="zh-CN" dirty="0"/>
              <a:t>putty</a:t>
            </a:r>
            <a:r>
              <a:rPr lang="zh-CN" altLang="en-US" dirty="0"/>
              <a:t>登陆</a:t>
            </a:r>
            <a:r>
              <a:rPr lang="en-US" altLang="zh-CN" dirty="0"/>
              <a:t>ECS</a:t>
            </a:r>
            <a:r>
              <a:rPr lang="zh-CN" altLang="en-US" dirty="0"/>
              <a:t>，</a:t>
            </a:r>
            <a:r>
              <a:rPr lang="en-US" altLang="zh-CN" dirty="0"/>
              <a:t>putty</a:t>
            </a:r>
            <a:r>
              <a:rPr lang="zh-CN" altLang="en-US" dirty="0"/>
              <a:t>登陆界面</a:t>
            </a:r>
            <a:r>
              <a:rPr lang="zh-CN" altLang="en-US" dirty="0" smtClean="0"/>
              <a:t>，</a:t>
            </a:r>
            <a:r>
              <a:rPr lang="en-US" altLang="zh-CN" dirty="0" smtClean="0"/>
              <a:t>Host </a:t>
            </a:r>
            <a:endParaRPr lang="en-US" altLang="zh-CN" dirty="0" smtClean="0"/>
          </a:p>
          <a:p>
            <a:pPr marL="403225" lvl="1" indent="0">
              <a:buNone/>
            </a:pPr>
            <a:r>
              <a:rPr lang="en-US" altLang="zh-CN" dirty="0" smtClean="0"/>
              <a:t>Name</a:t>
            </a:r>
            <a:r>
              <a:rPr lang="en-US" altLang="zh-CN" dirty="0"/>
              <a:t>: ECS</a:t>
            </a:r>
            <a:r>
              <a:rPr lang="zh-CN" altLang="en-US" dirty="0"/>
              <a:t>公网</a:t>
            </a:r>
            <a:r>
              <a:rPr lang="en-US" altLang="zh-CN" dirty="0"/>
              <a:t>IP</a:t>
            </a:r>
            <a:r>
              <a:rPr lang="zh-CN" altLang="en-US" dirty="0"/>
              <a:t>，</a:t>
            </a:r>
            <a:r>
              <a:rPr lang="en-US" altLang="zh-CN" dirty="0"/>
              <a:t>Port: 22</a:t>
            </a:r>
            <a:r>
              <a:rPr lang="zh-CN" altLang="en-US" dirty="0"/>
              <a:t>，</a:t>
            </a:r>
            <a:r>
              <a:rPr lang="en-US" altLang="zh-CN" dirty="0"/>
              <a:t>Connection </a:t>
            </a:r>
            <a:endParaRPr lang="en-US" altLang="zh-CN" dirty="0" smtClean="0"/>
          </a:p>
          <a:p>
            <a:pPr marL="403225" lvl="1" indent="0">
              <a:buNone/>
            </a:pPr>
            <a:r>
              <a:rPr lang="en-US" altLang="zh-CN" dirty="0" smtClean="0"/>
              <a:t>type</a:t>
            </a:r>
            <a:r>
              <a:rPr lang="en-US" altLang="zh-CN" dirty="0"/>
              <a:t>: SSH</a:t>
            </a:r>
            <a:r>
              <a:rPr lang="zh-CN" altLang="en-US" dirty="0"/>
              <a:t>，点击</a:t>
            </a:r>
            <a:r>
              <a:rPr lang="en-US" altLang="zh-CN" dirty="0"/>
              <a:t>Open</a:t>
            </a:r>
            <a:r>
              <a:rPr lang="zh-CN" altLang="en-US" dirty="0"/>
              <a:t>，弹出框中点击“</a:t>
            </a:r>
            <a:r>
              <a:rPr lang="en-US" altLang="zh-CN" dirty="0"/>
              <a:t>YES</a:t>
            </a:r>
            <a:r>
              <a:rPr lang="en-US" altLang="zh-CN" dirty="0" smtClean="0"/>
              <a:t>”</a:t>
            </a:r>
            <a:r>
              <a:rPr lang="zh-CN" altLang="en-US" dirty="0"/>
              <a:t>；</a:t>
            </a:r>
            <a:endParaRPr lang="en-US" altLang="zh-CN" dirty="0" smtClean="0"/>
          </a:p>
          <a:p>
            <a:pPr lvl="1"/>
            <a:r>
              <a:rPr lang="en-US" altLang="zh-CN" dirty="0"/>
              <a:t>login as: </a:t>
            </a:r>
            <a:r>
              <a:rPr lang="en-US" altLang="zh-CN" dirty="0" smtClean="0"/>
              <a:t>root</a:t>
            </a:r>
            <a:r>
              <a:rPr lang="zh-CN" altLang="en-US" dirty="0" smtClean="0"/>
              <a:t>；</a:t>
            </a:r>
            <a:endParaRPr lang="en-US" altLang="zh-CN" dirty="0"/>
          </a:p>
          <a:p>
            <a:pPr lvl="1"/>
            <a:r>
              <a:rPr lang="en-US" altLang="zh-CN" dirty="0"/>
              <a:t>password: root</a:t>
            </a:r>
            <a:r>
              <a:rPr lang="zh-CN" altLang="en-US" dirty="0"/>
              <a:t>用户</a:t>
            </a:r>
            <a:r>
              <a:rPr lang="zh-CN" altLang="en-US" dirty="0" smtClean="0"/>
              <a:t>密码</a:t>
            </a:r>
            <a:r>
              <a:rPr lang="en-US" altLang="zh-CN" dirty="0" smtClean="0"/>
              <a:t>(</a:t>
            </a:r>
            <a:r>
              <a:rPr lang="zh-CN" altLang="en-US" dirty="0" smtClean="0"/>
              <a:t>该</a:t>
            </a:r>
            <a:r>
              <a:rPr lang="zh-CN" altLang="en-US" dirty="0"/>
              <a:t>密码不</a:t>
            </a:r>
            <a:r>
              <a:rPr lang="zh-CN" altLang="en-US" dirty="0" smtClean="0"/>
              <a:t>明文</a:t>
            </a:r>
            <a:endParaRPr lang="en-US" altLang="zh-CN" dirty="0" smtClean="0"/>
          </a:p>
          <a:p>
            <a:pPr marL="403225" lvl="1" indent="0">
              <a:buNone/>
            </a:pPr>
            <a:r>
              <a:rPr lang="zh-CN" altLang="en-US" dirty="0" smtClean="0"/>
              <a:t>显示</a:t>
            </a:r>
            <a:r>
              <a:rPr lang="zh-CN" altLang="en-US" dirty="0"/>
              <a:t>，保证输入无误后回车即</a:t>
            </a:r>
            <a:r>
              <a:rPr lang="zh-CN" altLang="en-US" dirty="0" smtClean="0"/>
              <a:t>可</a:t>
            </a:r>
            <a:r>
              <a:rPr lang="en-US" altLang="zh-CN" dirty="0" smtClean="0"/>
              <a:t>)</a:t>
            </a:r>
            <a:r>
              <a:rPr lang="zh-CN" altLang="en-US" dirty="0" smtClean="0"/>
              <a:t>。</a:t>
            </a:r>
            <a:endParaRPr lang="en-US" altLang="zh-CN" dirty="0" smtClean="0"/>
          </a:p>
          <a:p>
            <a:endParaRPr lang="en-US" dirty="0"/>
          </a:p>
        </p:txBody>
      </p:sp>
      <p:pic>
        <p:nvPicPr>
          <p:cNvPr id="7" name="图片 6" descr="C:\Users\hwx559043\AppData\Roaming\eSpace_Desktop\UserData\hwx559043\imagefiles\2964F334-568E-4775-A516-033D3E38D463.png"/>
          <p:cNvPicPr/>
          <p:nvPr/>
        </p:nvPicPr>
        <p:blipFill>
          <a:blip r:embed="rId1">
            <a:extLst>
              <a:ext uri="{28A0092B-C50C-407E-A947-70E740481C1C}">
                <a14:useLocalDpi xmlns:a14="http://schemas.microsoft.com/office/drawing/2010/main" val="0"/>
              </a:ext>
            </a:extLst>
          </a:blip>
          <a:srcRect/>
          <a:stretch>
            <a:fillRect/>
          </a:stretch>
        </p:blipFill>
        <p:spPr bwMode="auto">
          <a:xfrm>
            <a:off x="6654994" y="1574466"/>
            <a:ext cx="4572508" cy="4283744"/>
          </a:xfrm>
          <a:prstGeom prst="rect">
            <a:avLst/>
          </a:prstGeom>
          <a:noFill/>
          <a:ln w="12700">
            <a:solidFill>
              <a:schemeClr val="bg1">
                <a:lumMod val="85000"/>
              </a:schemeClr>
            </a:solid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mn-lt"/>
              </a:rPr>
              <a:t>gsql</a:t>
            </a:r>
            <a:r>
              <a:rPr lang="en-US" altLang="zh-CN" dirty="0" smtClean="0">
                <a:latin typeface="+mn-lt"/>
              </a:rPr>
              <a:t> - </a:t>
            </a:r>
            <a:r>
              <a:rPr lang="zh-CN" altLang="en-US" dirty="0" smtClean="0">
                <a:latin typeface="+mn-lt"/>
              </a:rPr>
              <a:t>配置数据库服务器</a:t>
            </a:r>
            <a:endParaRPr lang="en-US" dirty="0">
              <a:latin typeface="+mn-lt"/>
            </a:endParaRPr>
          </a:p>
        </p:txBody>
      </p:sp>
      <p:sp>
        <p:nvSpPr>
          <p:cNvPr id="3" name="文本占位符 2"/>
          <p:cNvSpPr>
            <a:spLocks noGrp="1"/>
          </p:cNvSpPr>
          <p:nvPr>
            <p:ph type="body" sz="quarter" idx="10"/>
          </p:nvPr>
        </p:nvSpPr>
        <p:spPr/>
        <p:txBody>
          <a:bodyPr/>
          <a:lstStyle/>
          <a:p>
            <a:r>
              <a:rPr lang="zh-CN" altLang="en-US" dirty="0" smtClean="0">
                <a:latin typeface="+mn-lt"/>
              </a:rPr>
              <a:t>配置服务器：</a:t>
            </a:r>
            <a:endParaRPr lang="en-US" altLang="zh-CN" dirty="0" smtClean="0">
              <a:latin typeface="+mn-lt"/>
            </a:endParaRPr>
          </a:p>
          <a:p>
            <a:pPr lvl="1"/>
            <a:r>
              <a:rPr lang="en-US" altLang="zh-CN" dirty="0">
                <a:latin typeface="+mn-lt"/>
              </a:rPr>
              <a:t>cd &lt;</a:t>
            </a:r>
            <a:r>
              <a:rPr lang="zh-CN" altLang="en-US" dirty="0">
                <a:latin typeface="+mn-lt"/>
              </a:rPr>
              <a:t>客户端存放路径</a:t>
            </a:r>
            <a:r>
              <a:rPr lang="en-US" altLang="zh-CN" dirty="0" smtClean="0">
                <a:latin typeface="+mn-lt"/>
              </a:rPr>
              <a:t>&gt;</a:t>
            </a:r>
            <a:r>
              <a:rPr lang="zh-CN" altLang="en-US" dirty="0" smtClean="0">
                <a:latin typeface="+mn-lt"/>
              </a:rPr>
              <a:t>；</a:t>
            </a:r>
            <a:endParaRPr lang="en-US" altLang="zh-CN" dirty="0">
              <a:latin typeface="+mn-lt"/>
            </a:endParaRPr>
          </a:p>
          <a:p>
            <a:pPr lvl="1"/>
            <a:r>
              <a:rPr lang="en-US" altLang="zh-CN" dirty="0">
                <a:latin typeface="+mn-lt"/>
              </a:rPr>
              <a:t>unzip </a:t>
            </a:r>
            <a:r>
              <a:rPr lang="en-US" altLang="zh-CN" dirty="0" smtClean="0">
                <a:latin typeface="+mn-lt"/>
              </a:rPr>
              <a:t>dws_client_1.5.x_redhat_x64.zip</a:t>
            </a:r>
            <a:r>
              <a:rPr lang="zh-CN" altLang="en-US" dirty="0" smtClean="0">
                <a:latin typeface="+mn-lt"/>
              </a:rPr>
              <a:t>；</a:t>
            </a:r>
            <a:endParaRPr lang="en-US" altLang="zh-CN" dirty="0" smtClean="0">
              <a:latin typeface="+mn-lt"/>
            </a:endParaRPr>
          </a:p>
          <a:p>
            <a:pPr lvl="1"/>
            <a:r>
              <a:rPr lang="en-US" altLang="zh-CN" dirty="0" smtClean="0">
                <a:latin typeface="+mn-lt"/>
              </a:rPr>
              <a:t>&lt;</a:t>
            </a:r>
            <a:r>
              <a:rPr lang="zh-CN" altLang="en-US" dirty="0">
                <a:latin typeface="+mn-lt"/>
              </a:rPr>
              <a:t>客户端存放路径</a:t>
            </a:r>
            <a:r>
              <a:rPr lang="en-US" altLang="zh-CN" dirty="0">
                <a:latin typeface="+mn-lt"/>
              </a:rPr>
              <a:t>&gt;</a:t>
            </a:r>
            <a:r>
              <a:rPr lang="zh-CN" altLang="en-US" dirty="0">
                <a:latin typeface="+mn-lt"/>
              </a:rPr>
              <a:t>：请替换为实际的客户端存放</a:t>
            </a:r>
            <a:r>
              <a:rPr lang="zh-CN" altLang="en-US" dirty="0" smtClean="0">
                <a:latin typeface="+mn-lt"/>
              </a:rPr>
              <a:t>路径；</a:t>
            </a:r>
            <a:endParaRPr lang="zh-CN" altLang="en-US" dirty="0">
              <a:latin typeface="+mn-lt"/>
            </a:endParaRPr>
          </a:p>
          <a:p>
            <a:pPr lvl="1"/>
            <a:r>
              <a:rPr lang="en-US" altLang="zh-CN" dirty="0">
                <a:latin typeface="+mn-lt"/>
              </a:rPr>
              <a:t>dws_client_redhat_x64.tar.gz</a:t>
            </a:r>
            <a:r>
              <a:rPr lang="zh-CN" altLang="en-US" dirty="0">
                <a:latin typeface="+mn-lt"/>
              </a:rPr>
              <a:t>：这是“</a:t>
            </a:r>
            <a:r>
              <a:rPr lang="en-US" altLang="zh-CN" dirty="0" err="1">
                <a:latin typeface="+mn-lt"/>
              </a:rPr>
              <a:t>RedHat</a:t>
            </a:r>
            <a:r>
              <a:rPr lang="en-US" altLang="zh-CN" dirty="0">
                <a:latin typeface="+mn-lt"/>
              </a:rPr>
              <a:t> x64”</a:t>
            </a:r>
            <a:r>
              <a:rPr lang="zh-CN" altLang="en-US" dirty="0">
                <a:latin typeface="+mn-lt"/>
              </a:rPr>
              <a:t>对应的客户端工具包名称，请替换为实际下载的包名</a:t>
            </a:r>
            <a:r>
              <a:rPr lang="zh-CN" altLang="en-US" dirty="0" smtClean="0">
                <a:latin typeface="+mn-lt"/>
              </a:rPr>
              <a:t>。</a:t>
            </a:r>
            <a:endParaRPr lang="zh-CN" altLang="en-US" dirty="0">
              <a:latin typeface="+mn-lt"/>
            </a:endParaRPr>
          </a:p>
        </p:txBody>
      </p:sp>
      <p:pic>
        <p:nvPicPr>
          <p:cNvPr id="5" name="图片 4" descr="C:\Users\hwx559043\AppData\Roaming\eSpace_Desktop\UserData\hwx559043\imagefiles\36EFF67A-40FA-4012-A64F-2AD86BE0F4CB.png"/>
          <p:cNvPicPr/>
          <p:nvPr/>
        </p:nvPicPr>
        <p:blipFill>
          <a:blip r:embed="rId1">
            <a:extLst>
              <a:ext uri="{28A0092B-C50C-407E-A947-70E740481C1C}">
                <a14:useLocalDpi xmlns:a14="http://schemas.microsoft.com/office/drawing/2010/main" val="0"/>
              </a:ext>
            </a:extLst>
          </a:blip>
          <a:srcRect/>
          <a:stretch>
            <a:fillRect/>
          </a:stretch>
        </p:blipFill>
        <p:spPr bwMode="auto">
          <a:xfrm>
            <a:off x="1016875" y="4257092"/>
            <a:ext cx="10455987" cy="1656396"/>
          </a:xfrm>
          <a:prstGeom prst="rect">
            <a:avLst/>
          </a:prstGeom>
          <a:noFill/>
          <a:ln w="12700">
            <a:solidFill>
              <a:schemeClr val="bg1">
                <a:lumMod val="85000"/>
              </a:schemeClr>
            </a:solid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mn-lt"/>
              </a:rPr>
              <a:t>gsql</a:t>
            </a:r>
            <a:r>
              <a:rPr lang="en-US" altLang="zh-CN" dirty="0" smtClean="0">
                <a:latin typeface="+mn-lt"/>
              </a:rPr>
              <a:t> - </a:t>
            </a:r>
            <a:r>
              <a:rPr lang="zh-CN" altLang="en-US" dirty="0" smtClean="0">
                <a:latin typeface="+mn-lt"/>
              </a:rPr>
              <a:t>配置数据库服务器</a:t>
            </a:r>
            <a:endParaRPr lang="en-US" dirty="0">
              <a:latin typeface="+mn-lt"/>
            </a:endParaRPr>
          </a:p>
        </p:txBody>
      </p:sp>
      <p:sp>
        <p:nvSpPr>
          <p:cNvPr id="3" name="文本占位符 2"/>
          <p:cNvSpPr>
            <a:spLocks noGrp="1"/>
          </p:cNvSpPr>
          <p:nvPr>
            <p:ph type="body" sz="quarter" idx="10"/>
          </p:nvPr>
        </p:nvSpPr>
        <p:spPr/>
        <p:txBody>
          <a:bodyPr/>
          <a:lstStyle/>
          <a:p>
            <a:r>
              <a:rPr lang="zh-CN" altLang="en-US" dirty="0" smtClean="0">
                <a:latin typeface="+mn-lt"/>
              </a:rPr>
              <a:t>配置服务器：</a:t>
            </a:r>
            <a:endParaRPr lang="en-US" altLang="zh-CN" dirty="0" smtClean="0">
              <a:latin typeface="+mn-lt"/>
            </a:endParaRPr>
          </a:p>
          <a:p>
            <a:pPr lvl="1"/>
            <a:r>
              <a:rPr lang="en-US" altLang="zh-CN" dirty="0">
                <a:latin typeface="+mn-lt"/>
              </a:rPr>
              <a:t>source </a:t>
            </a:r>
            <a:r>
              <a:rPr lang="en-US" altLang="zh-CN" dirty="0" smtClean="0">
                <a:latin typeface="+mn-lt"/>
              </a:rPr>
              <a:t>gsql_env.sh</a:t>
            </a:r>
            <a:r>
              <a:rPr lang="zh-CN" altLang="en-US" dirty="0" smtClean="0">
                <a:latin typeface="+mn-lt"/>
              </a:rPr>
              <a:t>；</a:t>
            </a:r>
            <a:endParaRPr lang="en-US" altLang="zh-CN" dirty="0">
              <a:latin typeface="+mn-lt"/>
            </a:endParaRPr>
          </a:p>
          <a:p>
            <a:pPr lvl="1"/>
            <a:r>
              <a:rPr lang="zh-CN" altLang="en-US" dirty="0">
                <a:latin typeface="+mn-lt"/>
              </a:rPr>
              <a:t>提示以下信息表示客户端已配置</a:t>
            </a:r>
            <a:r>
              <a:rPr lang="zh-CN" altLang="en-US" dirty="0" smtClean="0">
                <a:latin typeface="+mn-lt"/>
              </a:rPr>
              <a:t>成功；</a:t>
            </a:r>
            <a:endParaRPr lang="zh-CN" altLang="en-US" dirty="0">
              <a:latin typeface="+mn-lt"/>
            </a:endParaRPr>
          </a:p>
          <a:p>
            <a:pPr lvl="1"/>
            <a:r>
              <a:rPr lang="en-US" altLang="zh-CN" dirty="0">
                <a:latin typeface="+mn-lt"/>
              </a:rPr>
              <a:t>All things </a:t>
            </a:r>
            <a:r>
              <a:rPr lang="en-US" altLang="zh-CN" dirty="0" smtClean="0">
                <a:latin typeface="+mn-lt"/>
              </a:rPr>
              <a:t>done</a:t>
            </a:r>
            <a:r>
              <a:rPr lang="zh-CN" altLang="en-US" dirty="0" smtClean="0">
                <a:latin typeface="+mn-lt"/>
              </a:rPr>
              <a:t>。</a:t>
            </a:r>
            <a:endParaRPr lang="en-US" altLang="zh-CN" dirty="0">
              <a:latin typeface="+mn-lt"/>
            </a:endParaRPr>
          </a:p>
        </p:txBody>
      </p:sp>
      <p:pic>
        <p:nvPicPr>
          <p:cNvPr id="6" name="图片 5" descr="C:\Users\hwx559043\AppData\Roaming\eSpace_Desktop\UserData\hwx559043\imagefiles\F809C97E-307D-4EC7-AEBE-D7B7C3A5AD45.png"/>
          <p:cNvPicPr/>
          <p:nvPr/>
        </p:nvPicPr>
        <p:blipFill>
          <a:blip r:embed="rId1">
            <a:extLst>
              <a:ext uri="{28A0092B-C50C-407E-A947-70E740481C1C}">
                <a14:useLocalDpi xmlns:a14="http://schemas.microsoft.com/office/drawing/2010/main" val="0"/>
              </a:ext>
            </a:extLst>
          </a:blip>
          <a:srcRect/>
          <a:stretch>
            <a:fillRect/>
          </a:stretch>
        </p:blipFill>
        <p:spPr bwMode="auto">
          <a:xfrm>
            <a:off x="1019545" y="3445492"/>
            <a:ext cx="10453317" cy="1063628"/>
          </a:xfrm>
          <a:prstGeom prst="rect">
            <a:avLst/>
          </a:prstGeom>
          <a:noFill/>
          <a:ln w="12700">
            <a:solidFill>
              <a:schemeClr val="bg1">
                <a:lumMod val="85000"/>
              </a:schemeClr>
            </a:solid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latin typeface="+mn-lt"/>
              </a:rPr>
              <a:t>g</a:t>
            </a:r>
            <a:r>
              <a:rPr lang="en-US" altLang="zh-CN" dirty="0" err="1" smtClean="0">
                <a:latin typeface="+mn-lt"/>
              </a:rPr>
              <a:t>sql</a:t>
            </a:r>
            <a:r>
              <a:rPr lang="en-US" altLang="zh-CN" dirty="0" smtClean="0">
                <a:latin typeface="+mn-lt"/>
              </a:rPr>
              <a:t> - </a:t>
            </a:r>
            <a:r>
              <a:rPr lang="zh-CN" altLang="en-US" dirty="0" smtClean="0">
                <a:latin typeface="+mn-lt"/>
              </a:rPr>
              <a:t>连接数据库</a:t>
            </a:r>
            <a:endParaRPr lang="zh-CN" altLang="en-US" dirty="0">
              <a:latin typeface="+mn-lt"/>
            </a:endParaRPr>
          </a:p>
        </p:txBody>
      </p:sp>
      <p:sp>
        <p:nvSpPr>
          <p:cNvPr id="3" name="文本占位符 2"/>
          <p:cNvSpPr>
            <a:spLocks noGrp="1"/>
          </p:cNvSpPr>
          <p:nvPr>
            <p:ph type="body" sz="quarter" idx="10"/>
          </p:nvPr>
        </p:nvSpPr>
        <p:spPr/>
        <p:txBody>
          <a:bodyPr/>
          <a:lstStyle/>
          <a:p>
            <a:r>
              <a:rPr lang="zh-CN" altLang="en-US" sz="1600" dirty="0">
                <a:latin typeface="+mn-lt"/>
              </a:rPr>
              <a:t>使用</a:t>
            </a:r>
            <a:r>
              <a:rPr lang="en-US" altLang="zh-CN" sz="1600" dirty="0" err="1">
                <a:latin typeface="+mn-lt"/>
              </a:rPr>
              <a:t>gsql</a:t>
            </a:r>
            <a:r>
              <a:rPr lang="zh-CN" altLang="en-US" sz="1600" dirty="0">
                <a:latin typeface="+mn-lt"/>
              </a:rPr>
              <a:t>客户端</a:t>
            </a:r>
            <a:r>
              <a:rPr lang="zh-CN" altLang="en-US" sz="1600" dirty="0" smtClean="0">
                <a:latin typeface="+mn-lt"/>
              </a:rPr>
              <a:t>连接</a:t>
            </a:r>
            <a:r>
              <a:rPr lang="en-US" altLang="zh-CN" sz="1600" dirty="0" smtClean="0">
                <a:latin typeface="+mn-lt"/>
              </a:rPr>
              <a:t>GaussDB(for DWS)</a:t>
            </a:r>
            <a:r>
              <a:rPr lang="zh-CN" altLang="en-US" sz="1600" dirty="0" smtClean="0">
                <a:latin typeface="+mn-lt"/>
              </a:rPr>
              <a:t>集群</a:t>
            </a:r>
            <a:r>
              <a:rPr lang="zh-CN" altLang="en-US" sz="1600" dirty="0">
                <a:latin typeface="+mn-lt"/>
              </a:rPr>
              <a:t>中的数据库。</a:t>
            </a:r>
            <a:endParaRPr lang="zh-CN" altLang="en-US" sz="1600" dirty="0">
              <a:latin typeface="+mn-lt"/>
            </a:endParaRPr>
          </a:p>
          <a:p>
            <a:pPr lvl="1"/>
            <a:r>
              <a:rPr lang="en-US" altLang="zh-CN" sz="1400" dirty="0" err="1">
                <a:latin typeface="+mn-lt"/>
              </a:rPr>
              <a:t>gsql</a:t>
            </a:r>
            <a:r>
              <a:rPr lang="en-US" altLang="zh-CN" sz="1400" dirty="0">
                <a:latin typeface="+mn-lt"/>
              </a:rPr>
              <a:t> -d &lt;</a:t>
            </a:r>
            <a:r>
              <a:rPr lang="zh-CN" altLang="en-US" sz="1400" dirty="0">
                <a:latin typeface="+mn-lt"/>
              </a:rPr>
              <a:t>数据库名称</a:t>
            </a:r>
            <a:r>
              <a:rPr lang="en-US" altLang="zh-CN" sz="1400" dirty="0">
                <a:latin typeface="+mn-lt"/>
              </a:rPr>
              <a:t>&gt; -h &lt;</a:t>
            </a:r>
            <a:r>
              <a:rPr lang="zh-CN" altLang="en-US" sz="1400" dirty="0">
                <a:latin typeface="+mn-lt"/>
              </a:rPr>
              <a:t>集群地址</a:t>
            </a:r>
            <a:r>
              <a:rPr lang="en-US" altLang="zh-CN" sz="1400" dirty="0">
                <a:latin typeface="+mn-lt"/>
              </a:rPr>
              <a:t>&gt; -U &lt;</a:t>
            </a:r>
            <a:r>
              <a:rPr lang="zh-CN" altLang="en-US" sz="1400" dirty="0">
                <a:latin typeface="+mn-lt"/>
              </a:rPr>
              <a:t>数据库用户</a:t>
            </a:r>
            <a:r>
              <a:rPr lang="en-US" altLang="zh-CN" sz="1400" dirty="0">
                <a:latin typeface="+mn-lt"/>
              </a:rPr>
              <a:t>&gt; -p &lt;</a:t>
            </a:r>
            <a:r>
              <a:rPr lang="zh-CN" altLang="en-US" sz="1400" dirty="0">
                <a:latin typeface="+mn-lt"/>
              </a:rPr>
              <a:t>数据库端口</a:t>
            </a:r>
            <a:r>
              <a:rPr lang="en-US" altLang="zh-CN" sz="1400" dirty="0">
                <a:latin typeface="+mn-lt"/>
              </a:rPr>
              <a:t>&gt; -r</a:t>
            </a:r>
            <a:endParaRPr lang="en-US" altLang="zh-CN" sz="1400" dirty="0">
              <a:latin typeface="+mn-lt"/>
            </a:endParaRPr>
          </a:p>
          <a:p>
            <a:r>
              <a:rPr lang="zh-CN" altLang="en-US" sz="1600" dirty="0">
                <a:latin typeface="+mn-lt"/>
              </a:rPr>
              <a:t>参数说明如下：</a:t>
            </a:r>
            <a:endParaRPr lang="zh-CN" altLang="en-US" sz="1600" dirty="0">
              <a:latin typeface="+mn-lt"/>
            </a:endParaRPr>
          </a:p>
          <a:p>
            <a:pPr lvl="1"/>
            <a:r>
              <a:rPr lang="zh-CN" altLang="en-US" sz="1400" dirty="0" smtClean="0">
                <a:latin typeface="+mn-lt"/>
              </a:rPr>
              <a:t>“数据库名称”</a:t>
            </a:r>
            <a:r>
              <a:rPr lang="zh-CN" altLang="en-US" sz="1400" dirty="0">
                <a:latin typeface="+mn-lt"/>
              </a:rPr>
              <a:t>：输入所要连接的数据库名称。首次使用客户端连接集群时，请指定为集群的默认数据库“</a:t>
            </a:r>
            <a:r>
              <a:rPr lang="en-US" altLang="zh-CN" sz="1400" dirty="0" err="1">
                <a:latin typeface="+mn-lt"/>
              </a:rPr>
              <a:t>postgres</a:t>
            </a:r>
            <a:r>
              <a:rPr lang="en-US" altLang="zh-CN" sz="1400" dirty="0">
                <a:latin typeface="+mn-lt"/>
              </a:rPr>
              <a:t>”</a:t>
            </a:r>
            <a:r>
              <a:rPr lang="zh-CN" altLang="en-US" sz="1400" dirty="0">
                <a:latin typeface="+mn-lt"/>
              </a:rPr>
              <a:t>。</a:t>
            </a:r>
            <a:endParaRPr lang="zh-CN" altLang="en-US" sz="1400" dirty="0">
              <a:latin typeface="+mn-lt"/>
            </a:endParaRPr>
          </a:p>
          <a:p>
            <a:pPr lvl="1"/>
            <a:r>
              <a:rPr lang="zh-CN" altLang="en-US" sz="1400" dirty="0" smtClean="0">
                <a:latin typeface="+mn-lt"/>
              </a:rPr>
              <a:t>“集群地址”</a:t>
            </a:r>
            <a:r>
              <a:rPr lang="zh-CN" altLang="en-US" sz="1400" dirty="0">
                <a:latin typeface="+mn-lt"/>
              </a:rPr>
              <a:t>：如果通过公网地址连接，请指定为集群“公网访问地址”或“公网访问域名”，如果通过内网地址连接，请指定为集群“内网访问地址”或“内网访问域名”。</a:t>
            </a:r>
            <a:endParaRPr lang="zh-CN" altLang="en-US" sz="1400" dirty="0">
              <a:latin typeface="+mn-lt"/>
            </a:endParaRPr>
          </a:p>
          <a:p>
            <a:pPr lvl="1"/>
            <a:r>
              <a:rPr lang="zh-CN" altLang="en-US" sz="1400" dirty="0" smtClean="0">
                <a:latin typeface="+mn-lt"/>
              </a:rPr>
              <a:t>“数据库用户”</a:t>
            </a:r>
            <a:r>
              <a:rPr lang="zh-CN" altLang="en-US" sz="1400" dirty="0">
                <a:latin typeface="+mn-lt"/>
              </a:rPr>
              <a:t>：输入集群数据库的用户名。首次使用客户端连接集群时，请指定为创建集群时设置的默认管理员用户，例如“</a:t>
            </a:r>
            <a:r>
              <a:rPr lang="en-US" altLang="zh-CN" sz="1400" dirty="0" err="1">
                <a:latin typeface="+mn-lt"/>
              </a:rPr>
              <a:t>dbadmin</a:t>
            </a:r>
            <a:r>
              <a:rPr lang="en-US" altLang="zh-CN" sz="1400" dirty="0">
                <a:latin typeface="+mn-lt"/>
              </a:rPr>
              <a:t>”</a:t>
            </a:r>
            <a:r>
              <a:rPr lang="zh-CN" altLang="en-US" sz="1400" dirty="0">
                <a:latin typeface="+mn-lt"/>
              </a:rPr>
              <a:t>。</a:t>
            </a:r>
            <a:endParaRPr lang="zh-CN" altLang="en-US" sz="1400" dirty="0">
              <a:latin typeface="+mn-lt"/>
            </a:endParaRPr>
          </a:p>
          <a:p>
            <a:pPr lvl="1"/>
            <a:r>
              <a:rPr lang="zh-CN" altLang="en-US" sz="1400" dirty="0">
                <a:latin typeface="+mn-lt"/>
              </a:rPr>
              <a:t>“数据库端口”：输入创建集群时设置的“数据库端口”</a:t>
            </a:r>
            <a:r>
              <a:rPr lang="zh-CN" altLang="en-US" sz="1400" dirty="0" smtClean="0">
                <a:latin typeface="+mn-lt"/>
              </a:rPr>
              <a:t>。</a:t>
            </a:r>
            <a:endParaRPr lang="en-US" altLang="zh-CN" sz="1400" dirty="0" smtClean="0">
              <a:latin typeface="+mn-lt"/>
            </a:endParaRPr>
          </a:p>
          <a:p>
            <a:pPr marL="0" indent="0">
              <a:buNone/>
            </a:pPr>
            <a:endParaRPr lang="en-US" altLang="zh-CN" sz="1600" dirty="0">
              <a:latin typeface="+mn-lt"/>
            </a:endParaRPr>
          </a:p>
          <a:p>
            <a:endParaRPr lang="en-US" altLang="zh-CN" sz="1600" dirty="0" smtClean="0">
              <a:latin typeface="+mn-lt"/>
            </a:endParaRPr>
          </a:p>
          <a:p>
            <a:pPr marL="0" indent="0">
              <a:buNone/>
            </a:pPr>
            <a:endParaRPr lang="en-US" altLang="zh-CN" sz="1600" dirty="0" smtClean="0">
              <a:latin typeface="+mn-lt"/>
            </a:endParaRPr>
          </a:p>
        </p:txBody>
      </p:sp>
      <p:pic>
        <p:nvPicPr>
          <p:cNvPr id="6" name="图片 5" descr="C:\Users\hwx559043\AppData\Roaming\eSpace_Desktop\UserData\hwx559043\imagefiles\C7B7723A-8EA9-4FBB-B263-1A07733D44CE.png"/>
          <p:cNvPicPr/>
          <p:nvPr/>
        </p:nvPicPr>
        <p:blipFill>
          <a:blip r:embed="rId1">
            <a:extLst>
              <a:ext uri="{28A0092B-C50C-407E-A947-70E740481C1C}">
                <a14:useLocalDpi xmlns:a14="http://schemas.microsoft.com/office/drawing/2010/main" val="0"/>
              </a:ext>
            </a:extLst>
          </a:blip>
          <a:srcRect/>
          <a:stretch>
            <a:fillRect/>
          </a:stretch>
        </p:blipFill>
        <p:spPr bwMode="auto">
          <a:xfrm>
            <a:off x="2747628" y="4668385"/>
            <a:ext cx="6696744" cy="1658664"/>
          </a:xfrm>
          <a:prstGeom prst="rect">
            <a:avLst/>
          </a:prstGeom>
          <a:noFill/>
          <a:ln w="12700">
            <a:solidFill>
              <a:schemeClr val="bg1">
                <a:lumMod val="85000"/>
              </a:schemeClr>
            </a:solid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mn-lt"/>
              </a:rPr>
              <a:t>gsql</a:t>
            </a:r>
            <a:r>
              <a:rPr lang="en-US" altLang="zh-CN" dirty="0" smtClean="0">
                <a:latin typeface="+mn-lt"/>
              </a:rPr>
              <a:t> - </a:t>
            </a:r>
            <a:r>
              <a:rPr lang="zh-CN" altLang="en-US" dirty="0" smtClean="0">
                <a:latin typeface="+mn-lt"/>
              </a:rPr>
              <a:t>使用方法 </a:t>
            </a:r>
            <a:endParaRPr lang="zh-CN" altLang="en-US" dirty="0">
              <a:latin typeface="+mn-lt"/>
            </a:endParaRPr>
          </a:p>
        </p:txBody>
      </p:sp>
      <p:sp>
        <p:nvSpPr>
          <p:cNvPr id="3" name="文本占位符 2"/>
          <p:cNvSpPr>
            <a:spLocks noGrp="1"/>
          </p:cNvSpPr>
          <p:nvPr>
            <p:ph type="body" sz="quarter" idx="10"/>
          </p:nvPr>
        </p:nvSpPr>
        <p:spPr/>
        <p:txBody>
          <a:bodyPr/>
          <a:lstStyle/>
          <a:p>
            <a:r>
              <a:rPr lang="en-US" altLang="zh-CN" sz="1600" dirty="0" err="1" smtClean="0">
                <a:latin typeface="+mn-lt"/>
              </a:rPr>
              <a:t>gsql</a:t>
            </a:r>
            <a:r>
              <a:rPr lang="zh-CN" altLang="en-US" sz="1600" dirty="0" smtClean="0">
                <a:latin typeface="+mn-lt"/>
              </a:rPr>
              <a:t>可以直接将查询语句发给数据库执行，并返回执行结果：</a:t>
            </a:r>
            <a:endParaRPr lang="en-US" altLang="zh-CN" sz="1600" dirty="0" smtClean="0">
              <a:latin typeface="+mn-lt"/>
            </a:endParaRPr>
          </a:p>
          <a:p>
            <a:pPr lvl="1"/>
            <a:endParaRPr lang="en-US" altLang="zh-CN" sz="1400" dirty="0" smtClean="0">
              <a:latin typeface="+mn-lt"/>
            </a:endParaRPr>
          </a:p>
          <a:p>
            <a:pPr lvl="1"/>
            <a:endParaRPr lang="en-US" altLang="zh-CN" sz="1400" dirty="0" smtClean="0">
              <a:latin typeface="+mn-lt"/>
            </a:endParaRPr>
          </a:p>
          <a:p>
            <a:pPr lvl="1"/>
            <a:endParaRPr lang="en-US" altLang="zh-CN" sz="1400" dirty="0" smtClean="0">
              <a:latin typeface="+mn-lt"/>
            </a:endParaRPr>
          </a:p>
          <a:p>
            <a:r>
              <a:rPr lang="en-US" altLang="zh-CN" sz="1600" dirty="0" err="1" smtClean="0">
                <a:latin typeface="+mn-lt"/>
              </a:rPr>
              <a:t>gsql</a:t>
            </a:r>
            <a:r>
              <a:rPr lang="zh-CN" altLang="en-US" sz="1600" dirty="0" smtClean="0">
                <a:latin typeface="+mn-lt"/>
              </a:rPr>
              <a:t>工具还提供一些比较实用的元命令，用来快速与数据库交互。比如快速查看对象定义：</a:t>
            </a:r>
            <a:endParaRPr lang="en-US" altLang="zh-CN" sz="1600" dirty="0" smtClean="0">
              <a:latin typeface="+mn-lt"/>
            </a:endParaRPr>
          </a:p>
          <a:p>
            <a:pPr lvl="1"/>
            <a:endParaRPr lang="en-US" altLang="zh-CN" sz="1400" dirty="0" smtClean="0">
              <a:latin typeface="+mn-lt"/>
            </a:endParaRPr>
          </a:p>
          <a:p>
            <a:pPr lvl="1"/>
            <a:endParaRPr lang="en-US" altLang="zh-CN" sz="1400" dirty="0" smtClean="0">
              <a:latin typeface="+mn-lt"/>
            </a:endParaRPr>
          </a:p>
          <a:p>
            <a:pPr lvl="1"/>
            <a:endParaRPr lang="en-US" altLang="zh-CN" sz="1400" dirty="0" smtClean="0">
              <a:latin typeface="+mn-lt"/>
            </a:endParaRPr>
          </a:p>
          <a:p>
            <a:pPr lvl="1"/>
            <a:r>
              <a:rPr lang="en-US" altLang="zh-CN" sz="1400" dirty="0" smtClean="0">
                <a:latin typeface="+mn-lt"/>
              </a:rPr>
              <a:t>Column</a:t>
            </a:r>
            <a:r>
              <a:rPr lang="zh-CN" altLang="en-US" sz="1400" dirty="0" smtClean="0">
                <a:latin typeface="+mn-lt"/>
              </a:rPr>
              <a:t>：字段名；</a:t>
            </a:r>
            <a:endParaRPr lang="en-US" altLang="zh-CN" sz="1400" dirty="0" smtClean="0">
              <a:latin typeface="+mn-lt"/>
            </a:endParaRPr>
          </a:p>
          <a:p>
            <a:pPr lvl="1"/>
            <a:r>
              <a:rPr lang="en-US" altLang="zh-CN" sz="1400" dirty="0" smtClean="0">
                <a:latin typeface="+mn-lt"/>
              </a:rPr>
              <a:t>Type</a:t>
            </a:r>
            <a:r>
              <a:rPr lang="zh-CN" altLang="en-US" sz="1400" dirty="0" smtClean="0">
                <a:latin typeface="+mn-lt"/>
              </a:rPr>
              <a:t>：字段类型；</a:t>
            </a:r>
            <a:endParaRPr lang="en-US" altLang="zh-CN" sz="1400" dirty="0" smtClean="0">
              <a:latin typeface="+mn-lt"/>
            </a:endParaRPr>
          </a:p>
          <a:p>
            <a:pPr lvl="1"/>
            <a:r>
              <a:rPr lang="en-US" altLang="zh-CN" sz="1400" dirty="0" smtClean="0">
                <a:latin typeface="+mn-lt"/>
              </a:rPr>
              <a:t>Modifiers</a:t>
            </a:r>
            <a:r>
              <a:rPr lang="zh-CN" altLang="en-US" sz="1400" dirty="0" smtClean="0">
                <a:latin typeface="+mn-lt"/>
              </a:rPr>
              <a:t>：约束信息；</a:t>
            </a:r>
            <a:endParaRPr lang="en-US" altLang="zh-CN" sz="1400" dirty="0" smtClean="0">
              <a:latin typeface="+mn-lt"/>
            </a:endParaRPr>
          </a:p>
          <a:p>
            <a:pPr lvl="1"/>
            <a:r>
              <a:rPr lang="zh-CN" altLang="en-US" sz="1400" dirty="0" smtClean="0">
                <a:latin typeface="+mn-lt"/>
              </a:rPr>
              <a:t>更多元命令，可以使用“</a:t>
            </a:r>
            <a:r>
              <a:rPr lang="en-US" altLang="zh-CN" sz="1400" dirty="0" smtClean="0">
                <a:latin typeface="+mn-lt"/>
              </a:rPr>
              <a:t>\?</a:t>
            </a:r>
            <a:r>
              <a:rPr lang="zh-CN" altLang="en-US" sz="1400" dirty="0" smtClean="0">
                <a:latin typeface="+mn-lt"/>
              </a:rPr>
              <a:t>”来查看使用说明。</a:t>
            </a:r>
            <a:endParaRPr lang="zh-CN" altLang="en-US" sz="1400" dirty="0" smtClean="0">
              <a:latin typeface="+mn-lt"/>
            </a:endParaRPr>
          </a:p>
          <a:p>
            <a:endParaRPr lang="zh-CN" altLang="en-US" sz="1600" dirty="0">
              <a:latin typeface="+mn-lt"/>
            </a:endParaRPr>
          </a:p>
        </p:txBody>
      </p:sp>
      <p:sp>
        <p:nvSpPr>
          <p:cNvPr id="4" name="文本框 3"/>
          <p:cNvSpPr txBox="1"/>
          <p:nvPr/>
        </p:nvSpPr>
        <p:spPr bwMode="auto">
          <a:xfrm>
            <a:off x="1019175" y="1760823"/>
            <a:ext cx="10440988" cy="1165877"/>
          </a:xfrm>
          <a:prstGeom prst="rect">
            <a:avLst/>
          </a:prstGeom>
          <a:solidFill>
            <a:schemeClr val="bg1">
              <a:lumMod val="85000"/>
            </a:schemeClr>
          </a:solidFill>
          <a:ln w="12700" algn="ctr">
            <a:solidFill>
              <a:schemeClr val="bg1">
                <a:lumMod val="85000"/>
              </a:schemeClr>
            </a:solidFill>
            <a:miter lim="800000"/>
          </a:ln>
        </p:spPr>
        <p:txBody>
          <a:bodyPr vert="horz" wrap="square" lIns="87802" tIns="43901" rIns="87802" bIns="43901" numCol="1" rtlCol="0" anchor="ctr" anchorCtr="0" compatLnSpc="1">
            <a:spAutoFit/>
          </a:bodyPr>
          <a:lstStyle>
            <a:defPPr>
              <a:defRPr lang="zh-CN"/>
            </a:defPPr>
            <a:lvl1pPr defTabSz="802005">
              <a:buClr>
                <a:srgbClr val="808080"/>
              </a:buClr>
              <a:buSzPct val="60000"/>
              <a:defRPr sz="1200">
                <a:latin typeface="Courier New" panose="02070309020205020404" pitchFamily="49" charset="0"/>
                <a:cs typeface="Courier New" panose="02070309020205020404" pitchFamily="49" charset="0"/>
              </a:defRPr>
            </a:lvl1pPr>
          </a:lstStyle>
          <a:p>
            <a:r>
              <a:rPr lang="en-US" altLang="zh-CN" sz="1400" dirty="0" err="1">
                <a:latin typeface="+mn-lt"/>
                <a:ea typeface="方正兰亭黑简体" panose="02000000000000000000" pitchFamily="2" charset="-122"/>
                <a:cs typeface="Huawei Sans" panose="020C0503030203020204" pitchFamily="34" charset="0"/>
              </a:rPr>
              <a:t>postgres</a:t>
            </a:r>
            <a:r>
              <a:rPr lang="en-US" altLang="zh-CN" sz="1400" dirty="0">
                <a:latin typeface="+mn-lt"/>
                <a:ea typeface="方正兰亭黑简体" panose="02000000000000000000" pitchFamily="2" charset="-122"/>
                <a:cs typeface="Huawei Sans" panose="020C0503030203020204" pitchFamily="34" charset="0"/>
              </a:rPr>
              <a:t>=# select * from dual;</a:t>
            </a:r>
            <a:endParaRPr lang="en-US" altLang="zh-CN" sz="1400" dirty="0">
              <a:latin typeface="+mn-lt"/>
              <a:ea typeface="方正兰亭黑简体" panose="02000000000000000000" pitchFamily="2" charset="-122"/>
              <a:cs typeface="Huawei Sans" panose="020C0503030203020204" pitchFamily="34" charset="0"/>
            </a:endParaRPr>
          </a:p>
          <a:p>
            <a:r>
              <a:rPr lang="en-US" altLang="zh-CN" sz="1400" dirty="0">
                <a:latin typeface="+mn-lt"/>
                <a:ea typeface="方正兰亭黑简体" panose="02000000000000000000" pitchFamily="2" charset="-122"/>
                <a:cs typeface="Huawei Sans" panose="020C0503030203020204" pitchFamily="34" charset="0"/>
              </a:rPr>
              <a:t> dummy </a:t>
            </a:r>
            <a:endParaRPr lang="en-US" altLang="zh-CN" sz="1400" dirty="0">
              <a:latin typeface="+mn-lt"/>
              <a:ea typeface="方正兰亭黑简体" panose="02000000000000000000" pitchFamily="2" charset="-122"/>
              <a:cs typeface="Huawei Sans" panose="020C0503030203020204" pitchFamily="34" charset="0"/>
            </a:endParaRPr>
          </a:p>
          <a:p>
            <a:r>
              <a:rPr lang="en-US" altLang="zh-CN" sz="1400" dirty="0">
                <a:latin typeface="+mn-lt"/>
                <a:ea typeface="方正兰亭黑简体" panose="02000000000000000000" pitchFamily="2" charset="-122"/>
                <a:cs typeface="Huawei Sans" panose="020C0503030203020204" pitchFamily="34" charset="0"/>
              </a:rPr>
              <a:t>-------</a:t>
            </a:r>
            <a:endParaRPr lang="en-US" altLang="zh-CN" sz="1400" dirty="0">
              <a:latin typeface="+mn-lt"/>
              <a:ea typeface="方正兰亭黑简体" panose="02000000000000000000" pitchFamily="2" charset="-122"/>
              <a:cs typeface="Huawei Sans" panose="020C0503030203020204" pitchFamily="34" charset="0"/>
            </a:endParaRPr>
          </a:p>
          <a:p>
            <a:r>
              <a:rPr lang="en-US" altLang="zh-CN" sz="1400" dirty="0">
                <a:latin typeface="+mn-lt"/>
                <a:ea typeface="方正兰亭黑简体" panose="02000000000000000000" pitchFamily="2" charset="-122"/>
                <a:cs typeface="Huawei Sans" panose="020C0503030203020204" pitchFamily="34" charset="0"/>
              </a:rPr>
              <a:t> X</a:t>
            </a:r>
            <a:endParaRPr lang="en-US" altLang="zh-CN" sz="1400" dirty="0">
              <a:latin typeface="+mn-lt"/>
              <a:ea typeface="方正兰亭黑简体" panose="02000000000000000000" pitchFamily="2" charset="-122"/>
              <a:cs typeface="Huawei Sans" panose="020C0503030203020204" pitchFamily="34" charset="0"/>
            </a:endParaRPr>
          </a:p>
          <a:p>
            <a:r>
              <a:rPr lang="en-US" altLang="zh-CN" sz="1400" dirty="0" smtClean="0">
                <a:latin typeface="+mn-lt"/>
                <a:ea typeface="方正兰亭黑简体" panose="02000000000000000000" pitchFamily="2" charset="-122"/>
                <a:cs typeface="Huawei Sans" panose="020C0503030203020204" pitchFamily="34" charset="0"/>
              </a:rPr>
              <a:t>(1 row)</a:t>
            </a:r>
            <a:endParaRPr lang="zh-CN" altLang="zh-CN" sz="1400" dirty="0">
              <a:latin typeface="+mn-lt"/>
              <a:ea typeface="方正兰亭黑简体" panose="02000000000000000000" pitchFamily="2" charset="-122"/>
              <a:cs typeface="Huawei Sans" panose="020C0503030203020204" pitchFamily="34" charset="0"/>
            </a:endParaRPr>
          </a:p>
        </p:txBody>
      </p:sp>
      <p:sp>
        <p:nvSpPr>
          <p:cNvPr id="6" name="文本框 5"/>
          <p:cNvSpPr txBox="1"/>
          <p:nvPr/>
        </p:nvSpPr>
        <p:spPr bwMode="auto">
          <a:xfrm>
            <a:off x="1019175" y="3290492"/>
            <a:ext cx="10440988" cy="1165877"/>
          </a:xfrm>
          <a:prstGeom prst="rect">
            <a:avLst/>
          </a:prstGeom>
          <a:solidFill>
            <a:schemeClr val="bg1">
              <a:lumMod val="85000"/>
            </a:schemeClr>
          </a:solidFill>
          <a:ln w="12700" algn="ctr">
            <a:solidFill>
              <a:schemeClr val="bg1">
                <a:lumMod val="85000"/>
              </a:schemeClr>
            </a:solidFill>
            <a:miter lim="800000"/>
          </a:ln>
        </p:spPr>
        <p:txBody>
          <a:bodyPr vert="horz" wrap="square" lIns="87802" tIns="43901" rIns="87802" bIns="43901" numCol="1" rtlCol="0" anchor="ctr" anchorCtr="0" compatLnSpc="1">
            <a:spAutoFit/>
          </a:bodyPr>
          <a:lstStyle>
            <a:defPPr>
              <a:defRPr lang="zh-CN"/>
            </a:defPPr>
            <a:lvl1pPr defTabSz="802005">
              <a:buClr>
                <a:srgbClr val="808080"/>
              </a:buClr>
              <a:buSzPct val="60000"/>
              <a:defRPr sz="1200">
                <a:latin typeface="Courier New" panose="02070309020205020404" pitchFamily="49" charset="0"/>
                <a:cs typeface="Courier New" panose="02070309020205020404" pitchFamily="49" charset="0"/>
              </a:defRPr>
            </a:lvl1pPr>
          </a:lstStyle>
          <a:p>
            <a:r>
              <a:rPr lang="en-US" altLang="zh-CN" sz="1400" dirty="0" err="1">
                <a:latin typeface="+mn-lt"/>
                <a:ea typeface="方正兰亭黑简体" panose="02000000000000000000" pitchFamily="2" charset="-122"/>
                <a:cs typeface="Huawei Sans" panose="020C0503030203020204" pitchFamily="34" charset="0"/>
              </a:rPr>
              <a:t>postgres</a:t>
            </a:r>
            <a:r>
              <a:rPr lang="en-US" altLang="zh-CN" sz="1400" dirty="0">
                <a:latin typeface="+mn-lt"/>
                <a:ea typeface="方正兰亭黑简体" panose="02000000000000000000" pitchFamily="2" charset="-122"/>
                <a:cs typeface="Huawei Sans" panose="020C0503030203020204" pitchFamily="34" charset="0"/>
              </a:rPr>
              <a:t>=# \d dual</a:t>
            </a:r>
            <a:endParaRPr lang="en-US" altLang="zh-CN" sz="1400" dirty="0">
              <a:latin typeface="+mn-lt"/>
              <a:ea typeface="方正兰亭黑简体" panose="02000000000000000000" pitchFamily="2" charset="-122"/>
              <a:cs typeface="Huawei Sans" panose="020C0503030203020204" pitchFamily="34" charset="0"/>
            </a:endParaRPr>
          </a:p>
          <a:p>
            <a:r>
              <a:rPr lang="en-US" altLang="zh-CN" sz="1400" dirty="0">
                <a:latin typeface="+mn-lt"/>
                <a:ea typeface="方正兰亭黑简体" panose="02000000000000000000" pitchFamily="2" charset="-122"/>
                <a:cs typeface="Huawei Sans" panose="020C0503030203020204" pitchFamily="34" charset="0"/>
              </a:rPr>
              <a:t>  View "</a:t>
            </a:r>
            <a:r>
              <a:rPr lang="en-US" altLang="zh-CN" sz="1400" dirty="0" err="1">
                <a:latin typeface="+mn-lt"/>
                <a:ea typeface="方正兰亭黑简体" panose="02000000000000000000" pitchFamily="2" charset="-122"/>
                <a:cs typeface="Huawei Sans" panose="020C0503030203020204" pitchFamily="34" charset="0"/>
              </a:rPr>
              <a:t>pg_catalog.dual</a:t>
            </a:r>
            <a:r>
              <a:rPr lang="en-US" altLang="zh-CN" sz="1400" dirty="0">
                <a:latin typeface="+mn-lt"/>
                <a:ea typeface="方正兰亭黑简体" panose="02000000000000000000" pitchFamily="2" charset="-122"/>
                <a:cs typeface="Huawei Sans" panose="020C0503030203020204" pitchFamily="34" charset="0"/>
              </a:rPr>
              <a:t>"</a:t>
            </a:r>
            <a:endParaRPr lang="en-US" altLang="zh-CN" sz="1400" dirty="0">
              <a:latin typeface="+mn-lt"/>
              <a:ea typeface="方正兰亭黑简体" panose="02000000000000000000" pitchFamily="2" charset="-122"/>
              <a:cs typeface="Huawei Sans" panose="020C0503030203020204" pitchFamily="34" charset="0"/>
            </a:endParaRPr>
          </a:p>
          <a:p>
            <a:r>
              <a:rPr lang="en-US" altLang="zh-CN" sz="1400" dirty="0">
                <a:latin typeface="+mn-lt"/>
                <a:ea typeface="方正兰亭黑简体" panose="02000000000000000000" pitchFamily="2" charset="-122"/>
                <a:cs typeface="Huawei Sans" panose="020C0503030203020204" pitchFamily="34" charset="0"/>
              </a:rPr>
              <a:t> Column | Type | Modifiers </a:t>
            </a:r>
            <a:endParaRPr lang="en-US" altLang="zh-CN" sz="1400" dirty="0">
              <a:latin typeface="+mn-lt"/>
              <a:ea typeface="方正兰亭黑简体" panose="02000000000000000000" pitchFamily="2" charset="-122"/>
              <a:cs typeface="Huawei Sans" panose="020C0503030203020204" pitchFamily="34" charset="0"/>
            </a:endParaRPr>
          </a:p>
          <a:p>
            <a:r>
              <a:rPr lang="en-US" altLang="zh-CN" sz="1400" dirty="0">
                <a:latin typeface="+mn-lt"/>
                <a:ea typeface="方正兰亭黑简体" panose="02000000000000000000" pitchFamily="2" charset="-122"/>
                <a:cs typeface="Huawei Sans" panose="020C0503030203020204" pitchFamily="34" charset="0"/>
              </a:rPr>
              <a:t>--------+------+-----------</a:t>
            </a:r>
            <a:endParaRPr lang="en-US" altLang="zh-CN" sz="1400" dirty="0">
              <a:latin typeface="+mn-lt"/>
              <a:ea typeface="方正兰亭黑简体" panose="02000000000000000000" pitchFamily="2" charset="-122"/>
              <a:cs typeface="Huawei Sans" panose="020C0503030203020204" pitchFamily="34" charset="0"/>
            </a:endParaRPr>
          </a:p>
          <a:p>
            <a:r>
              <a:rPr lang="en-US" altLang="zh-CN" sz="1400" dirty="0">
                <a:latin typeface="+mn-lt"/>
                <a:ea typeface="方正兰亭黑简体" panose="02000000000000000000" pitchFamily="2" charset="-122"/>
                <a:cs typeface="Huawei Sans" panose="020C0503030203020204" pitchFamily="34" charset="0"/>
              </a:rPr>
              <a:t> dummy  | text </a:t>
            </a:r>
            <a:r>
              <a:rPr lang="en-US" altLang="zh-CN" sz="1400" dirty="0" smtClean="0">
                <a:latin typeface="+mn-lt"/>
                <a:ea typeface="方正兰亭黑简体" panose="02000000000000000000" pitchFamily="2" charset="-122"/>
                <a:cs typeface="Huawei Sans" panose="020C0503030203020204" pitchFamily="34" charset="0"/>
              </a:rPr>
              <a:t>|</a:t>
            </a:r>
            <a:endParaRPr lang="en-US" altLang="zh-CN" sz="1400" dirty="0">
              <a:latin typeface="+mn-lt"/>
              <a:ea typeface="方正兰亭黑简体" panose="02000000000000000000" pitchFamily="2" charset="-122"/>
              <a:cs typeface="Huawei Sans" panose="020C0503030203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ODBC</a:t>
            </a:r>
            <a:r>
              <a:rPr lang="zh-CN" altLang="en-US" smtClean="0"/>
              <a:t>应用开发介绍</a:t>
            </a:r>
            <a:endParaRPr lang="zh-CN" altLang="en-US" dirty="0"/>
          </a:p>
        </p:txBody>
      </p:sp>
      <p:sp>
        <p:nvSpPr>
          <p:cNvPr id="2" name="文本占位符 1"/>
          <p:cNvSpPr>
            <a:spLocks noGrp="1"/>
          </p:cNvSpPr>
          <p:nvPr>
            <p:ph type="body" sz="quarter" idx="10"/>
          </p:nvPr>
        </p:nvSpPr>
        <p:spPr/>
        <p:txBody>
          <a:bodyPr/>
          <a:lstStyle/>
          <a:p>
            <a:r>
              <a:rPr lang="en-US" altLang="zh-CN" sz="2000" dirty="0" smtClean="0"/>
              <a:t>ODBC</a:t>
            </a:r>
            <a:r>
              <a:rPr lang="zh-CN" altLang="en-US" sz="2000" dirty="0" smtClean="0"/>
              <a:t>定义：</a:t>
            </a:r>
            <a:r>
              <a:rPr lang="en-US" altLang="zh-CN" sz="2000" dirty="0" smtClean="0"/>
              <a:t>ODBC</a:t>
            </a:r>
            <a:r>
              <a:rPr lang="zh-CN" altLang="en-US" sz="2000" dirty="0" smtClean="0"/>
              <a:t>（</a:t>
            </a:r>
            <a:r>
              <a:rPr lang="en-US" altLang="zh-CN" sz="2000" dirty="0" smtClean="0"/>
              <a:t>Open Database Connectivity</a:t>
            </a:r>
            <a:r>
              <a:rPr lang="zh-CN" altLang="en-US" sz="2000" dirty="0" smtClean="0"/>
              <a:t>，开放数据库</a:t>
            </a:r>
            <a:r>
              <a:rPr lang="zh-CN" altLang="en-US" sz="2000" dirty="0"/>
              <a:t>互连），</a:t>
            </a:r>
            <a:r>
              <a:rPr lang="zh-CN" altLang="en-US" sz="2000" dirty="0" smtClean="0"/>
              <a:t>是由</a:t>
            </a:r>
            <a:r>
              <a:rPr lang="en-US" altLang="zh-CN" sz="2000" dirty="0" smtClean="0"/>
              <a:t>Microsoft</a:t>
            </a:r>
            <a:r>
              <a:rPr lang="zh-CN" altLang="en-US" sz="2000" dirty="0" smtClean="0"/>
              <a:t>公司基于</a:t>
            </a:r>
            <a:r>
              <a:rPr lang="en-US" altLang="zh-CN" sz="2000" dirty="0" smtClean="0"/>
              <a:t>X/OPEN CLI</a:t>
            </a:r>
            <a:r>
              <a:rPr lang="zh-CN" altLang="en-US" sz="2000" dirty="0" smtClean="0"/>
              <a:t>提出的用于访问数据库的应用程序编程接口。</a:t>
            </a:r>
            <a:endParaRPr lang="zh-CN" altLang="en-US" sz="2000" dirty="0" smtClean="0"/>
          </a:p>
          <a:p>
            <a:endParaRPr lang="zh-CN" altLang="en-US" sz="2000" dirty="0" smtClean="0"/>
          </a:p>
          <a:p>
            <a:endParaRPr lang="zh-CN" altLang="en-US" sz="2000" dirty="0"/>
          </a:p>
        </p:txBody>
      </p:sp>
      <p:grpSp>
        <p:nvGrpSpPr>
          <p:cNvPr id="4" name="组合 3"/>
          <p:cNvGrpSpPr/>
          <p:nvPr/>
        </p:nvGrpSpPr>
        <p:grpSpPr>
          <a:xfrm>
            <a:off x="3921071" y="2584952"/>
            <a:ext cx="4354300" cy="3774520"/>
            <a:chOff x="2423592" y="2096852"/>
            <a:chExt cx="4354300" cy="3774520"/>
          </a:xfrm>
        </p:grpSpPr>
        <p:grpSp>
          <p:nvGrpSpPr>
            <p:cNvPr id="5" name="组合 4"/>
            <p:cNvGrpSpPr/>
            <p:nvPr/>
          </p:nvGrpSpPr>
          <p:grpSpPr>
            <a:xfrm>
              <a:off x="2423592" y="2096852"/>
              <a:ext cx="4354300" cy="3774520"/>
              <a:chOff x="4297745" y="1448780"/>
              <a:chExt cx="4354300" cy="3774520"/>
            </a:xfrm>
          </p:grpSpPr>
          <p:sp>
            <p:nvSpPr>
              <p:cNvPr id="10" name="AutoShape 5"/>
              <p:cNvSpPr>
                <a:spLocks noChangeArrowheads="1"/>
              </p:cNvSpPr>
              <p:nvPr/>
            </p:nvSpPr>
            <p:spPr bwMode="auto">
              <a:xfrm>
                <a:off x="4297745" y="1448780"/>
                <a:ext cx="1690004" cy="421424"/>
              </a:xfrm>
              <a:prstGeom prst="flowChartTerminator">
                <a:avLst/>
              </a:prstGeom>
              <a:solidFill>
                <a:srgbClr val="DDDDDD"/>
              </a:solidFill>
              <a:ln w="12700" algn="ctr">
                <a:solidFill>
                  <a:schemeClr val="tx1"/>
                </a:solidFill>
                <a:miter lim="800000"/>
              </a:ln>
              <a:effectLst>
                <a:outerShdw dist="35921" dir="2700000"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开始</a:t>
                </a:r>
                <a:endParaRPr lang="en-US" sz="1400" dirty="0">
                  <a:latin typeface="方正兰亭黑简体" panose="02000000000000000000" pitchFamily="2" charset="-122"/>
                  <a:ea typeface="方正兰亭黑简体" panose="02000000000000000000" pitchFamily="2" charset="-122"/>
                </a:endParaRPr>
              </a:p>
            </p:txBody>
          </p:sp>
          <p:sp>
            <p:nvSpPr>
              <p:cNvPr id="11" name="AutoShape 6"/>
              <p:cNvSpPr>
                <a:spLocks noChangeArrowheads="1"/>
              </p:cNvSpPr>
              <p:nvPr/>
            </p:nvSpPr>
            <p:spPr bwMode="auto">
              <a:xfrm>
                <a:off x="4299588" y="2241091"/>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申请句柄资源</a:t>
                </a:r>
                <a:endParaRPr lang="en-US" sz="1400" dirty="0">
                  <a:latin typeface="方正兰亭黑简体" panose="02000000000000000000" pitchFamily="2" charset="-122"/>
                  <a:ea typeface="方正兰亭黑简体" panose="02000000000000000000" pitchFamily="2" charset="-122"/>
                </a:endParaRPr>
              </a:p>
            </p:txBody>
          </p:sp>
          <p:sp>
            <p:nvSpPr>
              <p:cNvPr id="13" name="AutoShape 6"/>
              <p:cNvSpPr>
                <a:spLocks noChangeArrowheads="1"/>
              </p:cNvSpPr>
              <p:nvPr/>
            </p:nvSpPr>
            <p:spPr bwMode="auto">
              <a:xfrm>
                <a:off x="4299349" y="2911871"/>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设置环境属性</a:t>
                </a:r>
                <a:endParaRPr lang="en-US" sz="1400" dirty="0">
                  <a:latin typeface="方正兰亭黑简体" panose="02000000000000000000" pitchFamily="2" charset="-122"/>
                  <a:ea typeface="方正兰亭黑简体" panose="02000000000000000000" pitchFamily="2" charset="-122"/>
                </a:endParaRPr>
              </a:p>
            </p:txBody>
          </p:sp>
          <p:sp>
            <p:nvSpPr>
              <p:cNvPr id="14" name="AutoShape 6"/>
              <p:cNvSpPr>
                <a:spLocks noChangeArrowheads="1"/>
              </p:cNvSpPr>
              <p:nvPr/>
            </p:nvSpPr>
            <p:spPr bwMode="auto">
              <a:xfrm>
                <a:off x="4299349" y="3582450"/>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连接数据源</a:t>
                </a:r>
                <a:endParaRPr lang="en-US" sz="1400" dirty="0">
                  <a:latin typeface="方正兰亭黑简体" panose="02000000000000000000" pitchFamily="2" charset="-122"/>
                  <a:ea typeface="方正兰亭黑简体" panose="02000000000000000000" pitchFamily="2" charset="-122"/>
                </a:endParaRPr>
              </a:p>
            </p:txBody>
          </p:sp>
          <p:sp>
            <p:nvSpPr>
              <p:cNvPr id="15" name="AutoShape 6"/>
              <p:cNvSpPr>
                <a:spLocks noChangeArrowheads="1"/>
              </p:cNvSpPr>
              <p:nvPr/>
            </p:nvSpPr>
            <p:spPr bwMode="auto">
              <a:xfrm>
                <a:off x="4299349" y="4253029"/>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执行</a:t>
                </a:r>
                <a:r>
                  <a:rPr lang="en-US" altLang="zh-CN" sz="1400" dirty="0" smtClean="0">
                    <a:latin typeface="方正兰亭黑简体" panose="02000000000000000000" pitchFamily="2" charset="-122"/>
                    <a:ea typeface="方正兰亭黑简体" panose="02000000000000000000" pitchFamily="2" charset="-122"/>
                  </a:rPr>
                  <a:t>SQL</a:t>
                </a:r>
                <a:r>
                  <a:rPr lang="zh-CN" altLang="en-US" sz="1400" dirty="0" smtClean="0">
                    <a:latin typeface="方正兰亭黑简体" panose="02000000000000000000" pitchFamily="2" charset="-122"/>
                    <a:ea typeface="方正兰亭黑简体" panose="02000000000000000000" pitchFamily="2" charset="-122"/>
                  </a:rPr>
                  <a:t>语句</a:t>
                </a:r>
                <a:endParaRPr lang="en-US" sz="1400" dirty="0">
                  <a:latin typeface="方正兰亭黑简体" panose="02000000000000000000" pitchFamily="2" charset="-122"/>
                  <a:ea typeface="方正兰亭黑简体" panose="02000000000000000000" pitchFamily="2" charset="-122"/>
                </a:endParaRPr>
              </a:p>
            </p:txBody>
          </p:sp>
          <p:sp>
            <p:nvSpPr>
              <p:cNvPr id="16" name="AutoShape 6"/>
              <p:cNvSpPr>
                <a:spLocks noChangeArrowheads="1"/>
              </p:cNvSpPr>
              <p:nvPr/>
            </p:nvSpPr>
            <p:spPr bwMode="auto">
              <a:xfrm>
                <a:off x="4299349" y="4923608"/>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处理结果集</a:t>
                </a:r>
                <a:endParaRPr lang="en-US" sz="1400" dirty="0">
                  <a:latin typeface="方正兰亭黑简体" panose="02000000000000000000" pitchFamily="2" charset="-122"/>
                  <a:ea typeface="方正兰亭黑简体" panose="02000000000000000000" pitchFamily="2" charset="-122"/>
                </a:endParaRPr>
              </a:p>
            </p:txBody>
          </p:sp>
          <p:sp>
            <p:nvSpPr>
              <p:cNvPr id="17" name="AutoShape 5"/>
              <p:cNvSpPr>
                <a:spLocks noChangeArrowheads="1"/>
              </p:cNvSpPr>
              <p:nvPr/>
            </p:nvSpPr>
            <p:spPr bwMode="auto">
              <a:xfrm>
                <a:off x="6962041" y="1448780"/>
                <a:ext cx="1690004" cy="421424"/>
              </a:xfrm>
              <a:prstGeom prst="flowChartTerminator">
                <a:avLst/>
              </a:prstGeom>
              <a:solidFill>
                <a:srgbClr val="DDDDDD"/>
              </a:solidFill>
              <a:ln w="12700" algn="ctr">
                <a:solidFill>
                  <a:schemeClr val="tx1"/>
                </a:solidFill>
                <a:miter lim="800000"/>
              </a:ln>
              <a:effectLst>
                <a:outerShdw dist="35921" dir="2700000"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结束</a:t>
                </a:r>
                <a:endParaRPr lang="en-US" sz="1400" dirty="0">
                  <a:latin typeface="方正兰亭黑简体" panose="02000000000000000000" pitchFamily="2" charset="-122"/>
                  <a:ea typeface="方正兰亭黑简体" panose="02000000000000000000" pitchFamily="2" charset="-122"/>
                </a:endParaRPr>
              </a:p>
            </p:txBody>
          </p:sp>
          <p:cxnSp>
            <p:nvCxnSpPr>
              <p:cNvPr id="18" name="AutoShape 24"/>
              <p:cNvCxnSpPr>
                <a:cxnSpLocks noChangeShapeType="1"/>
              </p:cNvCxnSpPr>
              <p:nvPr/>
            </p:nvCxnSpPr>
            <p:spPr bwMode="auto">
              <a:xfrm>
                <a:off x="5136209" y="1870204"/>
                <a:ext cx="1041" cy="370887"/>
              </a:xfrm>
              <a:prstGeom prst="straightConnector1">
                <a:avLst/>
              </a:prstGeom>
              <a:noFill/>
              <a:ln w="12700">
                <a:solidFill>
                  <a:schemeClr val="tx1"/>
                </a:solidFill>
                <a:round/>
                <a:tailEnd type="triangle" w="lg" len="med"/>
              </a:ln>
              <a:effectLst/>
            </p:spPr>
          </p:cxnSp>
          <p:cxnSp>
            <p:nvCxnSpPr>
              <p:cNvPr id="19" name="AutoShape 24"/>
              <p:cNvCxnSpPr>
                <a:cxnSpLocks noChangeShapeType="1"/>
              </p:cNvCxnSpPr>
              <p:nvPr/>
            </p:nvCxnSpPr>
            <p:spPr bwMode="auto">
              <a:xfrm>
                <a:off x="5136730" y="2537627"/>
                <a:ext cx="1041" cy="370887"/>
              </a:xfrm>
              <a:prstGeom prst="straightConnector1">
                <a:avLst/>
              </a:prstGeom>
              <a:noFill/>
              <a:ln w="12700">
                <a:solidFill>
                  <a:schemeClr val="tx1"/>
                </a:solidFill>
                <a:round/>
                <a:tailEnd type="triangle" w="lg" len="med"/>
              </a:ln>
              <a:effectLst/>
            </p:spPr>
          </p:cxnSp>
          <p:cxnSp>
            <p:nvCxnSpPr>
              <p:cNvPr id="20" name="AutoShape 24"/>
              <p:cNvCxnSpPr>
                <a:cxnSpLocks noChangeShapeType="1"/>
              </p:cNvCxnSpPr>
              <p:nvPr/>
            </p:nvCxnSpPr>
            <p:spPr bwMode="auto">
              <a:xfrm>
                <a:off x="5137771" y="3211462"/>
                <a:ext cx="1041" cy="370887"/>
              </a:xfrm>
              <a:prstGeom prst="straightConnector1">
                <a:avLst/>
              </a:prstGeom>
              <a:noFill/>
              <a:ln w="12700">
                <a:solidFill>
                  <a:schemeClr val="tx1"/>
                </a:solidFill>
                <a:round/>
                <a:tailEnd type="triangle" w="lg" len="med"/>
              </a:ln>
              <a:effectLst/>
            </p:spPr>
          </p:cxnSp>
          <p:cxnSp>
            <p:nvCxnSpPr>
              <p:cNvPr id="21" name="AutoShape 24"/>
              <p:cNvCxnSpPr>
                <a:cxnSpLocks noChangeShapeType="1"/>
              </p:cNvCxnSpPr>
              <p:nvPr/>
            </p:nvCxnSpPr>
            <p:spPr bwMode="auto">
              <a:xfrm>
                <a:off x="5135168" y="3881941"/>
                <a:ext cx="1041" cy="370887"/>
              </a:xfrm>
              <a:prstGeom prst="straightConnector1">
                <a:avLst/>
              </a:prstGeom>
              <a:noFill/>
              <a:ln w="12700">
                <a:solidFill>
                  <a:schemeClr val="tx1"/>
                </a:solidFill>
                <a:round/>
                <a:tailEnd type="triangle" w="lg" len="med"/>
              </a:ln>
              <a:effectLst/>
            </p:spPr>
          </p:cxnSp>
          <p:cxnSp>
            <p:nvCxnSpPr>
              <p:cNvPr id="22" name="AutoShape 24"/>
              <p:cNvCxnSpPr>
                <a:cxnSpLocks noChangeShapeType="1"/>
              </p:cNvCxnSpPr>
              <p:nvPr/>
            </p:nvCxnSpPr>
            <p:spPr bwMode="auto">
              <a:xfrm>
                <a:off x="5134127" y="4552319"/>
                <a:ext cx="1041" cy="370887"/>
              </a:xfrm>
              <a:prstGeom prst="straightConnector1">
                <a:avLst/>
              </a:prstGeom>
              <a:noFill/>
              <a:ln w="12700">
                <a:solidFill>
                  <a:schemeClr val="tx1"/>
                </a:solidFill>
                <a:round/>
                <a:tailEnd type="triangle" w="lg" len="med"/>
              </a:ln>
              <a:effectLst/>
            </p:spPr>
          </p:cxnSp>
          <p:cxnSp>
            <p:nvCxnSpPr>
              <p:cNvPr id="23" name="AutoShape 24"/>
              <p:cNvCxnSpPr>
                <a:cxnSpLocks noChangeShapeType="1"/>
              </p:cNvCxnSpPr>
              <p:nvPr/>
            </p:nvCxnSpPr>
            <p:spPr bwMode="auto">
              <a:xfrm flipV="1">
                <a:off x="7809033" y="1870204"/>
                <a:ext cx="0" cy="1726861"/>
              </a:xfrm>
              <a:prstGeom prst="straightConnector1">
                <a:avLst/>
              </a:prstGeom>
              <a:noFill/>
              <a:ln w="12700">
                <a:solidFill>
                  <a:schemeClr val="tx1"/>
                </a:solidFill>
                <a:round/>
                <a:tailEnd type="triangle" w="lg" len="med"/>
              </a:ln>
              <a:effectLst/>
            </p:spPr>
          </p:cxnSp>
        </p:grpSp>
        <p:sp>
          <p:nvSpPr>
            <p:cNvPr id="6" name="AutoShape 6"/>
            <p:cNvSpPr>
              <a:spLocks noChangeArrowheads="1"/>
            </p:cNvSpPr>
            <p:nvPr/>
          </p:nvSpPr>
          <p:spPr bwMode="auto">
            <a:xfrm>
              <a:off x="5089492" y="5571278"/>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断开连接</a:t>
              </a:r>
              <a:endParaRPr lang="en-US" sz="1400" dirty="0">
                <a:latin typeface="方正兰亭黑简体" panose="02000000000000000000" pitchFamily="2" charset="-122"/>
                <a:ea typeface="方正兰亭黑简体" panose="02000000000000000000" pitchFamily="2" charset="-122"/>
              </a:endParaRPr>
            </a:p>
          </p:txBody>
        </p:sp>
        <p:sp>
          <p:nvSpPr>
            <p:cNvPr id="7" name="AutoShape 6"/>
            <p:cNvSpPr>
              <a:spLocks noChangeArrowheads="1"/>
            </p:cNvSpPr>
            <p:nvPr/>
          </p:nvSpPr>
          <p:spPr bwMode="auto">
            <a:xfrm>
              <a:off x="5089492" y="4230321"/>
              <a:ext cx="1688400" cy="299692"/>
            </a:xfrm>
            <a:prstGeom prst="flowChartProcess">
              <a:avLst/>
            </a:prstGeom>
            <a:solidFill>
              <a:srgbClr val="DDDDDD"/>
            </a:solidFill>
            <a:ln w="12700" algn="ctr">
              <a:solidFill>
                <a:schemeClr val="tx1"/>
              </a:solidFill>
              <a:miter lim="800000"/>
            </a:ln>
            <a:effectLst>
              <a:outerShdw dist="45791" dir="3378596" algn="ctr" rotWithShape="0">
                <a:srgbClr val="808080">
                  <a:alpha val="50000"/>
                </a:srgbClr>
              </a:outerShdw>
            </a:effectLst>
          </p:spPr>
          <p:txBody>
            <a:bodyPr lIns="83434" tIns="41717" rIns="83434" bIns="41717" anchor="ctr">
              <a:spAutoFit/>
            </a:bodyPr>
            <a:lstStyle/>
            <a:p>
              <a:pPr algn="ctr"/>
              <a:r>
                <a:rPr lang="zh-CN" altLang="en-US" sz="1400" dirty="0" smtClean="0">
                  <a:latin typeface="方正兰亭黑简体" panose="02000000000000000000" pitchFamily="2" charset="-122"/>
                  <a:ea typeface="方正兰亭黑简体" panose="02000000000000000000" pitchFamily="2" charset="-122"/>
                </a:rPr>
                <a:t>释放句柄资源</a:t>
              </a:r>
              <a:endParaRPr lang="en-US" sz="1400" dirty="0">
                <a:latin typeface="方正兰亭黑简体" panose="02000000000000000000" pitchFamily="2" charset="-122"/>
                <a:ea typeface="方正兰亭黑简体" panose="02000000000000000000" pitchFamily="2" charset="-122"/>
              </a:endParaRPr>
            </a:p>
          </p:txBody>
        </p:sp>
        <p:cxnSp>
          <p:nvCxnSpPr>
            <p:cNvPr id="8" name="AutoShape 24"/>
            <p:cNvCxnSpPr>
              <a:cxnSpLocks noChangeShapeType="1"/>
              <a:endCxn id="7" idx="2"/>
            </p:cNvCxnSpPr>
            <p:nvPr/>
          </p:nvCxnSpPr>
          <p:spPr bwMode="auto">
            <a:xfrm flipH="1" flipV="1">
              <a:off x="5933692" y="4530013"/>
              <a:ext cx="3178" cy="1041266"/>
            </a:xfrm>
            <a:prstGeom prst="straightConnector1">
              <a:avLst/>
            </a:prstGeom>
            <a:noFill/>
            <a:ln w="12700">
              <a:solidFill>
                <a:schemeClr val="tx1"/>
              </a:solidFill>
              <a:round/>
              <a:tailEnd type="triangle" w="lg" len="med"/>
            </a:ln>
            <a:effectLst/>
          </p:spPr>
        </p:cxnSp>
        <p:cxnSp>
          <p:nvCxnSpPr>
            <p:cNvPr id="9" name="AutoShape 24"/>
            <p:cNvCxnSpPr>
              <a:cxnSpLocks noChangeShapeType="1"/>
              <a:stCxn id="16" idx="3"/>
              <a:endCxn id="6" idx="1"/>
            </p:cNvCxnSpPr>
            <p:nvPr/>
          </p:nvCxnSpPr>
          <p:spPr bwMode="auto">
            <a:xfrm flipV="1">
              <a:off x="4113596" y="5721124"/>
              <a:ext cx="975896" cy="402"/>
            </a:xfrm>
            <a:prstGeom prst="straightConnector1">
              <a:avLst/>
            </a:prstGeom>
            <a:noFill/>
            <a:ln w="12700">
              <a:solidFill>
                <a:schemeClr val="tx1"/>
              </a:solidFill>
              <a:round/>
              <a:tailEnd type="triangle" w="lg" len="med"/>
            </a:ln>
            <a:effectLst/>
          </p:spPr>
        </p:cxn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chemeClr val="bg1">
                    <a:lumMod val="50000"/>
                  </a:schemeClr>
                </a:solidFill>
              </a:rPr>
              <a:t>GaussDB</a:t>
            </a:r>
            <a:r>
              <a:rPr lang="zh-CN" altLang="en-US" dirty="0">
                <a:solidFill>
                  <a:schemeClr val="bg1">
                    <a:lumMod val="50000"/>
                  </a:schemeClr>
                </a:solidFill>
              </a:rPr>
              <a:t>数据库</a:t>
            </a:r>
            <a:r>
              <a:rPr lang="zh-CN" altLang="en-US" dirty="0" smtClean="0">
                <a:solidFill>
                  <a:schemeClr val="bg1">
                    <a:lumMod val="50000"/>
                  </a:schemeClr>
                </a:solidFill>
              </a:rPr>
              <a:t>驱动</a:t>
            </a:r>
            <a:endParaRPr lang="en-US" altLang="zh-CN" dirty="0" smtClean="0">
              <a:solidFill>
                <a:schemeClr val="bg1">
                  <a:lumMod val="50000"/>
                </a:schemeClr>
              </a:solidFill>
            </a:endParaRPr>
          </a:p>
          <a:p>
            <a:r>
              <a:rPr lang="zh-CN" altLang="en-US" dirty="0">
                <a:solidFill>
                  <a:schemeClr val="bg1">
                    <a:lumMod val="50000"/>
                  </a:schemeClr>
                </a:solidFill>
              </a:rPr>
              <a:t>数据库</a:t>
            </a:r>
            <a:r>
              <a:rPr lang="zh-CN" altLang="en-US" dirty="0" smtClean="0">
                <a:solidFill>
                  <a:schemeClr val="bg1">
                    <a:lumMod val="50000"/>
                  </a:schemeClr>
                </a:solidFill>
              </a:rPr>
              <a:t>工具</a:t>
            </a:r>
            <a:endParaRPr lang="zh-CN" altLang="en-US" dirty="0">
              <a:solidFill>
                <a:schemeClr val="bg1">
                  <a:lumMod val="50000"/>
                </a:schemeClr>
              </a:solidFill>
            </a:endParaRPr>
          </a:p>
          <a:p>
            <a:r>
              <a:rPr lang="zh-CN" altLang="en-US" b="1" dirty="0">
                <a:solidFill>
                  <a:schemeClr val="tx1">
                    <a:lumMod val="95000"/>
                    <a:lumOff val="5000"/>
                  </a:schemeClr>
                </a:solidFill>
              </a:rPr>
              <a:t>客户端工具</a:t>
            </a:r>
            <a:endParaRPr lang="en-US" altLang="zh-CN" b="1" dirty="0">
              <a:solidFill>
                <a:schemeClr val="tx1">
                  <a:lumMod val="95000"/>
                  <a:lumOff val="5000"/>
                </a:schemeClr>
              </a:solidFill>
            </a:endParaRPr>
          </a:p>
          <a:p>
            <a:pPr lvl="1">
              <a:buSzPct val="50000"/>
              <a:buFont typeface="Wingdings" panose="05000000000000000000" pitchFamily="2" charset="2"/>
              <a:buChar char="p"/>
            </a:pPr>
            <a:r>
              <a:rPr lang="en-US" altLang="zh-CN" dirty="0" err="1">
                <a:solidFill>
                  <a:schemeClr val="bg1">
                    <a:lumMod val="50000"/>
                  </a:schemeClr>
                </a:solidFill>
              </a:rPr>
              <a:t>gsql</a:t>
            </a:r>
            <a:endParaRPr lang="en-US" altLang="zh-CN" dirty="0">
              <a:solidFill>
                <a:schemeClr val="bg1">
                  <a:lumMod val="50000"/>
                </a:schemeClr>
              </a:solidFill>
            </a:endParaRPr>
          </a:p>
          <a:p>
            <a:pPr lvl="1">
              <a:buSzPct val="60000"/>
              <a:buFont typeface="Wingdings" panose="05000000000000000000" pitchFamily="2" charset="2"/>
              <a:buChar char="n"/>
            </a:pPr>
            <a:r>
              <a:rPr lang="en-US" altLang="zh-CN" dirty="0">
                <a:solidFill>
                  <a:schemeClr val="tx1">
                    <a:lumMod val="95000"/>
                    <a:lumOff val="5000"/>
                  </a:schemeClr>
                </a:solidFill>
              </a:rPr>
              <a:t>Data </a:t>
            </a:r>
            <a:r>
              <a:rPr lang="en-US" altLang="zh-CN" dirty="0" smtClean="0">
                <a:solidFill>
                  <a:schemeClr val="tx1">
                    <a:lumMod val="95000"/>
                    <a:lumOff val="5000"/>
                  </a:schemeClr>
                </a:solidFill>
              </a:rPr>
              <a:t>Studio</a:t>
            </a:r>
            <a:endParaRPr lang="en-US" altLang="zh-CN" dirty="0" smtClean="0">
              <a:solidFill>
                <a:schemeClr val="tx1">
                  <a:lumMod val="95000"/>
                  <a:lumOff val="5000"/>
                </a:schemeClr>
              </a:solidFill>
            </a:endParaRPr>
          </a:p>
          <a:p>
            <a:pPr lvl="1">
              <a:buSzPct val="50000"/>
              <a:buFont typeface="Wingdings" panose="05000000000000000000" pitchFamily="2" charset="2"/>
              <a:buChar char="p"/>
            </a:pPr>
            <a:r>
              <a:rPr lang="en-US" altLang="zh-CN" dirty="0" smtClean="0">
                <a:solidFill>
                  <a:schemeClr val="bg1">
                    <a:lumMod val="50000"/>
                  </a:schemeClr>
                </a:solidFill>
              </a:rPr>
              <a:t>MySQL Workbench</a:t>
            </a:r>
            <a:endParaRPr lang="en-US" altLang="zh-CN" dirty="0">
              <a:solidFill>
                <a:schemeClr val="bg1">
                  <a:lumMod val="50000"/>
                </a:schemeClr>
              </a:solidFill>
            </a:endParaRPr>
          </a:p>
          <a:p>
            <a:endParaRPr lang="zh-CN" altLang="en-US" sz="18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rPr>
              <a:t>Data Studio</a:t>
            </a:r>
            <a:r>
              <a:rPr lang="zh-CN" altLang="en-US" dirty="0" smtClean="0">
                <a:latin typeface="+mn-lt"/>
              </a:rPr>
              <a:t>介绍</a:t>
            </a:r>
            <a:endParaRPr lang="zh-CN" altLang="en-US" dirty="0">
              <a:latin typeface="+mn-lt"/>
            </a:endParaRPr>
          </a:p>
        </p:txBody>
      </p:sp>
      <p:sp>
        <p:nvSpPr>
          <p:cNvPr id="7" name="文本占位符 1"/>
          <p:cNvSpPr>
            <a:spLocks noGrp="1"/>
          </p:cNvSpPr>
          <p:nvPr>
            <p:ph type="body" sz="quarter" idx="10"/>
          </p:nvPr>
        </p:nvSpPr>
        <p:spPr/>
        <p:txBody>
          <a:bodyPr/>
          <a:lstStyle/>
          <a:p>
            <a:r>
              <a:rPr lang="en-US" altLang="zh-CN" dirty="0">
                <a:latin typeface="+mn-lt"/>
              </a:rPr>
              <a:t>Data Studio</a:t>
            </a:r>
            <a:r>
              <a:rPr lang="zh-CN" altLang="en-US" dirty="0">
                <a:latin typeface="+mn-lt"/>
              </a:rPr>
              <a:t>是一款</a:t>
            </a:r>
            <a:r>
              <a:rPr lang="en-US" altLang="zh-CN" dirty="0">
                <a:latin typeface="+mn-lt"/>
              </a:rPr>
              <a:t>GUI</a:t>
            </a:r>
            <a:r>
              <a:rPr lang="zh-CN" altLang="en-US" dirty="0">
                <a:latin typeface="+mn-lt"/>
              </a:rPr>
              <a:t>工具</a:t>
            </a:r>
            <a:r>
              <a:rPr lang="zh-CN" altLang="en-US" dirty="0" smtClean="0">
                <a:latin typeface="+mn-lt"/>
              </a:rPr>
              <a:t>，可以通过它来连接</a:t>
            </a:r>
            <a:r>
              <a:rPr lang="en-US" altLang="zh-CN" dirty="0" smtClean="0">
                <a:latin typeface="+mn-lt"/>
              </a:rPr>
              <a:t>GaussDB(for DWS)</a:t>
            </a:r>
            <a:r>
              <a:rPr lang="zh-CN" altLang="en-US" dirty="0" smtClean="0">
                <a:latin typeface="+mn-lt"/>
              </a:rPr>
              <a:t>数据库</a:t>
            </a:r>
            <a:r>
              <a:rPr lang="zh-CN" altLang="en-US" dirty="0">
                <a:latin typeface="+mn-lt"/>
              </a:rPr>
              <a:t>，</a:t>
            </a:r>
            <a:r>
              <a:rPr lang="zh-CN" altLang="en-US" dirty="0" smtClean="0">
                <a:latin typeface="+mn-lt"/>
              </a:rPr>
              <a:t>执行</a:t>
            </a:r>
            <a:r>
              <a:rPr lang="en-US" altLang="zh-CN" dirty="0" smtClean="0">
                <a:latin typeface="+mn-lt"/>
              </a:rPr>
              <a:t>SQL</a:t>
            </a:r>
            <a:r>
              <a:rPr lang="zh-CN" altLang="en-US" dirty="0" smtClean="0">
                <a:latin typeface="+mn-lt"/>
              </a:rPr>
              <a:t>语句，开发存储过程，以及管理数据库对象。</a:t>
            </a:r>
            <a:endParaRPr lang="en-US" altLang="zh-CN" dirty="0" smtClean="0">
              <a:latin typeface="+mn-lt"/>
            </a:endParaRPr>
          </a:p>
          <a:p>
            <a:r>
              <a:rPr lang="en-US" altLang="zh-CN" dirty="0" smtClean="0">
                <a:latin typeface="+mn-lt"/>
              </a:rPr>
              <a:t>Data Studio</a:t>
            </a:r>
            <a:r>
              <a:rPr lang="zh-CN" altLang="en-US" dirty="0" smtClean="0">
                <a:latin typeface="+mn-lt"/>
              </a:rPr>
              <a:t>目前支持</a:t>
            </a:r>
            <a:r>
              <a:rPr lang="en-US" altLang="zh-CN" dirty="0" smtClean="0">
                <a:latin typeface="+mn-lt"/>
              </a:rPr>
              <a:t>GaussDB(for DWS)</a:t>
            </a:r>
            <a:r>
              <a:rPr lang="zh-CN" altLang="en-US" dirty="0" smtClean="0">
                <a:latin typeface="+mn-lt"/>
              </a:rPr>
              <a:t>的大部分基本</a:t>
            </a:r>
            <a:r>
              <a:rPr lang="zh-CN" altLang="en-US" dirty="0">
                <a:latin typeface="+mn-lt"/>
              </a:rPr>
              <a:t>特性，为数据库开发人员</a:t>
            </a:r>
            <a:r>
              <a:rPr lang="zh-CN" altLang="en-US" dirty="0" smtClean="0">
                <a:latin typeface="+mn-lt"/>
              </a:rPr>
              <a:t>提供友好的图形化界面，</a:t>
            </a:r>
            <a:r>
              <a:rPr lang="zh-CN" altLang="en-US" dirty="0">
                <a:latin typeface="+mn-lt"/>
              </a:rPr>
              <a:t>简化数据库开发及应用开发</a:t>
            </a:r>
            <a:r>
              <a:rPr lang="zh-CN" altLang="en-US" dirty="0" smtClean="0">
                <a:latin typeface="+mn-lt"/>
              </a:rPr>
              <a:t>任务，能显著</a:t>
            </a:r>
            <a:r>
              <a:rPr lang="zh-CN" altLang="en-US" dirty="0">
                <a:latin typeface="+mn-lt"/>
              </a:rPr>
              <a:t>提高</a:t>
            </a:r>
            <a:r>
              <a:rPr lang="zh-CN" altLang="en-US" dirty="0" smtClean="0">
                <a:latin typeface="+mn-lt"/>
              </a:rPr>
              <a:t>构建程序</a:t>
            </a:r>
            <a:r>
              <a:rPr lang="zh-CN" altLang="en-US" dirty="0">
                <a:latin typeface="+mn-lt"/>
              </a:rPr>
              <a:t>的</a:t>
            </a:r>
            <a:r>
              <a:rPr lang="zh-CN" altLang="en-US" dirty="0" smtClean="0">
                <a:latin typeface="+mn-lt"/>
              </a:rPr>
              <a:t>效率</a:t>
            </a:r>
            <a:r>
              <a:rPr lang="zh-CN" altLang="en-US" dirty="0">
                <a:latin typeface="+mn-lt"/>
              </a:rPr>
              <a:t>。</a:t>
            </a:r>
            <a:endParaRPr lang="zh-CN" altLang="en-US" dirty="0">
              <a:latin typeface="+mn-lt"/>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rPr>
              <a:t>下载安装并运行</a:t>
            </a:r>
            <a:r>
              <a:rPr lang="en-US" altLang="zh-CN" dirty="0">
                <a:latin typeface="+mn-lt"/>
              </a:rPr>
              <a:t>Data Studio</a:t>
            </a:r>
            <a:endParaRPr lang="zh-CN" altLang="en-US" dirty="0">
              <a:latin typeface="+mn-lt"/>
            </a:endParaRPr>
          </a:p>
        </p:txBody>
      </p:sp>
      <p:sp>
        <p:nvSpPr>
          <p:cNvPr id="3" name="文本占位符 2"/>
          <p:cNvSpPr>
            <a:spLocks noGrp="1"/>
          </p:cNvSpPr>
          <p:nvPr>
            <p:ph type="body" sz="quarter" idx="10"/>
          </p:nvPr>
        </p:nvSpPr>
        <p:spPr/>
        <p:txBody>
          <a:bodyPr/>
          <a:lstStyle/>
          <a:p>
            <a:r>
              <a:rPr lang="en-US" altLang="zh-CN" sz="2000" dirty="0" smtClean="0">
                <a:latin typeface="+mn-lt"/>
              </a:rPr>
              <a:t>Data Studio</a:t>
            </a:r>
            <a:r>
              <a:rPr lang="zh-CN" altLang="en-US" sz="2000" dirty="0" smtClean="0">
                <a:latin typeface="+mn-lt"/>
              </a:rPr>
              <a:t>下载</a:t>
            </a:r>
            <a:endParaRPr lang="en-US" altLang="zh-CN" sz="2000" dirty="0" smtClean="0">
              <a:latin typeface="+mn-lt"/>
            </a:endParaRPr>
          </a:p>
          <a:p>
            <a:pPr lvl="1"/>
            <a:r>
              <a:rPr lang="en-US" altLang="zh-CN" sz="1800" dirty="0" smtClean="0">
                <a:latin typeface="+mn-lt"/>
              </a:rPr>
              <a:t>GaussDB(for DWS)</a:t>
            </a:r>
            <a:r>
              <a:rPr lang="zh-CN" altLang="en-US" sz="1800" dirty="0" smtClean="0">
                <a:latin typeface="+mn-lt"/>
              </a:rPr>
              <a:t>提供</a:t>
            </a:r>
            <a:r>
              <a:rPr lang="zh-CN" altLang="en-US" sz="1800" dirty="0">
                <a:latin typeface="+mn-lt"/>
              </a:rPr>
              <a:t>了基于</a:t>
            </a:r>
            <a:r>
              <a:rPr lang="en-US" altLang="zh-CN" sz="1800" dirty="0">
                <a:latin typeface="+mn-lt"/>
              </a:rPr>
              <a:t>Windows</a:t>
            </a:r>
            <a:r>
              <a:rPr lang="zh-CN" altLang="en-US" sz="1800" dirty="0">
                <a:latin typeface="+mn-lt"/>
              </a:rPr>
              <a:t>平台的</a:t>
            </a:r>
            <a:r>
              <a:rPr lang="en-US" altLang="zh-CN" sz="1800" dirty="0">
                <a:latin typeface="+mn-lt"/>
              </a:rPr>
              <a:t>Data Studio</a:t>
            </a:r>
            <a:r>
              <a:rPr lang="zh-CN" altLang="en-US" sz="1800" dirty="0">
                <a:latin typeface="+mn-lt"/>
              </a:rPr>
              <a:t>图形界面客户端，该工具依赖</a:t>
            </a:r>
            <a:r>
              <a:rPr lang="en-US" altLang="zh-CN" sz="1800" dirty="0">
                <a:latin typeface="+mn-lt"/>
              </a:rPr>
              <a:t>JDK</a:t>
            </a:r>
            <a:r>
              <a:rPr lang="zh-CN" altLang="en-US" sz="1800" dirty="0">
                <a:latin typeface="+mn-lt"/>
              </a:rPr>
              <a:t>，请先在客户端主机上安装</a:t>
            </a:r>
            <a:r>
              <a:rPr lang="en-US" altLang="zh-CN" sz="1800" dirty="0">
                <a:latin typeface="+mn-lt"/>
              </a:rPr>
              <a:t>Java 1.8.0_141</a:t>
            </a:r>
            <a:r>
              <a:rPr lang="zh-CN" altLang="en-US" sz="1800" dirty="0">
                <a:latin typeface="+mn-lt"/>
              </a:rPr>
              <a:t>或以上版本的</a:t>
            </a:r>
            <a:r>
              <a:rPr lang="en-US" altLang="zh-CN" sz="1800" dirty="0">
                <a:latin typeface="+mn-lt"/>
              </a:rPr>
              <a:t>JDK</a:t>
            </a:r>
            <a:r>
              <a:rPr lang="zh-CN" altLang="en-US" sz="1800" dirty="0">
                <a:latin typeface="+mn-lt"/>
              </a:rPr>
              <a:t>，但是只支持</a:t>
            </a:r>
            <a:r>
              <a:rPr lang="en-US" altLang="zh-CN" sz="1800" dirty="0">
                <a:latin typeface="+mn-lt"/>
              </a:rPr>
              <a:t>java8</a:t>
            </a:r>
            <a:r>
              <a:rPr lang="zh-CN" altLang="en-US" sz="1800" dirty="0">
                <a:latin typeface="+mn-lt"/>
              </a:rPr>
              <a:t>版本</a:t>
            </a:r>
            <a:r>
              <a:rPr lang="zh-CN" altLang="en-US" sz="1800" dirty="0" smtClean="0">
                <a:latin typeface="+mn-lt"/>
              </a:rPr>
              <a:t>。</a:t>
            </a:r>
            <a:endParaRPr lang="en-US" altLang="zh-CN" sz="1800" dirty="0" smtClean="0">
              <a:latin typeface="+mn-lt"/>
            </a:endParaRPr>
          </a:p>
          <a:p>
            <a:pPr lvl="1"/>
            <a:r>
              <a:rPr lang="zh-CN" altLang="zh-CN" sz="1800" dirty="0">
                <a:latin typeface="+mn-lt"/>
              </a:rPr>
              <a:t>在</a:t>
            </a:r>
            <a:r>
              <a:rPr lang="en-US" altLang="zh-CN" sz="1800" dirty="0">
                <a:latin typeface="+mn-lt"/>
              </a:rPr>
              <a:t>Windows</a:t>
            </a:r>
            <a:r>
              <a:rPr lang="zh-CN" altLang="zh-CN" sz="1800" dirty="0">
                <a:latin typeface="+mn-lt"/>
              </a:rPr>
              <a:t>操作系统中，您可以访问</a:t>
            </a:r>
            <a:r>
              <a:rPr lang="en-US" altLang="zh-CN" sz="1800" dirty="0">
                <a:latin typeface="+mn-lt"/>
              </a:rPr>
              <a:t>JDK</a:t>
            </a:r>
            <a:r>
              <a:rPr lang="zh-CN" altLang="zh-CN" sz="1800" dirty="0">
                <a:latin typeface="+mn-lt"/>
              </a:rPr>
              <a:t>官</a:t>
            </a:r>
            <a:r>
              <a:rPr lang="zh-CN" altLang="zh-CN" sz="1800" dirty="0" smtClean="0">
                <a:latin typeface="+mn-lt"/>
              </a:rPr>
              <a:t>网下载</a:t>
            </a:r>
            <a:r>
              <a:rPr lang="zh-CN" altLang="zh-CN" sz="1800" dirty="0">
                <a:latin typeface="+mn-lt"/>
              </a:rPr>
              <a:t>符合操作系统版本的</a:t>
            </a:r>
            <a:r>
              <a:rPr lang="en-US" altLang="zh-CN" sz="1800" dirty="0">
                <a:latin typeface="+mn-lt"/>
              </a:rPr>
              <a:t>JDK</a:t>
            </a:r>
            <a:r>
              <a:rPr lang="zh-CN" altLang="zh-CN" sz="1800" dirty="0">
                <a:latin typeface="+mn-lt"/>
              </a:rPr>
              <a:t>，并根据指导进行安装</a:t>
            </a:r>
            <a:r>
              <a:rPr lang="zh-CN" altLang="zh-CN" sz="1800" dirty="0" smtClean="0">
                <a:latin typeface="+mn-lt"/>
              </a:rPr>
              <a:t>。</a:t>
            </a:r>
            <a:endParaRPr lang="en-US" altLang="zh-CN" sz="1800" dirty="0" smtClean="0">
              <a:latin typeface="+mn-lt"/>
            </a:endParaRPr>
          </a:p>
          <a:p>
            <a:pPr lvl="1"/>
            <a:r>
              <a:rPr lang="zh-CN" altLang="en-US" sz="1800" dirty="0" smtClean="0">
                <a:latin typeface="+mn-lt"/>
              </a:rPr>
              <a:t>点击</a:t>
            </a:r>
            <a:r>
              <a:rPr lang="en-US" altLang="zh-CN" sz="1800" dirty="0" smtClean="0">
                <a:latin typeface="+mn-lt"/>
              </a:rPr>
              <a:t>DWS</a:t>
            </a:r>
            <a:r>
              <a:rPr lang="zh-CN" altLang="en-US" sz="1800" dirty="0" smtClean="0">
                <a:latin typeface="+mn-lt"/>
              </a:rPr>
              <a:t>左侧连接管理</a:t>
            </a:r>
            <a:r>
              <a:rPr lang="zh-CN" altLang="zh-CN" sz="1800" dirty="0">
                <a:latin typeface="+mn-lt"/>
              </a:rPr>
              <a:t>下载对应版本的</a:t>
            </a:r>
            <a:r>
              <a:rPr lang="en-US" altLang="zh-CN" sz="1800" dirty="0">
                <a:latin typeface="+mn-lt"/>
              </a:rPr>
              <a:t>Data Studio</a:t>
            </a:r>
            <a:r>
              <a:rPr lang="zh-CN" altLang="zh-CN" sz="1800" dirty="0">
                <a:latin typeface="+mn-lt"/>
              </a:rPr>
              <a:t>客户端</a:t>
            </a:r>
            <a:r>
              <a:rPr lang="zh-CN" altLang="zh-CN" sz="1800" dirty="0" smtClean="0">
                <a:latin typeface="+mn-lt"/>
              </a:rPr>
              <a:t>。</a:t>
            </a:r>
            <a:endParaRPr lang="en-US" altLang="zh-CN" sz="1800" dirty="0">
              <a:latin typeface="+mn-lt"/>
            </a:endParaRPr>
          </a:p>
        </p:txBody>
      </p:sp>
      <p:pic>
        <p:nvPicPr>
          <p:cNvPr id="4" name="图片 3" descr="C:\Users\hwx559043\AppData\Roaming\eSpace_Desktop\UserData\hwx559043\imagefiles\1B45BEE5-AFBE-468F-8714-40E9FD3BADC5.png"/>
          <p:cNvPicPr/>
          <p:nvPr/>
        </p:nvPicPr>
        <p:blipFill>
          <a:blip r:embed="rId1">
            <a:extLst>
              <a:ext uri="{28A0092B-C50C-407E-A947-70E740481C1C}">
                <a14:useLocalDpi xmlns:a14="http://schemas.microsoft.com/office/drawing/2010/main" val="0"/>
              </a:ext>
            </a:extLst>
          </a:blip>
          <a:srcRect/>
          <a:stretch>
            <a:fillRect/>
          </a:stretch>
        </p:blipFill>
        <p:spPr bwMode="auto">
          <a:xfrm>
            <a:off x="2531604" y="4293096"/>
            <a:ext cx="7128792" cy="1944216"/>
          </a:xfrm>
          <a:prstGeom prst="rect">
            <a:avLst/>
          </a:prstGeom>
          <a:noFill/>
          <a:ln w="12700">
            <a:solidFill>
              <a:schemeClr val="bg1">
                <a:lumMod val="85000"/>
              </a:schemeClr>
            </a:solid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rPr>
              <a:t>下载安装并运行</a:t>
            </a:r>
            <a:r>
              <a:rPr lang="en-US" altLang="zh-CN" dirty="0">
                <a:latin typeface="+mn-lt"/>
              </a:rPr>
              <a:t>Data Studio</a:t>
            </a:r>
            <a:endParaRPr lang="zh-CN" altLang="en-US" dirty="0">
              <a:latin typeface="+mn-lt"/>
            </a:endParaRPr>
          </a:p>
        </p:txBody>
      </p:sp>
      <p:sp>
        <p:nvSpPr>
          <p:cNvPr id="3" name="文本占位符 2"/>
          <p:cNvSpPr>
            <a:spLocks noGrp="1"/>
          </p:cNvSpPr>
          <p:nvPr>
            <p:ph type="body" sz="quarter" idx="10"/>
          </p:nvPr>
        </p:nvSpPr>
        <p:spPr/>
        <p:txBody>
          <a:bodyPr/>
          <a:lstStyle/>
          <a:p>
            <a:r>
              <a:rPr lang="en-US" altLang="zh-CN" sz="2000" dirty="0">
                <a:latin typeface="+mn-lt"/>
              </a:rPr>
              <a:t>Data </a:t>
            </a:r>
            <a:r>
              <a:rPr lang="en-US" altLang="zh-CN" sz="2000" dirty="0" smtClean="0">
                <a:latin typeface="+mn-lt"/>
              </a:rPr>
              <a:t>Studio</a:t>
            </a:r>
            <a:r>
              <a:rPr lang="zh-CN" altLang="en-US" sz="2000" dirty="0">
                <a:latin typeface="+mn-lt"/>
              </a:rPr>
              <a:t>安装</a:t>
            </a:r>
            <a:endParaRPr lang="en-US" altLang="zh-CN" sz="2000" dirty="0">
              <a:latin typeface="+mn-lt"/>
            </a:endParaRPr>
          </a:p>
          <a:p>
            <a:pPr lvl="1"/>
            <a:r>
              <a:rPr lang="zh-CN" altLang="en-US" sz="1800" dirty="0">
                <a:latin typeface="+mn-lt"/>
              </a:rPr>
              <a:t>解压下载的客户端</a:t>
            </a:r>
            <a:r>
              <a:rPr lang="zh-CN" altLang="en-US" sz="1800" dirty="0" smtClean="0">
                <a:latin typeface="+mn-lt"/>
              </a:rPr>
              <a:t>软件包</a:t>
            </a:r>
            <a:r>
              <a:rPr lang="zh-CN" altLang="en-US" sz="1800" dirty="0">
                <a:latin typeface="+mn-lt"/>
              </a:rPr>
              <a:t>（</a:t>
            </a:r>
            <a:r>
              <a:rPr lang="en-US" altLang="zh-CN" sz="1800" dirty="0" smtClean="0">
                <a:latin typeface="+mn-lt"/>
              </a:rPr>
              <a:t>32</a:t>
            </a:r>
            <a:r>
              <a:rPr lang="zh-CN" altLang="en-US" sz="1800" dirty="0">
                <a:latin typeface="+mn-lt"/>
              </a:rPr>
              <a:t>位或</a:t>
            </a:r>
            <a:r>
              <a:rPr lang="en-US" altLang="zh-CN" sz="1800" dirty="0">
                <a:latin typeface="+mn-lt"/>
              </a:rPr>
              <a:t>64</a:t>
            </a:r>
            <a:r>
              <a:rPr lang="zh-CN" altLang="en-US" sz="1800" dirty="0" smtClean="0">
                <a:latin typeface="+mn-lt"/>
              </a:rPr>
              <a:t>位</a:t>
            </a:r>
            <a:r>
              <a:rPr lang="zh-CN" altLang="en-US" sz="1800" dirty="0">
                <a:latin typeface="+mn-lt"/>
              </a:rPr>
              <a:t>）</a:t>
            </a:r>
            <a:r>
              <a:rPr lang="zh-CN" altLang="en-US" sz="1800" dirty="0" smtClean="0">
                <a:latin typeface="+mn-lt"/>
              </a:rPr>
              <a:t>到</a:t>
            </a:r>
            <a:r>
              <a:rPr lang="zh-CN" altLang="en-US" sz="1800" dirty="0">
                <a:latin typeface="+mn-lt"/>
              </a:rPr>
              <a:t>需要安装的路径。例如：</a:t>
            </a:r>
            <a:r>
              <a:rPr lang="en-US" altLang="zh-CN" sz="1800" dirty="0">
                <a:latin typeface="+mn-lt"/>
              </a:rPr>
              <a:t>D:\Data </a:t>
            </a:r>
            <a:r>
              <a:rPr lang="en-US" altLang="zh-CN" sz="1800" dirty="0" smtClean="0">
                <a:latin typeface="+mn-lt"/>
              </a:rPr>
              <a:t>Studio</a:t>
            </a:r>
            <a:endParaRPr lang="en-US" altLang="zh-CN" sz="1800" dirty="0" smtClean="0">
              <a:latin typeface="+mn-lt"/>
            </a:endParaRPr>
          </a:p>
          <a:p>
            <a:pPr lvl="1"/>
            <a:r>
              <a:rPr lang="zh-CN" altLang="en-US" sz="1800" dirty="0">
                <a:latin typeface="+mn-lt"/>
              </a:rPr>
              <a:t>打开安装目录，双击</a:t>
            </a:r>
            <a:r>
              <a:rPr lang="en-US" altLang="zh-CN" sz="1800" dirty="0">
                <a:latin typeface="+mn-lt"/>
              </a:rPr>
              <a:t>Data </a:t>
            </a:r>
            <a:r>
              <a:rPr lang="en-US" altLang="zh-CN" sz="1800" dirty="0" smtClean="0">
                <a:latin typeface="+mn-lt"/>
              </a:rPr>
              <a:t>Studio.exe</a:t>
            </a:r>
            <a:r>
              <a:rPr lang="zh-CN" altLang="en-US" sz="1800" dirty="0" smtClean="0">
                <a:latin typeface="+mn-lt"/>
              </a:rPr>
              <a:t>（或者</a:t>
            </a:r>
            <a:r>
              <a:rPr lang="zh-CN" altLang="en-US" sz="1800" dirty="0">
                <a:latin typeface="+mn-lt"/>
              </a:rPr>
              <a:t>右键，以管理员身份</a:t>
            </a:r>
            <a:r>
              <a:rPr lang="zh-CN" altLang="en-US" sz="1800" dirty="0" smtClean="0">
                <a:latin typeface="+mn-lt"/>
              </a:rPr>
              <a:t>运行</a:t>
            </a:r>
            <a:r>
              <a:rPr lang="zh-CN" altLang="en-US" sz="1800" dirty="0">
                <a:latin typeface="+mn-lt"/>
              </a:rPr>
              <a:t>）</a:t>
            </a:r>
            <a:r>
              <a:rPr lang="zh-CN" altLang="en-US" sz="1800" dirty="0" smtClean="0">
                <a:latin typeface="+mn-lt"/>
              </a:rPr>
              <a:t>。</a:t>
            </a:r>
            <a:endParaRPr lang="en-US" altLang="zh-CN" sz="1800" dirty="0" smtClean="0">
              <a:latin typeface="+mn-lt"/>
            </a:endParaRPr>
          </a:p>
        </p:txBody>
      </p:sp>
      <p:pic>
        <p:nvPicPr>
          <p:cNvPr id="4" name="图片 3" descr="C:\Users\hwx559043\AppData\Roaming\eSpace_Desktop\UserData\hwx559043\imagefiles\A66459A7-B987-4A76-9380-B707101C3802.png"/>
          <p:cNvPicPr/>
          <p:nvPr/>
        </p:nvPicPr>
        <p:blipFill>
          <a:blip r:embed="rId1">
            <a:extLst>
              <a:ext uri="{28A0092B-C50C-407E-A947-70E740481C1C}">
                <a14:useLocalDpi xmlns:a14="http://schemas.microsoft.com/office/drawing/2010/main" val="0"/>
              </a:ext>
            </a:extLst>
          </a:blip>
          <a:srcRect/>
          <a:stretch>
            <a:fillRect/>
          </a:stretch>
        </p:blipFill>
        <p:spPr bwMode="auto">
          <a:xfrm>
            <a:off x="4413090" y="2757944"/>
            <a:ext cx="3365820" cy="3016773"/>
          </a:xfrm>
          <a:prstGeom prst="rect">
            <a:avLst/>
          </a:prstGeom>
          <a:noFill/>
          <a:ln w="12700">
            <a:solidFill>
              <a:schemeClr val="bg1">
                <a:lumMod val="85000"/>
              </a:schemeClr>
            </a:solid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Users\hwx559043\AppData\Roaming\eSpace_Desktop\UserData\hwx559043\imagefiles\9555348B-145A-426D-BCC6-2A1EBE194672.png"/>
          <p:cNvPicPr/>
          <p:nvPr/>
        </p:nvPicPr>
        <p:blipFill>
          <a:blip r:embed="rId1">
            <a:extLst>
              <a:ext uri="{28A0092B-C50C-407E-A947-70E740481C1C}">
                <a14:useLocalDpi xmlns:a14="http://schemas.microsoft.com/office/drawing/2010/main" val="0"/>
              </a:ext>
            </a:extLst>
          </a:blip>
          <a:srcRect/>
          <a:stretch>
            <a:fillRect/>
          </a:stretch>
        </p:blipFill>
        <p:spPr bwMode="auto">
          <a:xfrm>
            <a:off x="3707355" y="2098943"/>
            <a:ext cx="7448788" cy="4056220"/>
          </a:xfrm>
          <a:prstGeom prst="rect">
            <a:avLst/>
          </a:prstGeom>
          <a:noFill/>
          <a:ln w="12700">
            <a:solidFill>
              <a:schemeClr val="bg1">
                <a:lumMod val="85000"/>
              </a:schemeClr>
            </a:solidFill>
          </a:ln>
        </p:spPr>
      </p:pic>
      <p:sp>
        <p:nvSpPr>
          <p:cNvPr id="2" name="标题 1"/>
          <p:cNvSpPr>
            <a:spLocks noGrp="1"/>
          </p:cNvSpPr>
          <p:nvPr>
            <p:ph type="title"/>
          </p:nvPr>
        </p:nvSpPr>
        <p:spPr/>
        <p:txBody>
          <a:bodyPr/>
          <a:lstStyle/>
          <a:p>
            <a:r>
              <a:rPr lang="en-US" altLang="zh-CN" dirty="0" smtClean="0">
                <a:latin typeface="+mn-lt"/>
                <a:ea typeface="+mn-ea"/>
              </a:rPr>
              <a:t>Data </a:t>
            </a:r>
            <a:r>
              <a:rPr lang="en-US" altLang="zh-CN" dirty="0">
                <a:latin typeface="+mn-lt"/>
                <a:ea typeface="+mn-ea"/>
              </a:rPr>
              <a:t>Studio</a:t>
            </a:r>
            <a:r>
              <a:rPr lang="zh-CN" altLang="en-US" dirty="0" smtClean="0">
                <a:latin typeface="+mn-lt"/>
                <a:ea typeface="+mn-ea"/>
              </a:rPr>
              <a:t>连接数据库</a:t>
            </a:r>
            <a:endParaRPr lang="zh-CN" altLang="en-US" dirty="0">
              <a:latin typeface="+mn-lt"/>
              <a:ea typeface="+mn-ea"/>
            </a:endParaRPr>
          </a:p>
        </p:txBody>
      </p:sp>
      <p:sp>
        <p:nvSpPr>
          <p:cNvPr id="22" name="文本占位符 2"/>
          <p:cNvSpPr>
            <a:spLocks noGrp="1"/>
          </p:cNvSpPr>
          <p:nvPr>
            <p:ph type="body" sz="quarter" idx="10"/>
          </p:nvPr>
        </p:nvSpPr>
        <p:spPr/>
        <p:txBody>
          <a:bodyPr/>
          <a:lstStyle/>
          <a:p>
            <a:r>
              <a:rPr lang="zh-CN" altLang="en-US" sz="2000" dirty="0" smtClean="0">
                <a:latin typeface="+mn-lt"/>
                <a:ea typeface="+mn-ea"/>
              </a:rPr>
              <a:t>在</a:t>
            </a:r>
            <a:r>
              <a:rPr lang="en-US" altLang="zh-CN" sz="2000" dirty="0">
                <a:latin typeface="+mn-lt"/>
                <a:ea typeface="+mn-ea"/>
              </a:rPr>
              <a:t>Data Studio</a:t>
            </a:r>
            <a:r>
              <a:rPr lang="zh-CN" altLang="en-US" sz="2000" dirty="0">
                <a:latin typeface="+mn-lt"/>
                <a:ea typeface="+mn-ea"/>
              </a:rPr>
              <a:t>中输入连接</a:t>
            </a:r>
            <a:r>
              <a:rPr lang="zh-CN" altLang="en-US" sz="2000" dirty="0" smtClean="0">
                <a:latin typeface="+mn-lt"/>
                <a:ea typeface="+mn-ea"/>
              </a:rPr>
              <a:t>信息</a:t>
            </a:r>
            <a:endParaRPr lang="en-US" altLang="zh-CN" sz="2000" dirty="0">
              <a:latin typeface="+mn-lt"/>
              <a:ea typeface="+mn-ea"/>
            </a:endParaRPr>
          </a:p>
          <a:p>
            <a:endParaRPr lang="en-US" altLang="zh-CN" dirty="0">
              <a:latin typeface="+mn-lt"/>
              <a:ea typeface="+mn-ea"/>
            </a:endParaRPr>
          </a:p>
          <a:p>
            <a:endParaRPr lang="en-US" altLang="zh-CN" sz="2000" dirty="0" smtClean="0">
              <a:latin typeface="+mn-lt"/>
              <a:ea typeface="+mn-ea"/>
            </a:endParaRPr>
          </a:p>
        </p:txBody>
      </p:sp>
      <p:sp>
        <p:nvSpPr>
          <p:cNvPr id="6" name="Rectangle 24"/>
          <p:cNvSpPr>
            <a:spLocks noChangeArrowheads="1"/>
          </p:cNvSpPr>
          <p:nvPr/>
        </p:nvSpPr>
        <p:spPr bwMode="auto">
          <a:xfrm>
            <a:off x="1019436" y="2240868"/>
            <a:ext cx="2508543" cy="3461766"/>
          </a:xfrm>
          <a:prstGeom prst="rect">
            <a:avLst/>
          </a:prstGeom>
          <a:solidFill>
            <a:schemeClr val="bg1">
              <a:lumMod val="95000"/>
            </a:schemeClr>
          </a:solidFill>
          <a:ln w="14351" algn="ctr">
            <a:solidFill>
              <a:srgbClr val="000000"/>
            </a:solidFill>
            <a:prstDash val="dash"/>
            <a:miter lim="800000"/>
          </a:ln>
        </p:spPr>
        <p:txBody>
          <a:bodyPr wrap="square" anchor="t">
            <a:noAutofit/>
          </a:bodyPr>
          <a:lstStyle/>
          <a:p>
            <a:pPr algn="ctr">
              <a:spcBef>
                <a:spcPts val="0"/>
              </a:spcBef>
              <a:defRPr/>
            </a:pPr>
            <a:endParaRPr lang="zh-CN" altLang="en-US" sz="2000" dirty="0"/>
          </a:p>
        </p:txBody>
      </p:sp>
      <p:sp>
        <p:nvSpPr>
          <p:cNvPr id="7" name="矩形 6"/>
          <p:cNvSpPr/>
          <p:nvPr/>
        </p:nvSpPr>
        <p:spPr bwMode="auto">
          <a:xfrm>
            <a:off x="1198812" y="2518813"/>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t>选择数据库类型</a:t>
            </a:r>
            <a:endParaRPr lang="zh-CN" altLang="en-US" sz="1800" dirty="0"/>
          </a:p>
        </p:txBody>
      </p:sp>
      <p:sp>
        <p:nvSpPr>
          <p:cNvPr id="8" name="矩形 7"/>
          <p:cNvSpPr/>
          <p:nvPr/>
        </p:nvSpPr>
        <p:spPr bwMode="auto">
          <a:xfrm>
            <a:off x="1198812" y="3151437"/>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t>输入自定义名称</a:t>
            </a:r>
            <a:endParaRPr lang="zh-CN" altLang="en-US" sz="1800" dirty="0"/>
          </a:p>
        </p:txBody>
      </p:sp>
      <p:sp>
        <p:nvSpPr>
          <p:cNvPr id="10" name="矩形 9"/>
          <p:cNvSpPr/>
          <p:nvPr/>
        </p:nvSpPr>
        <p:spPr bwMode="auto">
          <a:xfrm>
            <a:off x="1198812" y="4416685"/>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t>输入数据库端口</a:t>
            </a:r>
            <a:endParaRPr lang="zh-CN" altLang="en-US" sz="1800" dirty="0"/>
          </a:p>
        </p:txBody>
      </p:sp>
      <p:cxnSp>
        <p:nvCxnSpPr>
          <p:cNvPr id="11" name="直接箭头连接符 10"/>
          <p:cNvCxnSpPr>
            <a:stCxn id="8" idx="2"/>
          </p:cNvCxnSpPr>
          <p:nvPr/>
        </p:nvCxnSpPr>
        <p:spPr bwMode="auto">
          <a:xfrm>
            <a:off x="2278933" y="3511437"/>
            <a:ext cx="0" cy="272624"/>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2" name="直接箭头连接符 11"/>
          <p:cNvCxnSpPr>
            <a:stCxn id="7" idx="2"/>
            <a:endCxn id="8" idx="0"/>
          </p:cNvCxnSpPr>
          <p:nvPr/>
        </p:nvCxnSpPr>
        <p:spPr bwMode="auto">
          <a:xfrm>
            <a:off x="2278933" y="2878813"/>
            <a:ext cx="0" cy="272624"/>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3" name="直接箭头连接符 12"/>
          <p:cNvCxnSpPr>
            <a:endCxn id="10" idx="0"/>
          </p:cNvCxnSpPr>
          <p:nvPr/>
        </p:nvCxnSpPr>
        <p:spPr bwMode="auto">
          <a:xfrm>
            <a:off x="2278933" y="4144061"/>
            <a:ext cx="0" cy="272624"/>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4" name="直接箭头连接符 13"/>
          <p:cNvCxnSpPr>
            <a:stCxn id="10" idx="2"/>
          </p:cNvCxnSpPr>
          <p:nvPr/>
        </p:nvCxnSpPr>
        <p:spPr bwMode="auto">
          <a:xfrm>
            <a:off x="2278933" y="4776685"/>
            <a:ext cx="0" cy="27211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9" name="矩形 18"/>
          <p:cNvSpPr/>
          <p:nvPr/>
        </p:nvSpPr>
        <p:spPr bwMode="auto">
          <a:xfrm>
            <a:off x="1198812" y="5049309"/>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t>输入用户名及密码</a:t>
            </a:r>
            <a:endParaRPr lang="zh-CN" altLang="en-US" sz="1800" dirty="0"/>
          </a:p>
        </p:txBody>
      </p:sp>
      <p:sp>
        <p:nvSpPr>
          <p:cNvPr id="16" name="圆角矩形 15"/>
          <p:cNvSpPr/>
          <p:nvPr/>
        </p:nvSpPr>
        <p:spPr bwMode="auto">
          <a:xfrm>
            <a:off x="7732443" y="3268814"/>
            <a:ext cx="3689532" cy="320371"/>
          </a:xfrm>
          <a:prstGeom prst="roundRect">
            <a:avLst>
              <a:gd name="adj" fmla="val 7703"/>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p>
        </p:txBody>
      </p:sp>
      <p:sp>
        <p:nvSpPr>
          <p:cNvPr id="23" name="矩形 22"/>
          <p:cNvSpPr/>
          <p:nvPr/>
        </p:nvSpPr>
        <p:spPr bwMode="auto">
          <a:xfrm>
            <a:off x="1199457" y="3794462"/>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t>输入数据库 </a:t>
            </a:r>
            <a:r>
              <a:rPr lang="en-US" altLang="zh-CN" sz="1800" dirty="0" smtClean="0"/>
              <a:t>IP</a:t>
            </a:r>
            <a:endParaRPr lang="zh-CN" altLang="en-US" sz="18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1"/>
          <a:stretch>
            <a:fillRect/>
          </a:stretch>
        </p:blipFill>
        <p:spPr>
          <a:xfrm>
            <a:off x="3292037" y="1334202"/>
            <a:ext cx="7736511" cy="4876798"/>
          </a:xfrm>
          <a:prstGeom prst="rect">
            <a:avLst/>
          </a:prstGeom>
          <a:ln w="12700">
            <a:solidFill>
              <a:schemeClr val="bg1">
                <a:lumMod val="85000"/>
              </a:schemeClr>
            </a:solidFill>
          </a:ln>
        </p:spPr>
      </p:pic>
      <p:sp>
        <p:nvSpPr>
          <p:cNvPr id="49" name="标题 1"/>
          <p:cNvSpPr>
            <a:spLocks noGrp="1"/>
          </p:cNvSpPr>
          <p:nvPr>
            <p:ph type="title"/>
          </p:nvPr>
        </p:nvSpPr>
        <p:spPr/>
        <p:txBody>
          <a:bodyPr/>
          <a:lstStyle/>
          <a:p>
            <a:r>
              <a:rPr lang="en-US" altLang="zh-CN" dirty="0">
                <a:latin typeface="+mn-lt"/>
              </a:rPr>
              <a:t>Data Studio</a:t>
            </a:r>
            <a:r>
              <a:rPr lang="zh-CN" altLang="en-US" dirty="0">
                <a:latin typeface="+mn-lt"/>
              </a:rPr>
              <a:t>主界面</a:t>
            </a:r>
            <a:r>
              <a:rPr lang="zh-CN" altLang="en-US" dirty="0" smtClean="0">
                <a:latin typeface="+mn-lt"/>
              </a:rPr>
              <a:t>的组成</a:t>
            </a:r>
            <a:endParaRPr lang="zh-CN" altLang="en-US" dirty="0">
              <a:latin typeface="+mn-lt"/>
            </a:endParaRPr>
          </a:p>
        </p:txBody>
      </p:sp>
      <p:sp>
        <p:nvSpPr>
          <p:cNvPr id="57" name="文本占位符 1"/>
          <p:cNvSpPr>
            <a:spLocks noGrp="1"/>
          </p:cNvSpPr>
          <p:nvPr>
            <p:ph type="body" sz="quarter" idx="10"/>
          </p:nvPr>
        </p:nvSpPr>
        <p:spPr/>
        <p:txBody>
          <a:bodyPr/>
          <a:lstStyle/>
          <a:p>
            <a:pPr marL="342900" indent="-342900">
              <a:buSzPct val="100000"/>
              <a:buFont typeface="+mj-lt"/>
              <a:buAutoNum type="arabicPeriod"/>
            </a:pPr>
            <a:r>
              <a:rPr lang="zh-CN" altLang="en-US" sz="1800" b="1" dirty="0" smtClean="0">
                <a:latin typeface="+mn-lt"/>
              </a:rPr>
              <a:t>顶部菜单栏</a:t>
            </a:r>
            <a:endParaRPr lang="en-US" altLang="zh-CN" sz="1800" b="1" dirty="0" smtClean="0">
              <a:latin typeface="+mn-lt"/>
            </a:endParaRPr>
          </a:p>
          <a:p>
            <a:pPr marL="342900" indent="-342900">
              <a:buSzPct val="100000"/>
              <a:buFont typeface="+mj-lt"/>
              <a:buAutoNum type="arabicPeriod"/>
            </a:pPr>
            <a:r>
              <a:rPr lang="zh-CN" altLang="en-US" sz="1800" b="1" dirty="0" smtClean="0">
                <a:latin typeface="+mn-lt"/>
              </a:rPr>
              <a:t>对象浏览器</a:t>
            </a:r>
            <a:endParaRPr lang="en-US" altLang="zh-CN" sz="1800" b="1" dirty="0" smtClean="0">
              <a:latin typeface="+mn-lt"/>
            </a:endParaRPr>
          </a:p>
          <a:p>
            <a:pPr marL="342900" indent="-342900">
              <a:buSzPct val="100000"/>
              <a:buFont typeface="+mj-lt"/>
              <a:buAutoNum type="arabicPeriod"/>
            </a:pPr>
            <a:r>
              <a:rPr lang="en-US" altLang="zh-CN" sz="1800" b="1" dirty="0" smtClean="0">
                <a:latin typeface="+mn-lt"/>
              </a:rPr>
              <a:t>SQL</a:t>
            </a:r>
            <a:r>
              <a:rPr lang="zh-CN" altLang="en-US" sz="1800" b="1" dirty="0" smtClean="0">
                <a:latin typeface="+mn-lt"/>
              </a:rPr>
              <a:t>编辑窗口</a:t>
            </a:r>
            <a:endParaRPr lang="en-US" altLang="zh-CN" sz="1800" b="1" dirty="0" smtClean="0">
              <a:latin typeface="+mn-lt"/>
            </a:endParaRPr>
          </a:p>
          <a:p>
            <a:pPr marL="342900" indent="-342900">
              <a:buSzPct val="100000"/>
              <a:buFont typeface="+mj-lt"/>
              <a:buAutoNum type="arabicPeriod"/>
            </a:pPr>
            <a:r>
              <a:rPr lang="zh-CN" altLang="en-US" sz="1800" b="1" dirty="0" smtClean="0">
                <a:latin typeface="+mn-lt"/>
              </a:rPr>
              <a:t>查询结果窗口</a:t>
            </a:r>
            <a:endParaRPr lang="en-US" altLang="zh-CN" sz="1800" b="1" dirty="0" smtClean="0">
              <a:latin typeface="+mn-lt"/>
            </a:endParaRPr>
          </a:p>
          <a:p>
            <a:pPr marL="342900" indent="-342900">
              <a:buSzPct val="100000"/>
              <a:buFont typeface="+mj-lt"/>
              <a:buAutoNum type="arabicPeriod"/>
            </a:pPr>
            <a:r>
              <a:rPr lang="en-US" altLang="zh-CN" sz="1800" b="1" dirty="0" smtClean="0">
                <a:latin typeface="+mn-lt"/>
              </a:rPr>
              <a:t>SQL</a:t>
            </a:r>
            <a:r>
              <a:rPr lang="zh-CN" altLang="en-US" sz="1800" b="1" dirty="0" smtClean="0">
                <a:latin typeface="+mn-lt"/>
              </a:rPr>
              <a:t>语法助手</a:t>
            </a:r>
            <a:endParaRPr lang="en-US" altLang="zh-CN" sz="1800" b="1" dirty="0" smtClean="0">
              <a:latin typeface="+mn-lt"/>
            </a:endParaRPr>
          </a:p>
          <a:p>
            <a:pPr marL="342900" indent="-342900">
              <a:buFont typeface="+mj-lt"/>
              <a:buAutoNum type="arabicPeriod"/>
            </a:pPr>
            <a:endParaRPr lang="en-US" altLang="zh-CN" sz="1800" b="1" dirty="0" smtClean="0">
              <a:latin typeface="+mn-lt"/>
            </a:endParaRPr>
          </a:p>
          <a:p>
            <a:endParaRPr lang="zh-CN" altLang="en-US" sz="1800" dirty="0">
              <a:solidFill>
                <a:schemeClr val="bg1">
                  <a:lumMod val="50000"/>
                </a:schemeClr>
              </a:solidFill>
              <a:latin typeface="+mn-lt"/>
            </a:endParaRPr>
          </a:p>
        </p:txBody>
      </p:sp>
      <p:sp>
        <p:nvSpPr>
          <p:cNvPr id="50" name="Rectangle 652"/>
          <p:cNvSpPr>
            <a:spLocks noChangeArrowheads="1"/>
          </p:cNvSpPr>
          <p:nvPr/>
        </p:nvSpPr>
        <p:spPr bwMode="auto">
          <a:xfrm>
            <a:off x="3452359" y="1894986"/>
            <a:ext cx="1999971" cy="307758"/>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51" name="Rectangle 652"/>
          <p:cNvSpPr>
            <a:spLocks noChangeArrowheads="1"/>
          </p:cNvSpPr>
          <p:nvPr/>
        </p:nvSpPr>
        <p:spPr bwMode="auto">
          <a:xfrm>
            <a:off x="9345306" y="1894986"/>
            <a:ext cx="1683241" cy="307758"/>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52" name="Rectangle 652"/>
          <p:cNvSpPr>
            <a:spLocks noChangeArrowheads="1"/>
          </p:cNvSpPr>
          <p:nvPr/>
        </p:nvSpPr>
        <p:spPr bwMode="auto">
          <a:xfrm>
            <a:off x="3301910" y="1448779"/>
            <a:ext cx="7010961" cy="318707"/>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53" name="流程图: 联系 52"/>
          <p:cNvSpPr/>
          <p:nvPr/>
        </p:nvSpPr>
        <p:spPr bwMode="auto">
          <a:xfrm>
            <a:off x="7398818" y="1334202"/>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a:solidFill>
                  <a:schemeClr val="bg1"/>
                </a:solidFill>
                <a:ea typeface="方正兰亭黑简体" panose="02000000000000000000" pitchFamily="2" charset="-122"/>
              </a:rPr>
              <a:t>1</a:t>
            </a:r>
            <a:endParaRPr lang="zh-CN" altLang="en-US" sz="1600" b="1" dirty="0">
              <a:solidFill>
                <a:schemeClr val="bg1"/>
              </a:solidFill>
              <a:ea typeface="方正兰亭黑简体" panose="02000000000000000000" pitchFamily="2" charset="-122"/>
            </a:endParaRPr>
          </a:p>
        </p:txBody>
      </p:sp>
      <p:sp>
        <p:nvSpPr>
          <p:cNvPr id="54" name="流程图: 联系 53"/>
          <p:cNvSpPr/>
          <p:nvPr/>
        </p:nvSpPr>
        <p:spPr bwMode="auto">
          <a:xfrm>
            <a:off x="10706030" y="1975328"/>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smtClean="0">
                <a:solidFill>
                  <a:schemeClr val="bg1"/>
                </a:solidFill>
                <a:ea typeface="方正兰亭黑简体" panose="02000000000000000000" pitchFamily="2" charset="-122"/>
              </a:rPr>
              <a:t>5</a:t>
            </a:r>
            <a:endParaRPr lang="zh-CN" altLang="en-US" sz="1600" b="1" dirty="0">
              <a:solidFill>
                <a:schemeClr val="bg1"/>
              </a:solidFill>
              <a:ea typeface="方正兰亭黑简体" panose="02000000000000000000" pitchFamily="2" charset="-122"/>
            </a:endParaRPr>
          </a:p>
        </p:txBody>
      </p:sp>
      <p:sp>
        <p:nvSpPr>
          <p:cNvPr id="55" name="流程图: 联系 54"/>
          <p:cNvSpPr/>
          <p:nvPr/>
        </p:nvSpPr>
        <p:spPr bwMode="auto">
          <a:xfrm>
            <a:off x="8908715" y="1978276"/>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a:solidFill>
                  <a:schemeClr val="bg1"/>
                </a:solidFill>
                <a:ea typeface="方正兰亭黑简体" panose="02000000000000000000" pitchFamily="2" charset="-122"/>
              </a:rPr>
              <a:t>3</a:t>
            </a:r>
            <a:endParaRPr lang="zh-CN" altLang="en-US" sz="1600" b="1" dirty="0">
              <a:solidFill>
                <a:schemeClr val="bg1"/>
              </a:solidFill>
              <a:ea typeface="方正兰亭黑简体" panose="02000000000000000000" pitchFamily="2" charset="-122"/>
            </a:endParaRPr>
          </a:p>
        </p:txBody>
      </p:sp>
      <p:sp>
        <p:nvSpPr>
          <p:cNvPr id="56" name="流程图: 联系 55"/>
          <p:cNvSpPr/>
          <p:nvPr/>
        </p:nvSpPr>
        <p:spPr bwMode="auto">
          <a:xfrm>
            <a:off x="3325577" y="3356992"/>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a:solidFill>
                  <a:schemeClr val="bg1"/>
                </a:solidFill>
                <a:ea typeface="方正兰亭黑简体" panose="02000000000000000000" pitchFamily="2" charset="-122"/>
              </a:rPr>
              <a:t>2</a:t>
            </a:r>
            <a:endParaRPr lang="zh-CN" altLang="en-US" sz="1600" b="1" dirty="0">
              <a:solidFill>
                <a:schemeClr val="bg1"/>
              </a:solidFill>
              <a:ea typeface="方正兰亭黑简体" panose="02000000000000000000" pitchFamily="2" charset="-122"/>
            </a:endParaRPr>
          </a:p>
        </p:txBody>
      </p:sp>
      <p:sp>
        <p:nvSpPr>
          <p:cNvPr id="58" name="Rectangle 652"/>
          <p:cNvSpPr>
            <a:spLocks noChangeArrowheads="1"/>
          </p:cNvSpPr>
          <p:nvPr/>
        </p:nvSpPr>
        <p:spPr bwMode="auto">
          <a:xfrm>
            <a:off x="5539321" y="1894986"/>
            <a:ext cx="3718995" cy="307758"/>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59" name="Rectangle 652"/>
          <p:cNvSpPr>
            <a:spLocks noChangeArrowheads="1"/>
          </p:cNvSpPr>
          <p:nvPr/>
        </p:nvSpPr>
        <p:spPr bwMode="auto">
          <a:xfrm>
            <a:off x="5539321" y="3928296"/>
            <a:ext cx="3718996" cy="307758"/>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60" name="流程图: 联系 59"/>
          <p:cNvSpPr/>
          <p:nvPr/>
        </p:nvSpPr>
        <p:spPr bwMode="auto">
          <a:xfrm>
            <a:off x="8907296" y="4020981"/>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a:solidFill>
                  <a:schemeClr val="bg1"/>
                </a:solidFill>
                <a:ea typeface="方正兰亭黑简体" panose="02000000000000000000" pitchFamily="2" charset="-122"/>
              </a:rPr>
              <a:t>4</a:t>
            </a:r>
            <a:endParaRPr lang="zh-CN" altLang="en-US" sz="1600" b="1" dirty="0">
              <a:solidFill>
                <a:schemeClr val="bg1"/>
              </a:solidFill>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a:t>
            </a:r>
            <a:r>
              <a:rPr lang="en-US" altLang="zh-CN" dirty="0" smtClean="0"/>
              <a:t>Studio</a:t>
            </a:r>
            <a:r>
              <a:rPr lang="zh-CN" altLang="en-US" dirty="0" smtClean="0"/>
              <a:t>的</a:t>
            </a:r>
            <a:r>
              <a:rPr lang="zh-CN" altLang="en-US" dirty="0"/>
              <a:t>基本</a:t>
            </a:r>
            <a:r>
              <a:rPr lang="zh-CN" altLang="en-US" dirty="0" smtClean="0"/>
              <a:t>功能</a:t>
            </a:r>
            <a:endParaRPr lang="zh-CN" altLang="en-US" dirty="0"/>
          </a:p>
        </p:txBody>
      </p:sp>
      <p:sp>
        <p:nvSpPr>
          <p:cNvPr id="22" name="文本占位符 2"/>
          <p:cNvSpPr>
            <a:spLocks noGrp="1"/>
          </p:cNvSpPr>
          <p:nvPr>
            <p:ph type="body" sz="quarter" idx="10"/>
          </p:nvPr>
        </p:nvSpPr>
        <p:spPr/>
        <p:txBody>
          <a:bodyPr/>
          <a:lstStyle/>
          <a:p>
            <a:r>
              <a:rPr lang="zh-CN" altLang="en-US" sz="2000" dirty="0"/>
              <a:t>对象浏览器</a:t>
            </a:r>
            <a:endParaRPr lang="en-US" altLang="zh-CN" sz="2000" dirty="0" smtClean="0"/>
          </a:p>
          <a:p>
            <a:pPr lvl="1"/>
            <a:r>
              <a:rPr lang="zh-CN" altLang="en-US" sz="1800" dirty="0"/>
              <a:t>以数据库连接为根节点，使用树状层级结构展示各类数据库</a:t>
            </a:r>
            <a:r>
              <a:rPr lang="zh-CN" altLang="en-US" sz="1800" dirty="0" smtClean="0"/>
              <a:t>对象；</a:t>
            </a:r>
            <a:endParaRPr lang="en-US" altLang="zh-CN" sz="1800" dirty="0" smtClean="0"/>
          </a:p>
          <a:p>
            <a:pPr lvl="1"/>
            <a:r>
              <a:rPr lang="zh-CN" altLang="en-US" sz="1800" dirty="0" smtClean="0"/>
              <a:t>通过右键菜单的形式提供各类对象管理操作的入口，如</a:t>
            </a:r>
            <a:r>
              <a:rPr lang="zh-CN" altLang="en-US" sz="1800" dirty="0"/>
              <a:t>创建数据库、断开连接</a:t>
            </a:r>
            <a:r>
              <a:rPr lang="zh-CN" altLang="en-US" sz="1800" dirty="0" smtClean="0"/>
              <a:t>、创建对象、编辑</a:t>
            </a:r>
            <a:r>
              <a:rPr lang="zh-CN" altLang="en-US" sz="1800" dirty="0"/>
              <a:t>表数据、</a:t>
            </a:r>
            <a:r>
              <a:rPr lang="zh-CN" altLang="en-US" sz="1800" dirty="0" smtClean="0"/>
              <a:t>查看对象属性</a:t>
            </a:r>
            <a:r>
              <a:rPr lang="zh-CN" altLang="en-US" sz="1800" dirty="0"/>
              <a:t>信息</a:t>
            </a:r>
            <a:r>
              <a:rPr lang="zh-CN" altLang="en-US" sz="1800" dirty="0" smtClean="0"/>
              <a:t>、执行存储过程等。</a:t>
            </a:r>
            <a:endParaRPr lang="en-US" altLang="zh-CN" sz="1800" dirty="0" smtClean="0"/>
          </a:p>
          <a:p>
            <a:r>
              <a:rPr lang="en-US" altLang="zh-CN" sz="2000" dirty="0" smtClean="0"/>
              <a:t>SQL</a:t>
            </a:r>
            <a:r>
              <a:rPr lang="zh-CN" altLang="en-US" sz="2000" dirty="0" smtClean="0"/>
              <a:t>编辑窗口</a:t>
            </a:r>
            <a:endParaRPr lang="en-US" altLang="zh-CN" sz="2000" dirty="0" smtClean="0"/>
          </a:p>
          <a:p>
            <a:pPr lvl="1"/>
            <a:r>
              <a:rPr lang="zh-CN" altLang="en-US" sz="1800" dirty="0" smtClean="0"/>
              <a:t>编辑、格式化和执行各类</a:t>
            </a:r>
            <a:r>
              <a:rPr lang="en-US" altLang="zh-CN" sz="1800" dirty="0" smtClean="0"/>
              <a:t>SQL</a:t>
            </a:r>
            <a:r>
              <a:rPr lang="zh-CN" altLang="en-US" sz="1800" dirty="0" smtClean="0"/>
              <a:t>语句；</a:t>
            </a:r>
            <a:endParaRPr lang="en-US" altLang="zh-CN" sz="1800" dirty="0" smtClean="0"/>
          </a:p>
          <a:p>
            <a:pPr lvl="1"/>
            <a:r>
              <a:rPr lang="zh-CN" altLang="en-US" sz="1800" dirty="0" smtClean="0"/>
              <a:t>在</a:t>
            </a:r>
            <a:r>
              <a:rPr lang="en-US" altLang="zh-CN" sz="1800" dirty="0" smtClean="0"/>
              <a:t>SQL</a:t>
            </a:r>
            <a:r>
              <a:rPr lang="zh-CN" altLang="en-US" sz="1800" dirty="0" smtClean="0"/>
              <a:t>编辑过程会根据用户输入进行自动联想并提供补全建议。</a:t>
            </a:r>
            <a:endParaRPr lang="en-US" altLang="zh-CN" sz="1800" dirty="0" smtClean="0"/>
          </a:p>
          <a:p>
            <a:r>
              <a:rPr lang="zh-CN" altLang="en-US" sz="2000" dirty="0" smtClean="0"/>
              <a:t>查询结果窗口</a:t>
            </a:r>
            <a:endParaRPr lang="en-US" altLang="zh-CN" sz="2000" dirty="0" smtClean="0"/>
          </a:p>
          <a:p>
            <a:pPr lvl="1"/>
            <a:r>
              <a:rPr lang="zh-CN" altLang="en-US" sz="1800" dirty="0" smtClean="0"/>
              <a:t>展示查询语句返回的结果，用户可对结果执行排序、动态筛选、复制、导出、编辑等操作。</a:t>
            </a:r>
            <a:endParaRPr lang="en-US" altLang="zh-CN" sz="1800" dirty="0"/>
          </a:p>
          <a:p>
            <a:endParaRPr lang="en-US" altLang="zh-CN" dirty="0"/>
          </a:p>
          <a:p>
            <a:endParaRPr lang="en-US" altLang="zh-CN" sz="2000" dirty="0"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a:t>
            </a:r>
            <a:r>
              <a:rPr lang="en-US" altLang="zh-CN" dirty="0" smtClean="0"/>
              <a:t>Studio</a:t>
            </a:r>
            <a:r>
              <a:rPr lang="zh-CN" altLang="en-US" dirty="0" smtClean="0"/>
              <a:t>的</a:t>
            </a:r>
            <a:r>
              <a:rPr lang="zh-CN" altLang="en-US" dirty="0"/>
              <a:t>基本</a:t>
            </a:r>
            <a:r>
              <a:rPr lang="zh-CN" altLang="en-US" dirty="0" smtClean="0"/>
              <a:t>功能</a:t>
            </a:r>
            <a:endParaRPr lang="zh-CN" altLang="en-US" dirty="0"/>
          </a:p>
        </p:txBody>
      </p:sp>
      <p:sp>
        <p:nvSpPr>
          <p:cNvPr id="22" name="文本占位符 2"/>
          <p:cNvSpPr>
            <a:spLocks noGrp="1"/>
          </p:cNvSpPr>
          <p:nvPr>
            <p:ph type="body" sz="quarter" idx="10"/>
          </p:nvPr>
        </p:nvSpPr>
        <p:spPr/>
        <p:txBody>
          <a:bodyPr/>
          <a:lstStyle/>
          <a:p>
            <a:r>
              <a:rPr lang="en-US" altLang="zh-CN" sz="2000" dirty="0" smtClean="0"/>
              <a:t>SQL</a:t>
            </a:r>
            <a:r>
              <a:rPr lang="zh-CN" altLang="en-US" sz="2000" dirty="0" smtClean="0"/>
              <a:t>语法助手</a:t>
            </a:r>
            <a:endParaRPr lang="en-US" altLang="zh-CN" sz="2000" dirty="0" smtClean="0"/>
          </a:p>
          <a:p>
            <a:pPr lvl="1"/>
            <a:r>
              <a:rPr lang="zh-CN" altLang="en-US" sz="1800" dirty="0" smtClean="0"/>
              <a:t>根据用户在</a:t>
            </a:r>
            <a:r>
              <a:rPr lang="en-US" altLang="zh-CN" sz="1800" dirty="0" smtClean="0"/>
              <a:t>SQL</a:t>
            </a:r>
            <a:r>
              <a:rPr lang="zh-CN" altLang="en-US" sz="1800" dirty="0" smtClean="0"/>
              <a:t>编辑窗口中的输入，动态匹配并展示相应的</a:t>
            </a:r>
            <a:r>
              <a:rPr lang="en-US" altLang="zh-CN" sz="1800" dirty="0" smtClean="0"/>
              <a:t>SQL</a:t>
            </a:r>
            <a:r>
              <a:rPr lang="zh-CN" altLang="en-US" sz="1800" dirty="0" smtClean="0"/>
              <a:t>语法。</a:t>
            </a:r>
            <a:endParaRPr lang="en-US" altLang="zh-CN" sz="1800" dirty="0" smtClean="0"/>
          </a:p>
          <a:p>
            <a:r>
              <a:rPr lang="zh-CN" altLang="en-US" sz="2000" dirty="0" smtClean="0"/>
              <a:t>存储过程管理</a:t>
            </a:r>
            <a:endParaRPr lang="en-US" altLang="zh-CN" sz="2000" dirty="0"/>
          </a:p>
          <a:p>
            <a:pPr lvl="1"/>
            <a:r>
              <a:rPr lang="zh-CN" altLang="en-US" sz="1800" dirty="0" smtClean="0"/>
              <a:t>查看、修改和编译存储过程的代码；</a:t>
            </a:r>
            <a:endParaRPr lang="en-US" altLang="zh-CN" sz="1800" dirty="0" smtClean="0"/>
          </a:p>
          <a:p>
            <a:pPr lvl="1"/>
            <a:r>
              <a:rPr lang="zh-CN" altLang="en-US" sz="1800" dirty="0" smtClean="0"/>
              <a:t>执行或调试存储过程；</a:t>
            </a:r>
            <a:endParaRPr lang="en-US" altLang="zh-CN" sz="1800" dirty="0" smtClean="0"/>
          </a:p>
          <a:p>
            <a:pPr lvl="1"/>
            <a:r>
              <a:rPr lang="zh-CN" altLang="en-US" sz="1800" dirty="0" smtClean="0"/>
              <a:t>针对</a:t>
            </a:r>
            <a:r>
              <a:rPr lang="en-US" altLang="zh-CN" sz="1800" dirty="0" smtClean="0"/>
              <a:t>GaussDB</a:t>
            </a:r>
            <a:r>
              <a:rPr lang="zh-CN" altLang="en-US" sz="1800" dirty="0" smtClean="0"/>
              <a:t>语法提供相应的存储过程创建模板。</a:t>
            </a:r>
            <a:endParaRPr lang="en-US" altLang="zh-CN" sz="1800" dirty="0" smtClean="0"/>
          </a:p>
          <a:p>
            <a:r>
              <a:rPr lang="zh-CN" altLang="en-US" sz="2000" dirty="0" smtClean="0"/>
              <a:t>首选项配置</a:t>
            </a:r>
            <a:endParaRPr lang="en-US" altLang="zh-CN" sz="2000" dirty="0" smtClean="0"/>
          </a:p>
          <a:p>
            <a:pPr lvl="1"/>
            <a:r>
              <a:rPr lang="zh-CN" altLang="en-US" sz="1800" dirty="0" smtClean="0"/>
              <a:t>用户可针对自身的使用习惯对</a:t>
            </a:r>
            <a:r>
              <a:rPr lang="en-US" altLang="zh-CN" sz="1800" dirty="0" smtClean="0"/>
              <a:t>DS</a:t>
            </a:r>
            <a:r>
              <a:rPr lang="zh-CN" altLang="en-US" sz="1800" dirty="0" smtClean="0"/>
              <a:t>的部分功能进行个性化设置，如自动保存的时间间隔、查询结果每次加载的记录数、</a:t>
            </a:r>
            <a:r>
              <a:rPr lang="en-US" altLang="zh-CN" sz="1800" dirty="0" smtClean="0"/>
              <a:t>SQL</a:t>
            </a:r>
            <a:r>
              <a:rPr lang="zh-CN" altLang="en-US" sz="1800" dirty="0" smtClean="0"/>
              <a:t>语句高亮规则、自定义快捷键等。</a:t>
            </a:r>
            <a:endParaRPr lang="en-US" altLang="zh-CN" sz="1800" dirty="0"/>
          </a:p>
          <a:p>
            <a:endParaRPr lang="en-US" altLang="zh-CN" dirty="0"/>
          </a:p>
          <a:p>
            <a:endParaRPr lang="en-US" altLang="zh-CN" sz="2000" dirty="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chemeClr val="bg1">
                    <a:lumMod val="50000"/>
                  </a:schemeClr>
                </a:solidFill>
              </a:rPr>
              <a:t>GaussDB</a:t>
            </a:r>
            <a:r>
              <a:rPr lang="zh-CN" altLang="en-US" dirty="0">
                <a:solidFill>
                  <a:schemeClr val="bg1">
                    <a:lumMod val="50000"/>
                  </a:schemeClr>
                </a:solidFill>
              </a:rPr>
              <a:t>数据库</a:t>
            </a:r>
            <a:r>
              <a:rPr lang="zh-CN" altLang="en-US" dirty="0" smtClean="0">
                <a:solidFill>
                  <a:schemeClr val="bg1">
                    <a:lumMod val="50000"/>
                  </a:schemeClr>
                </a:solidFill>
              </a:rPr>
              <a:t>驱动</a:t>
            </a:r>
            <a:endParaRPr lang="en-US" altLang="zh-CN" dirty="0" smtClean="0">
              <a:solidFill>
                <a:schemeClr val="bg1">
                  <a:lumMod val="50000"/>
                </a:schemeClr>
              </a:solidFill>
            </a:endParaRPr>
          </a:p>
          <a:p>
            <a:r>
              <a:rPr lang="zh-CN" altLang="en-US" dirty="0">
                <a:solidFill>
                  <a:schemeClr val="bg1">
                    <a:lumMod val="50000"/>
                  </a:schemeClr>
                </a:solidFill>
              </a:rPr>
              <a:t>数据库</a:t>
            </a:r>
            <a:r>
              <a:rPr lang="zh-CN" altLang="en-US" dirty="0" smtClean="0">
                <a:solidFill>
                  <a:schemeClr val="bg1">
                    <a:lumMod val="50000"/>
                  </a:schemeClr>
                </a:solidFill>
              </a:rPr>
              <a:t>工具</a:t>
            </a:r>
            <a:endParaRPr lang="zh-CN" altLang="en-US" dirty="0">
              <a:solidFill>
                <a:schemeClr val="bg1">
                  <a:lumMod val="50000"/>
                </a:schemeClr>
              </a:solidFill>
            </a:endParaRPr>
          </a:p>
          <a:p>
            <a:r>
              <a:rPr lang="zh-CN" altLang="en-US" b="1" dirty="0">
                <a:solidFill>
                  <a:schemeClr val="tx1">
                    <a:lumMod val="95000"/>
                    <a:lumOff val="5000"/>
                  </a:schemeClr>
                </a:solidFill>
              </a:rPr>
              <a:t>客户端工具</a:t>
            </a:r>
            <a:endParaRPr lang="en-US" altLang="zh-CN" b="1" dirty="0">
              <a:solidFill>
                <a:schemeClr val="tx1">
                  <a:lumMod val="95000"/>
                  <a:lumOff val="5000"/>
                </a:schemeClr>
              </a:solidFill>
            </a:endParaRPr>
          </a:p>
          <a:p>
            <a:pPr lvl="1">
              <a:buSzPct val="50000"/>
              <a:buFont typeface="Wingdings" panose="05000000000000000000" pitchFamily="2" charset="2"/>
              <a:buChar char="p"/>
            </a:pPr>
            <a:r>
              <a:rPr lang="en-US" altLang="zh-CN" dirty="0" err="1">
                <a:solidFill>
                  <a:schemeClr val="bg1">
                    <a:lumMod val="50000"/>
                  </a:schemeClr>
                </a:solidFill>
              </a:rPr>
              <a:t>gsql</a:t>
            </a:r>
            <a:endParaRPr lang="en-US" altLang="zh-CN" dirty="0">
              <a:solidFill>
                <a:schemeClr val="bg1">
                  <a:lumMod val="50000"/>
                </a:schemeClr>
              </a:solidFill>
            </a:endParaRPr>
          </a:p>
          <a:p>
            <a:pPr lvl="1">
              <a:buSzPct val="50000"/>
              <a:buFont typeface="Wingdings" panose="05000000000000000000" pitchFamily="2" charset="2"/>
              <a:buChar char="p"/>
            </a:pPr>
            <a:r>
              <a:rPr lang="en-US" altLang="zh-CN" dirty="0">
                <a:solidFill>
                  <a:schemeClr val="bg1">
                    <a:lumMod val="50000"/>
                  </a:schemeClr>
                </a:solidFill>
              </a:rPr>
              <a:t>Data Studio</a:t>
            </a:r>
            <a:endParaRPr lang="en-US" altLang="zh-CN" dirty="0">
              <a:solidFill>
                <a:schemeClr val="bg1">
                  <a:lumMod val="50000"/>
                </a:schemeClr>
              </a:solidFill>
            </a:endParaRPr>
          </a:p>
          <a:p>
            <a:pPr lvl="1">
              <a:buSzPct val="60000"/>
              <a:buFont typeface="Wingdings" panose="05000000000000000000" pitchFamily="2" charset="2"/>
              <a:buChar char="n"/>
            </a:pPr>
            <a:r>
              <a:rPr lang="en-US" altLang="zh-CN" dirty="0" smtClean="0">
                <a:solidFill>
                  <a:schemeClr val="tx1">
                    <a:lumMod val="95000"/>
                    <a:lumOff val="5000"/>
                  </a:schemeClr>
                </a:solidFill>
              </a:rPr>
              <a:t>MySQL Workbench</a:t>
            </a:r>
            <a:endParaRPr lang="en-US" altLang="zh-CN" dirty="0">
              <a:solidFill>
                <a:schemeClr val="tx1">
                  <a:lumMod val="95000"/>
                  <a:lumOff val="5000"/>
                </a:schemeClr>
              </a:solidFill>
            </a:endParaRPr>
          </a:p>
          <a:p>
            <a:endParaRPr lang="zh-CN" altLang="en-US" sz="18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MySQL Workbench</a:t>
            </a:r>
            <a:r>
              <a:rPr lang="zh-CN" altLang="en-US" smtClean="0"/>
              <a:t>介绍</a:t>
            </a:r>
            <a:endParaRPr lang="zh-CN" altLang="en-US" dirty="0"/>
          </a:p>
        </p:txBody>
      </p:sp>
      <p:sp>
        <p:nvSpPr>
          <p:cNvPr id="7" name="文本占位符 1"/>
          <p:cNvSpPr>
            <a:spLocks noGrp="1"/>
          </p:cNvSpPr>
          <p:nvPr>
            <p:ph type="body" sz="quarter" idx="10"/>
          </p:nvPr>
        </p:nvSpPr>
        <p:spPr/>
        <p:txBody>
          <a:bodyPr/>
          <a:lstStyle/>
          <a:p>
            <a:r>
              <a:rPr lang="en-US" altLang="zh-CN" smtClean="0"/>
              <a:t>MySQL Workbench</a:t>
            </a:r>
            <a:r>
              <a:rPr lang="zh-CN" altLang="en-US" smtClean="0"/>
              <a:t>是一款</a:t>
            </a:r>
            <a:r>
              <a:rPr lang="en-US" altLang="zh-CN" smtClean="0"/>
              <a:t>GUI</a:t>
            </a:r>
            <a:r>
              <a:rPr lang="zh-CN" altLang="en-US" smtClean="0"/>
              <a:t>工具，可以使用它设计和创建新的数据库图示，建立数据库文档，以及进行复杂的</a:t>
            </a:r>
            <a:r>
              <a:rPr lang="en-US" altLang="zh-CN" smtClean="0"/>
              <a:t>MySQL </a:t>
            </a:r>
            <a:r>
              <a:rPr lang="zh-CN" altLang="en-US" smtClean="0"/>
              <a:t>迁移。</a:t>
            </a:r>
            <a:endParaRPr lang="en-US" altLang="zh-CN" smtClean="0"/>
          </a:p>
          <a:p>
            <a:r>
              <a:rPr lang="en-US" altLang="zh-CN" smtClean="0"/>
              <a:t>MySQL Workbench</a:t>
            </a:r>
            <a:r>
              <a:rPr lang="zh-CN" altLang="en-US" smtClean="0"/>
              <a:t>是下一代的可视化数据库设计、管理的工具，它同时有开源和商业化的两个版本。该软件支持</a:t>
            </a:r>
            <a:r>
              <a:rPr lang="en-US" altLang="zh-CN" smtClean="0"/>
              <a:t>Windows</a:t>
            </a:r>
            <a:r>
              <a:rPr lang="zh-CN" altLang="en-US" smtClean="0"/>
              <a:t>和</a:t>
            </a:r>
            <a:r>
              <a:rPr lang="en-US" altLang="zh-CN" smtClean="0"/>
              <a:t>Linux</a:t>
            </a:r>
            <a:r>
              <a:rPr lang="zh-CN" altLang="en-US" smtClean="0"/>
              <a:t>系统。</a:t>
            </a:r>
            <a:r>
              <a:rPr lang="en-US" altLang="zh-CN" smtClean="0"/>
              <a:t>MySQL Workbench</a:t>
            </a:r>
            <a:r>
              <a:rPr lang="zh-CN" altLang="en-US" smtClean="0"/>
              <a:t>能为数据库开发人员提供友好的图形化界面，简化数据库开发及应用开发任务，能显著提高构建程序的效率。</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0" indent="0">
              <a:buNone/>
            </a:pPr>
            <a:r>
              <a:rPr lang="en-US" altLang="zh-CN" dirty="0" smtClean="0">
                <a:solidFill>
                  <a:schemeClr val="bg1">
                    <a:lumMod val="50000"/>
                  </a:schemeClr>
                </a:solidFill>
              </a:rPr>
              <a:t>1.   GaussDB</a:t>
            </a:r>
            <a:r>
              <a:rPr lang="zh-CN" altLang="en-US" dirty="0">
                <a:solidFill>
                  <a:schemeClr val="bg1">
                    <a:lumMod val="50000"/>
                  </a:schemeClr>
                </a:solidFill>
              </a:rPr>
              <a:t>数据库驱动</a:t>
            </a:r>
            <a:endParaRPr lang="en-US" altLang="zh-CN" dirty="0">
              <a:solidFill>
                <a:schemeClr val="bg1">
                  <a:lumMod val="50000"/>
                </a:schemeClr>
              </a:solidFill>
            </a:endParaRPr>
          </a:p>
          <a:p>
            <a:pPr marL="0" indent="0">
              <a:buNone/>
            </a:pPr>
            <a:r>
              <a:rPr lang="en-US" altLang="zh-CN" b="1" dirty="0" smtClean="0"/>
              <a:t>2.   </a:t>
            </a:r>
            <a:r>
              <a:rPr lang="zh-CN" altLang="en-US" b="1" dirty="0" smtClean="0"/>
              <a:t>数据库</a:t>
            </a:r>
            <a:r>
              <a:rPr lang="zh-CN" altLang="en-US" b="1" dirty="0"/>
              <a:t>工具</a:t>
            </a:r>
            <a:endParaRPr lang="en-US" altLang="zh-CN" b="1" dirty="0"/>
          </a:p>
          <a:p>
            <a:pPr lvl="1">
              <a:buSzPct val="60000"/>
              <a:buFont typeface="Wingdings" panose="05000000000000000000" pitchFamily="2" charset="2"/>
              <a:buChar char="n"/>
            </a:pPr>
            <a:r>
              <a:rPr lang="en-US" altLang="zh-CN" dirty="0" smtClean="0"/>
              <a:t>DDM</a:t>
            </a:r>
            <a:endParaRPr lang="en-US" altLang="zh-CN" dirty="0"/>
          </a:p>
          <a:p>
            <a:pPr lvl="1">
              <a:buSzPct val="50000"/>
              <a:buFont typeface="Wingdings" panose="05000000000000000000" pitchFamily="2" charset="2"/>
              <a:buChar char="p"/>
            </a:pPr>
            <a:r>
              <a:rPr lang="en-US" altLang="zh-CN" dirty="0">
                <a:solidFill>
                  <a:schemeClr val="bg1">
                    <a:lumMod val="50000"/>
                  </a:schemeClr>
                </a:solidFill>
              </a:rPr>
              <a:t>DRS</a:t>
            </a:r>
            <a:endParaRPr lang="en-US" altLang="zh-CN" dirty="0">
              <a:solidFill>
                <a:schemeClr val="bg1">
                  <a:lumMod val="50000"/>
                </a:schemeClr>
              </a:solidFill>
            </a:endParaRPr>
          </a:p>
          <a:p>
            <a:pPr lvl="1">
              <a:buSzPct val="50000"/>
              <a:buFont typeface="Wingdings" panose="05000000000000000000" pitchFamily="2" charset="2"/>
              <a:buChar char="p"/>
            </a:pPr>
            <a:r>
              <a:rPr lang="en-US" altLang="zh-CN" dirty="0">
                <a:solidFill>
                  <a:schemeClr val="bg1">
                    <a:lumMod val="50000"/>
                  </a:schemeClr>
                </a:solidFill>
              </a:rPr>
              <a:t>DAS</a:t>
            </a:r>
            <a:endParaRPr lang="en-US" altLang="zh-CN" dirty="0">
              <a:solidFill>
                <a:schemeClr val="bg1">
                  <a:lumMod val="50000"/>
                </a:schemeClr>
              </a:solidFill>
            </a:endParaRPr>
          </a:p>
          <a:p>
            <a:pPr marL="0" indent="0">
              <a:buNone/>
            </a:pPr>
            <a:r>
              <a:rPr lang="en-US" altLang="zh-CN" dirty="0" smtClean="0">
                <a:solidFill>
                  <a:schemeClr val="bg1">
                    <a:lumMod val="50000"/>
                  </a:schemeClr>
                </a:solidFill>
              </a:rPr>
              <a:t>3.   </a:t>
            </a:r>
            <a:r>
              <a:rPr lang="zh-CN" altLang="en-US" dirty="0" smtClean="0">
                <a:solidFill>
                  <a:schemeClr val="bg1">
                    <a:lumMod val="50000"/>
                  </a:schemeClr>
                </a:solidFill>
              </a:rPr>
              <a:t>客户端工具</a:t>
            </a:r>
            <a:endParaRPr lang="zh-CN" altLang="en-US" dirty="0">
              <a:solidFill>
                <a:schemeClr val="bg1">
                  <a:lumMod val="50000"/>
                </a:schemeClr>
              </a:solidFill>
            </a:endParaRPr>
          </a:p>
          <a:p>
            <a:endParaRPr lang="en-US" altLang="zh-CN" dirty="0"/>
          </a:p>
          <a:p>
            <a:endParaRPr lang="en-US" altLang="zh-CN"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rPr>
              <a:t>下载安装并</a:t>
            </a:r>
            <a:r>
              <a:rPr lang="zh-CN" altLang="en-US" dirty="0" smtClean="0">
                <a:latin typeface="+mn-lt"/>
              </a:rPr>
              <a:t>运行</a:t>
            </a:r>
            <a:r>
              <a:rPr lang="en-US" altLang="zh-CN" dirty="0" smtClean="0">
                <a:latin typeface="+mn-lt"/>
              </a:rPr>
              <a:t>MySQL Workbench</a:t>
            </a:r>
            <a:endParaRPr lang="zh-CN" altLang="en-US" dirty="0">
              <a:latin typeface="+mn-lt"/>
            </a:endParaRPr>
          </a:p>
        </p:txBody>
      </p:sp>
      <p:sp>
        <p:nvSpPr>
          <p:cNvPr id="3" name="文本占位符 2"/>
          <p:cNvSpPr>
            <a:spLocks noGrp="1"/>
          </p:cNvSpPr>
          <p:nvPr>
            <p:ph type="body" sz="quarter" idx="10"/>
          </p:nvPr>
        </p:nvSpPr>
        <p:spPr/>
        <p:txBody>
          <a:bodyPr/>
          <a:lstStyle/>
          <a:p>
            <a:r>
              <a:rPr lang="en-US" altLang="zh-CN" dirty="0">
                <a:latin typeface="+mn-lt"/>
              </a:rPr>
              <a:t>MySQL</a:t>
            </a:r>
            <a:r>
              <a:rPr lang="zh-CN" altLang="en-US" dirty="0">
                <a:latin typeface="+mn-lt"/>
              </a:rPr>
              <a:t>提供了基于</a:t>
            </a:r>
            <a:r>
              <a:rPr lang="en-US" altLang="zh-CN" dirty="0">
                <a:latin typeface="+mn-lt"/>
              </a:rPr>
              <a:t>Windows</a:t>
            </a:r>
            <a:r>
              <a:rPr lang="zh-CN" altLang="en-US" dirty="0">
                <a:latin typeface="+mn-lt"/>
              </a:rPr>
              <a:t>平台</a:t>
            </a:r>
            <a:r>
              <a:rPr lang="zh-CN" altLang="en-US" dirty="0" smtClean="0">
                <a:latin typeface="+mn-lt"/>
              </a:rPr>
              <a:t>的</a:t>
            </a:r>
            <a:r>
              <a:rPr lang="en-US" altLang="zh-CN" dirty="0" smtClean="0">
                <a:latin typeface="+mn-lt"/>
              </a:rPr>
              <a:t>MySQL Workbench</a:t>
            </a:r>
            <a:r>
              <a:rPr lang="zh-CN" altLang="en-US" dirty="0" smtClean="0">
                <a:latin typeface="+mn-lt"/>
              </a:rPr>
              <a:t>图形</a:t>
            </a:r>
            <a:r>
              <a:rPr lang="zh-CN" altLang="en-US" dirty="0">
                <a:latin typeface="+mn-lt"/>
              </a:rPr>
              <a:t>界面客户端。</a:t>
            </a:r>
            <a:endParaRPr lang="en-US" altLang="zh-CN" dirty="0">
              <a:latin typeface="+mn-lt"/>
            </a:endParaRPr>
          </a:p>
          <a:p>
            <a:r>
              <a:rPr lang="en-US" altLang="zh-CN" dirty="0" smtClean="0">
                <a:latin typeface="+mn-lt"/>
              </a:rPr>
              <a:t>MySQL Workbench</a:t>
            </a:r>
            <a:r>
              <a:rPr lang="zh-CN" altLang="en-US" dirty="0" smtClean="0">
                <a:latin typeface="+mn-lt"/>
              </a:rPr>
              <a:t>下载</a:t>
            </a:r>
            <a:endParaRPr lang="en-US" altLang="zh-CN" sz="1800" dirty="0" smtClean="0">
              <a:latin typeface="+mn-lt"/>
            </a:endParaRPr>
          </a:p>
          <a:p>
            <a:pPr lvl="1"/>
            <a:r>
              <a:rPr lang="zh-CN" altLang="en-US" sz="1800" dirty="0" smtClean="0">
                <a:latin typeface="+mn-lt"/>
              </a:rPr>
              <a:t>登录</a:t>
            </a:r>
            <a:r>
              <a:rPr lang="en-US" altLang="zh-CN" sz="1800" dirty="0" err="1">
                <a:latin typeface="+mn-lt"/>
              </a:rPr>
              <a:t>mysql</a:t>
            </a:r>
            <a:r>
              <a:rPr lang="zh-CN" altLang="en-US" sz="1800" dirty="0">
                <a:latin typeface="+mn-lt"/>
              </a:rPr>
              <a:t>官网</a:t>
            </a:r>
            <a:r>
              <a:rPr lang="en-US" altLang="zh-CN" sz="1800" dirty="0">
                <a:latin typeface="+mn-lt"/>
              </a:rPr>
              <a:t>http://www.mysql.com/</a:t>
            </a:r>
            <a:endParaRPr lang="en-US" altLang="zh-CN" sz="1800" dirty="0">
              <a:latin typeface="+mn-lt"/>
            </a:endParaRPr>
          </a:p>
          <a:p>
            <a:pPr lvl="1"/>
            <a:r>
              <a:rPr lang="zh-CN" altLang="en-US" sz="1800" dirty="0" smtClean="0">
                <a:latin typeface="+mn-lt"/>
              </a:rPr>
              <a:t>在</a:t>
            </a:r>
            <a:r>
              <a:rPr lang="zh-CN" altLang="en-US" sz="1800" dirty="0">
                <a:latin typeface="+mn-lt"/>
              </a:rPr>
              <a:t>网页底部</a:t>
            </a:r>
            <a:r>
              <a:rPr lang="en-US" altLang="zh-CN" sz="1800" dirty="0">
                <a:latin typeface="+mn-lt"/>
              </a:rPr>
              <a:t>DOWNLOADS</a:t>
            </a:r>
            <a:r>
              <a:rPr lang="zh-CN" altLang="en-US" sz="1800" dirty="0">
                <a:latin typeface="+mn-lt"/>
              </a:rPr>
              <a:t>选项中选择</a:t>
            </a:r>
            <a:r>
              <a:rPr lang="en-US" altLang="zh-CN" sz="1800" dirty="0">
                <a:latin typeface="+mn-lt"/>
              </a:rPr>
              <a:t>MySQL </a:t>
            </a:r>
            <a:r>
              <a:rPr lang="en-US" altLang="zh-CN" sz="1800" dirty="0" err="1" smtClean="0">
                <a:latin typeface="+mn-lt"/>
              </a:rPr>
              <a:t>MySQL</a:t>
            </a:r>
            <a:r>
              <a:rPr lang="en-US" altLang="zh-CN" sz="1800" dirty="0" smtClean="0">
                <a:latin typeface="+mn-lt"/>
              </a:rPr>
              <a:t> Workbench</a:t>
            </a:r>
            <a:endParaRPr lang="en-US" altLang="zh-CN" sz="1800" dirty="0" smtClean="0">
              <a:latin typeface="+mn-lt"/>
            </a:endParaRPr>
          </a:p>
          <a:p>
            <a:pPr lvl="1"/>
            <a:r>
              <a:rPr lang="zh-CN" altLang="en-US" sz="1800" dirty="0">
                <a:latin typeface="+mn-lt"/>
              </a:rPr>
              <a:t>解压下载的客户端</a:t>
            </a:r>
            <a:r>
              <a:rPr lang="zh-CN" altLang="en-US" sz="1800" dirty="0" smtClean="0">
                <a:latin typeface="+mn-lt"/>
              </a:rPr>
              <a:t>软件包</a:t>
            </a:r>
            <a:r>
              <a:rPr lang="en-US" altLang="zh-CN" sz="1800" dirty="0" smtClean="0">
                <a:latin typeface="+mn-lt"/>
              </a:rPr>
              <a:t>(32</a:t>
            </a:r>
            <a:r>
              <a:rPr lang="zh-CN" altLang="en-US" sz="1800" dirty="0">
                <a:latin typeface="+mn-lt"/>
              </a:rPr>
              <a:t>位或</a:t>
            </a:r>
            <a:r>
              <a:rPr lang="en-US" altLang="zh-CN" sz="1800" dirty="0">
                <a:latin typeface="+mn-lt"/>
              </a:rPr>
              <a:t>64</a:t>
            </a:r>
            <a:r>
              <a:rPr lang="zh-CN" altLang="en-US" sz="1800" dirty="0" smtClean="0">
                <a:latin typeface="+mn-lt"/>
              </a:rPr>
              <a:t>位</a:t>
            </a:r>
            <a:r>
              <a:rPr lang="en-US" altLang="zh-CN" sz="1800" dirty="0" smtClean="0">
                <a:latin typeface="+mn-lt"/>
              </a:rPr>
              <a:t>)</a:t>
            </a:r>
            <a:r>
              <a:rPr lang="zh-CN" altLang="en-US" sz="1800" dirty="0" smtClean="0">
                <a:latin typeface="+mn-lt"/>
              </a:rPr>
              <a:t>到</a:t>
            </a:r>
            <a:r>
              <a:rPr lang="zh-CN" altLang="en-US" sz="1800" dirty="0">
                <a:latin typeface="+mn-lt"/>
              </a:rPr>
              <a:t>需要安装的路径。例如：</a:t>
            </a:r>
            <a:r>
              <a:rPr lang="en-US" altLang="zh-CN" sz="1800" dirty="0">
                <a:latin typeface="+mn-lt"/>
              </a:rPr>
              <a:t>D</a:t>
            </a:r>
            <a:r>
              <a:rPr lang="en-US" altLang="zh-CN" sz="1800" dirty="0" smtClean="0">
                <a:latin typeface="+mn-lt"/>
              </a:rPr>
              <a:t>:\MySQL Workbench</a:t>
            </a:r>
            <a:endParaRPr lang="en-US" altLang="zh-CN" sz="1800" dirty="0">
              <a:latin typeface="+mn-lt"/>
            </a:endParaRPr>
          </a:p>
          <a:p>
            <a:pPr lvl="1"/>
            <a:r>
              <a:rPr lang="zh-CN" altLang="en-US" sz="1800" dirty="0">
                <a:latin typeface="+mn-lt"/>
              </a:rPr>
              <a:t>打开安装目录，</a:t>
            </a:r>
            <a:r>
              <a:rPr lang="zh-CN" altLang="en-US" sz="1800" dirty="0" smtClean="0">
                <a:latin typeface="+mn-lt"/>
              </a:rPr>
              <a:t>双击</a:t>
            </a:r>
            <a:r>
              <a:rPr lang="en-US" altLang="zh-CN" sz="1800" dirty="0" smtClean="0">
                <a:latin typeface="+mn-lt"/>
              </a:rPr>
              <a:t>MySQL Workbench.exe(</a:t>
            </a:r>
            <a:r>
              <a:rPr lang="zh-CN" altLang="en-US" sz="1800" dirty="0" smtClean="0">
                <a:latin typeface="+mn-lt"/>
              </a:rPr>
              <a:t>或者</a:t>
            </a:r>
            <a:r>
              <a:rPr lang="zh-CN" altLang="en-US" sz="1800" dirty="0">
                <a:latin typeface="+mn-lt"/>
              </a:rPr>
              <a:t>右键，以管理员身份</a:t>
            </a:r>
            <a:r>
              <a:rPr lang="zh-CN" altLang="en-US" sz="1800" dirty="0" smtClean="0">
                <a:latin typeface="+mn-lt"/>
              </a:rPr>
              <a:t>运行</a:t>
            </a:r>
            <a:r>
              <a:rPr lang="en-US" altLang="zh-CN" sz="1800" dirty="0" smtClean="0">
                <a:latin typeface="+mn-lt"/>
              </a:rPr>
              <a:t>)</a:t>
            </a:r>
            <a:r>
              <a:rPr lang="zh-CN" altLang="en-US" sz="1800" dirty="0" smtClean="0">
                <a:latin typeface="+mn-lt"/>
              </a:rPr>
              <a:t>。</a:t>
            </a:r>
            <a:endParaRPr lang="zh-CN" altLang="en-US" sz="1800" dirty="0">
              <a:latin typeface="+mn-lt"/>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p:nvPr/>
        </p:nvPicPr>
        <p:blipFill>
          <a:blip r:embed="rId1"/>
          <a:stretch>
            <a:fillRect/>
          </a:stretch>
        </p:blipFill>
        <p:spPr>
          <a:xfrm>
            <a:off x="3707355" y="1724342"/>
            <a:ext cx="7764978" cy="4657408"/>
          </a:xfrm>
          <a:prstGeom prst="rect">
            <a:avLst/>
          </a:prstGeom>
          <a:ln w="12700">
            <a:solidFill>
              <a:schemeClr val="bg1">
                <a:lumMod val="85000"/>
              </a:schemeClr>
            </a:solidFill>
          </a:ln>
        </p:spPr>
      </p:pic>
      <p:sp>
        <p:nvSpPr>
          <p:cNvPr id="2" name="标题 1"/>
          <p:cNvSpPr>
            <a:spLocks noGrp="1"/>
          </p:cNvSpPr>
          <p:nvPr>
            <p:ph type="title"/>
          </p:nvPr>
        </p:nvSpPr>
        <p:spPr/>
        <p:txBody>
          <a:bodyPr/>
          <a:lstStyle/>
          <a:p>
            <a:r>
              <a:rPr lang="zh-CN" altLang="en-US" dirty="0" smtClean="0">
                <a:latin typeface="+mn-lt"/>
              </a:rPr>
              <a:t>使用</a:t>
            </a:r>
            <a:r>
              <a:rPr lang="en-US" altLang="zh-CN" dirty="0" smtClean="0">
                <a:latin typeface="+mn-lt"/>
              </a:rPr>
              <a:t>MySQL Workbench</a:t>
            </a:r>
            <a:r>
              <a:rPr lang="zh-CN" altLang="en-US" dirty="0" smtClean="0">
                <a:latin typeface="+mn-lt"/>
              </a:rPr>
              <a:t>连接数据库</a:t>
            </a:r>
            <a:endParaRPr lang="zh-CN" altLang="en-US" dirty="0">
              <a:latin typeface="+mn-lt"/>
            </a:endParaRPr>
          </a:p>
        </p:txBody>
      </p:sp>
      <p:sp>
        <p:nvSpPr>
          <p:cNvPr id="22" name="文本占位符 2"/>
          <p:cNvSpPr>
            <a:spLocks noGrp="1"/>
          </p:cNvSpPr>
          <p:nvPr>
            <p:ph type="body" sz="quarter" idx="10"/>
          </p:nvPr>
        </p:nvSpPr>
        <p:spPr/>
        <p:txBody>
          <a:bodyPr/>
          <a:lstStyle/>
          <a:p>
            <a:r>
              <a:rPr lang="zh-CN" altLang="en-US" sz="2000" dirty="0" smtClean="0">
                <a:latin typeface="+mn-lt"/>
              </a:rPr>
              <a:t>在</a:t>
            </a:r>
            <a:r>
              <a:rPr lang="en-US" altLang="zh-CN" sz="2000" dirty="0" smtClean="0">
                <a:latin typeface="+mn-lt"/>
              </a:rPr>
              <a:t>MySQL Workbench</a:t>
            </a:r>
            <a:r>
              <a:rPr lang="zh-CN" altLang="en-US" sz="2000" dirty="0" smtClean="0">
                <a:latin typeface="+mn-lt"/>
              </a:rPr>
              <a:t>中</a:t>
            </a:r>
            <a:r>
              <a:rPr lang="zh-CN" altLang="en-US" sz="2000" dirty="0">
                <a:latin typeface="+mn-lt"/>
              </a:rPr>
              <a:t>输入连接</a:t>
            </a:r>
            <a:r>
              <a:rPr lang="zh-CN" altLang="en-US" sz="2000" dirty="0" smtClean="0">
                <a:latin typeface="+mn-lt"/>
              </a:rPr>
              <a:t>信息</a:t>
            </a:r>
            <a:endParaRPr lang="en-US" altLang="zh-CN" sz="2000" dirty="0">
              <a:latin typeface="+mn-lt"/>
            </a:endParaRPr>
          </a:p>
          <a:p>
            <a:endParaRPr lang="en-US" altLang="zh-CN" dirty="0">
              <a:latin typeface="+mn-lt"/>
            </a:endParaRPr>
          </a:p>
          <a:p>
            <a:endParaRPr lang="en-US" altLang="zh-CN" sz="2000" dirty="0" smtClean="0">
              <a:latin typeface="+mn-lt"/>
            </a:endParaRPr>
          </a:p>
        </p:txBody>
      </p:sp>
      <p:sp>
        <p:nvSpPr>
          <p:cNvPr id="6" name="Rectangle 24"/>
          <p:cNvSpPr>
            <a:spLocks noChangeArrowheads="1"/>
          </p:cNvSpPr>
          <p:nvPr/>
        </p:nvSpPr>
        <p:spPr bwMode="auto">
          <a:xfrm>
            <a:off x="1019436" y="2240868"/>
            <a:ext cx="2508543" cy="3461766"/>
          </a:xfrm>
          <a:prstGeom prst="rect">
            <a:avLst/>
          </a:prstGeom>
          <a:solidFill>
            <a:schemeClr val="bg1">
              <a:lumMod val="95000"/>
            </a:schemeClr>
          </a:solidFill>
          <a:ln w="14351" algn="ctr">
            <a:solidFill>
              <a:srgbClr val="000000"/>
            </a:solidFill>
            <a:prstDash val="dash"/>
            <a:miter lim="800000"/>
          </a:ln>
        </p:spPr>
        <p:txBody>
          <a:bodyPr wrap="square" anchor="t">
            <a:noAutofit/>
          </a:bodyPr>
          <a:lstStyle/>
          <a:p>
            <a:pPr algn="ctr">
              <a:spcBef>
                <a:spcPts val="0"/>
              </a:spcBef>
              <a:defRPr/>
            </a:pPr>
            <a:endParaRPr lang="zh-CN" altLang="en-US" sz="2000" dirty="0">
              <a:ea typeface="方正兰亭黑简体" panose="02000000000000000000" pitchFamily="2" charset="-122"/>
            </a:endParaRPr>
          </a:p>
        </p:txBody>
      </p:sp>
      <p:sp>
        <p:nvSpPr>
          <p:cNvPr id="7" name="矩形 6"/>
          <p:cNvSpPr/>
          <p:nvPr/>
        </p:nvSpPr>
        <p:spPr bwMode="auto">
          <a:xfrm>
            <a:off x="1198812" y="2518813"/>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ea typeface="方正兰亭黑简体" panose="02000000000000000000" pitchFamily="2" charset="-122"/>
              </a:rPr>
              <a:t>选择链接方式</a:t>
            </a:r>
            <a:endParaRPr lang="zh-CN" altLang="en-US" sz="1800" dirty="0">
              <a:ea typeface="方正兰亭黑简体" panose="02000000000000000000" pitchFamily="2" charset="-122"/>
            </a:endParaRPr>
          </a:p>
        </p:txBody>
      </p:sp>
      <p:sp>
        <p:nvSpPr>
          <p:cNvPr id="8" name="矩形 7"/>
          <p:cNvSpPr/>
          <p:nvPr/>
        </p:nvSpPr>
        <p:spPr bwMode="auto">
          <a:xfrm>
            <a:off x="1198812" y="3151437"/>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ea typeface="方正兰亭黑简体" panose="02000000000000000000" pitchFamily="2" charset="-122"/>
              </a:rPr>
              <a:t>输入自定义名称</a:t>
            </a:r>
            <a:endParaRPr lang="zh-CN" altLang="en-US" sz="1800" dirty="0">
              <a:ea typeface="方正兰亭黑简体" panose="02000000000000000000" pitchFamily="2" charset="-122"/>
            </a:endParaRPr>
          </a:p>
        </p:txBody>
      </p:sp>
      <p:sp>
        <p:nvSpPr>
          <p:cNvPr id="10" name="矩形 9"/>
          <p:cNvSpPr/>
          <p:nvPr/>
        </p:nvSpPr>
        <p:spPr bwMode="auto">
          <a:xfrm>
            <a:off x="1198812" y="4416685"/>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ea typeface="方正兰亭黑简体" panose="02000000000000000000" pitchFamily="2" charset="-122"/>
              </a:rPr>
              <a:t>输入数据库端口</a:t>
            </a:r>
            <a:endParaRPr lang="zh-CN" altLang="en-US" sz="1800" dirty="0">
              <a:ea typeface="方正兰亭黑简体" panose="02000000000000000000" pitchFamily="2" charset="-122"/>
            </a:endParaRPr>
          </a:p>
        </p:txBody>
      </p:sp>
      <p:cxnSp>
        <p:nvCxnSpPr>
          <p:cNvPr id="11" name="直接箭头连接符 10"/>
          <p:cNvCxnSpPr>
            <a:stCxn id="8" idx="2"/>
          </p:cNvCxnSpPr>
          <p:nvPr/>
        </p:nvCxnSpPr>
        <p:spPr bwMode="auto">
          <a:xfrm>
            <a:off x="2278933" y="3511437"/>
            <a:ext cx="0" cy="272624"/>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2" name="直接箭头连接符 11"/>
          <p:cNvCxnSpPr>
            <a:stCxn id="7" idx="2"/>
            <a:endCxn id="8" idx="0"/>
          </p:cNvCxnSpPr>
          <p:nvPr/>
        </p:nvCxnSpPr>
        <p:spPr bwMode="auto">
          <a:xfrm>
            <a:off x="2278933" y="2878813"/>
            <a:ext cx="0" cy="272624"/>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3" name="直接箭头连接符 12"/>
          <p:cNvCxnSpPr>
            <a:endCxn id="10" idx="0"/>
          </p:cNvCxnSpPr>
          <p:nvPr/>
        </p:nvCxnSpPr>
        <p:spPr bwMode="auto">
          <a:xfrm>
            <a:off x="2278933" y="4144061"/>
            <a:ext cx="0" cy="272624"/>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4" name="直接箭头连接符 13"/>
          <p:cNvCxnSpPr>
            <a:stCxn id="10" idx="2"/>
          </p:cNvCxnSpPr>
          <p:nvPr/>
        </p:nvCxnSpPr>
        <p:spPr bwMode="auto">
          <a:xfrm>
            <a:off x="2278933" y="4776685"/>
            <a:ext cx="0" cy="27211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9" name="矩形 18"/>
          <p:cNvSpPr/>
          <p:nvPr/>
        </p:nvSpPr>
        <p:spPr bwMode="auto">
          <a:xfrm>
            <a:off x="1198812" y="5049309"/>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ea typeface="方正兰亭黑简体" panose="02000000000000000000" pitchFamily="2" charset="-122"/>
              </a:rPr>
              <a:t>输入用户名及密码</a:t>
            </a:r>
            <a:endParaRPr lang="zh-CN" altLang="en-US" sz="1800" dirty="0">
              <a:ea typeface="方正兰亭黑简体" panose="02000000000000000000" pitchFamily="2" charset="-122"/>
            </a:endParaRPr>
          </a:p>
        </p:txBody>
      </p:sp>
      <p:sp>
        <p:nvSpPr>
          <p:cNvPr id="16" name="圆角矩形 15"/>
          <p:cNvSpPr/>
          <p:nvPr/>
        </p:nvSpPr>
        <p:spPr bwMode="auto">
          <a:xfrm>
            <a:off x="4871864" y="2080683"/>
            <a:ext cx="4500500" cy="304202"/>
          </a:xfrm>
          <a:prstGeom prst="roundRect">
            <a:avLst>
              <a:gd name="adj" fmla="val 7703"/>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ea typeface="方正兰亭黑简体" panose="02000000000000000000" pitchFamily="2" charset="-122"/>
            </a:endParaRPr>
          </a:p>
        </p:txBody>
      </p:sp>
      <p:sp>
        <p:nvSpPr>
          <p:cNvPr id="23" name="矩形 22"/>
          <p:cNvSpPr/>
          <p:nvPr/>
        </p:nvSpPr>
        <p:spPr bwMode="auto">
          <a:xfrm>
            <a:off x="1199457" y="3794462"/>
            <a:ext cx="2160241" cy="36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a:r>
              <a:rPr lang="zh-CN" altLang="en-US" sz="1800" dirty="0" smtClean="0">
                <a:ea typeface="方正兰亭黑简体" panose="02000000000000000000" pitchFamily="2" charset="-122"/>
              </a:rPr>
              <a:t>输入数据库 </a:t>
            </a:r>
            <a:r>
              <a:rPr lang="en-US" altLang="zh-CN" sz="1800" dirty="0" smtClean="0">
                <a:ea typeface="方正兰亭黑简体" panose="02000000000000000000" pitchFamily="2" charset="-122"/>
              </a:rPr>
              <a:t>IP</a:t>
            </a:r>
            <a:endParaRPr lang="zh-CN" altLang="en-US" sz="1800" dirty="0">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p:nvPr/>
        </p:nvPicPr>
        <p:blipFill>
          <a:blip r:embed="rId1"/>
          <a:stretch>
            <a:fillRect/>
          </a:stretch>
        </p:blipFill>
        <p:spPr>
          <a:xfrm>
            <a:off x="3257814" y="1400680"/>
            <a:ext cx="7878745" cy="4981070"/>
          </a:xfrm>
          <a:prstGeom prst="rect">
            <a:avLst/>
          </a:prstGeom>
          <a:ln w="12700">
            <a:solidFill>
              <a:schemeClr val="bg1">
                <a:lumMod val="85000"/>
              </a:schemeClr>
            </a:solidFill>
          </a:ln>
        </p:spPr>
      </p:pic>
      <p:sp>
        <p:nvSpPr>
          <p:cNvPr id="49" name="标题 1"/>
          <p:cNvSpPr>
            <a:spLocks noGrp="1"/>
          </p:cNvSpPr>
          <p:nvPr>
            <p:ph type="title"/>
          </p:nvPr>
        </p:nvSpPr>
        <p:spPr/>
        <p:txBody>
          <a:bodyPr/>
          <a:lstStyle/>
          <a:p>
            <a:r>
              <a:rPr lang="en-US" altLang="zh-CN" dirty="0" smtClean="0">
                <a:latin typeface="+mn-lt"/>
              </a:rPr>
              <a:t>MySQL Workbench</a:t>
            </a:r>
            <a:r>
              <a:rPr lang="zh-CN" altLang="en-US" dirty="0" smtClean="0">
                <a:latin typeface="+mn-lt"/>
              </a:rPr>
              <a:t>主</a:t>
            </a:r>
            <a:r>
              <a:rPr lang="zh-CN" altLang="en-US" dirty="0">
                <a:latin typeface="+mn-lt"/>
              </a:rPr>
              <a:t>界面</a:t>
            </a:r>
            <a:r>
              <a:rPr lang="zh-CN" altLang="en-US" dirty="0" smtClean="0">
                <a:latin typeface="+mn-lt"/>
              </a:rPr>
              <a:t>的组成</a:t>
            </a:r>
            <a:endParaRPr lang="zh-CN" altLang="en-US" dirty="0">
              <a:latin typeface="+mn-lt"/>
            </a:endParaRPr>
          </a:p>
        </p:txBody>
      </p:sp>
      <p:sp>
        <p:nvSpPr>
          <p:cNvPr id="57" name="文本占位符 1"/>
          <p:cNvSpPr>
            <a:spLocks noGrp="1"/>
          </p:cNvSpPr>
          <p:nvPr>
            <p:ph type="body" sz="quarter" idx="10"/>
          </p:nvPr>
        </p:nvSpPr>
        <p:spPr/>
        <p:txBody>
          <a:bodyPr/>
          <a:lstStyle/>
          <a:p>
            <a:pPr marL="342900" indent="-342900">
              <a:buSzPct val="100000"/>
              <a:buFont typeface="+mj-lt"/>
              <a:buAutoNum type="arabicPeriod"/>
            </a:pPr>
            <a:r>
              <a:rPr lang="zh-CN" altLang="en-US" sz="1800" b="1" dirty="0" smtClean="0">
                <a:latin typeface="+mn-lt"/>
              </a:rPr>
              <a:t>顶部菜单栏</a:t>
            </a:r>
            <a:endParaRPr lang="en-US" altLang="zh-CN" sz="1800" b="1" dirty="0" smtClean="0">
              <a:latin typeface="+mn-lt"/>
            </a:endParaRPr>
          </a:p>
          <a:p>
            <a:pPr marL="342900" indent="-342900">
              <a:buSzPct val="100000"/>
              <a:buFont typeface="+mj-lt"/>
              <a:buAutoNum type="arabicPeriod"/>
            </a:pPr>
            <a:r>
              <a:rPr lang="zh-CN" altLang="en-US" sz="1800" b="1" dirty="0" smtClean="0">
                <a:latin typeface="+mn-lt"/>
              </a:rPr>
              <a:t>导航栏</a:t>
            </a:r>
            <a:endParaRPr lang="en-US" altLang="zh-CN" sz="1800" b="1" dirty="0" smtClean="0">
              <a:latin typeface="+mn-lt"/>
            </a:endParaRPr>
          </a:p>
          <a:p>
            <a:pPr marL="342900" indent="-342900">
              <a:buSzPct val="100000"/>
              <a:buFont typeface="+mj-lt"/>
              <a:buAutoNum type="arabicPeriod"/>
            </a:pPr>
            <a:r>
              <a:rPr lang="en-US" altLang="zh-CN" sz="1800" b="1" dirty="0" smtClean="0">
                <a:latin typeface="+mn-lt"/>
              </a:rPr>
              <a:t>SQL</a:t>
            </a:r>
            <a:r>
              <a:rPr lang="zh-CN" altLang="en-US" sz="1800" b="1" dirty="0" smtClean="0">
                <a:latin typeface="+mn-lt"/>
              </a:rPr>
              <a:t>编辑窗口</a:t>
            </a:r>
            <a:endParaRPr lang="en-US" altLang="zh-CN" sz="1800" b="1" dirty="0" smtClean="0">
              <a:latin typeface="+mn-lt"/>
            </a:endParaRPr>
          </a:p>
          <a:p>
            <a:pPr marL="342900" indent="-342900">
              <a:buSzPct val="100000"/>
              <a:buFont typeface="+mj-lt"/>
              <a:buAutoNum type="arabicPeriod"/>
            </a:pPr>
            <a:r>
              <a:rPr lang="zh-CN" altLang="en-US" sz="1800" b="1" dirty="0" smtClean="0">
                <a:latin typeface="+mn-lt"/>
              </a:rPr>
              <a:t>查询结果窗口</a:t>
            </a:r>
            <a:endParaRPr lang="en-US" altLang="zh-CN" sz="1800" b="1" dirty="0" smtClean="0">
              <a:latin typeface="+mn-lt"/>
            </a:endParaRPr>
          </a:p>
          <a:p>
            <a:pPr marL="342900" indent="-342900">
              <a:buSzPct val="100000"/>
              <a:buFont typeface="+mj-lt"/>
              <a:buAutoNum type="arabicPeriod"/>
            </a:pPr>
            <a:r>
              <a:rPr lang="zh-CN" altLang="en-US" sz="1800" b="1" dirty="0" smtClean="0">
                <a:latin typeface="+mn-lt"/>
              </a:rPr>
              <a:t>数据库情况</a:t>
            </a:r>
            <a:endParaRPr lang="en-US" altLang="zh-CN" sz="1800" b="1" dirty="0" smtClean="0">
              <a:latin typeface="+mn-lt"/>
            </a:endParaRPr>
          </a:p>
          <a:p>
            <a:endParaRPr lang="zh-CN" altLang="en-US" sz="1800" dirty="0">
              <a:solidFill>
                <a:schemeClr val="bg1">
                  <a:lumMod val="50000"/>
                </a:schemeClr>
              </a:solidFill>
              <a:latin typeface="+mn-lt"/>
            </a:endParaRPr>
          </a:p>
        </p:txBody>
      </p:sp>
      <p:sp>
        <p:nvSpPr>
          <p:cNvPr id="50" name="Rectangle 652"/>
          <p:cNvSpPr>
            <a:spLocks noChangeArrowheads="1"/>
          </p:cNvSpPr>
          <p:nvPr/>
        </p:nvSpPr>
        <p:spPr bwMode="auto">
          <a:xfrm>
            <a:off x="3267989" y="2109763"/>
            <a:ext cx="1201879" cy="307758"/>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51" name="Rectangle 652"/>
          <p:cNvSpPr>
            <a:spLocks noChangeArrowheads="1"/>
          </p:cNvSpPr>
          <p:nvPr/>
        </p:nvSpPr>
        <p:spPr bwMode="auto">
          <a:xfrm>
            <a:off x="3267989" y="5010125"/>
            <a:ext cx="1150364" cy="307758"/>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52" name="Rectangle 652"/>
          <p:cNvSpPr>
            <a:spLocks noChangeArrowheads="1"/>
          </p:cNvSpPr>
          <p:nvPr/>
        </p:nvSpPr>
        <p:spPr bwMode="auto">
          <a:xfrm>
            <a:off x="3257813" y="1551916"/>
            <a:ext cx="7010961" cy="318707"/>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53" name="流程图: 联系 52"/>
          <p:cNvSpPr/>
          <p:nvPr/>
        </p:nvSpPr>
        <p:spPr bwMode="auto">
          <a:xfrm>
            <a:off x="7398818" y="1334202"/>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a:solidFill>
                  <a:schemeClr val="bg1"/>
                </a:solidFill>
                <a:ea typeface="方正兰亭黑简体" panose="02000000000000000000" pitchFamily="2" charset="-122"/>
              </a:rPr>
              <a:t>1</a:t>
            </a:r>
            <a:endParaRPr lang="zh-CN" altLang="en-US" sz="1600" b="1" dirty="0">
              <a:solidFill>
                <a:schemeClr val="bg1"/>
              </a:solidFill>
              <a:ea typeface="方正兰亭黑简体" panose="02000000000000000000" pitchFamily="2" charset="-122"/>
            </a:endParaRPr>
          </a:p>
        </p:txBody>
      </p:sp>
      <p:sp>
        <p:nvSpPr>
          <p:cNvPr id="54" name="流程图: 联系 53"/>
          <p:cNvSpPr/>
          <p:nvPr/>
        </p:nvSpPr>
        <p:spPr bwMode="auto">
          <a:xfrm>
            <a:off x="4052340" y="4887141"/>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smtClean="0">
                <a:solidFill>
                  <a:schemeClr val="bg1"/>
                </a:solidFill>
                <a:ea typeface="方正兰亭黑简体" panose="02000000000000000000" pitchFamily="2" charset="-122"/>
              </a:rPr>
              <a:t>5</a:t>
            </a:r>
            <a:endParaRPr lang="zh-CN" altLang="en-US" sz="1600" b="1" dirty="0">
              <a:solidFill>
                <a:schemeClr val="bg1"/>
              </a:solidFill>
              <a:ea typeface="方正兰亭黑简体" panose="02000000000000000000" pitchFamily="2" charset="-122"/>
            </a:endParaRPr>
          </a:p>
        </p:txBody>
      </p:sp>
      <p:sp>
        <p:nvSpPr>
          <p:cNvPr id="55" name="流程图: 联系 54"/>
          <p:cNvSpPr/>
          <p:nvPr/>
        </p:nvSpPr>
        <p:spPr bwMode="auto">
          <a:xfrm>
            <a:off x="8908715" y="1978276"/>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a:solidFill>
                  <a:schemeClr val="bg1"/>
                </a:solidFill>
                <a:ea typeface="方正兰亭黑简体" panose="02000000000000000000" pitchFamily="2" charset="-122"/>
              </a:rPr>
              <a:t>3</a:t>
            </a:r>
            <a:endParaRPr lang="zh-CN" altLang="en-US" sz="1600" b="1" dirty="0">
              <a:solidFill>
                <a:schemeClr val="bg1"/>
              </a:solidFill>
              <a:ea typeface="方正兰亭黑简体" panose="02000000000000000000" pitchFamily="2" charset="-122"/>
            </a:endParaRPr>
          </a:p>
        </p:txBody>
      </p:sp>
      <p:sp>
        <p:nvSpPr>
          <p:cNvPr id="56" name="流程图: 联系 55"/>
          <p:cNvSpPr/>
          <p:nvPr/>
        </p:nvSpPr>
        <p:spPr bwMode="auto">
          <a:xfrm>
            <a:off x="3325577" y="3356992"/>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a:solidFill>
                  <a:schemeClr val="bg1"/>
                </a:solidFill>
                <a:ea typeface="方正兰亭黑简体" panose="02000000000000000000" pitchFamily="2" charset="-122"/>
              </a:rPr>
              <a:t>2</a:t>
            </a:r>
            <a:endParaRPr lang="zh-CN" altLang="en-US" sz="1600" b="1" dirty="0">
              <a:solidFill>
                <a:schemeClr val="bg1"/>
              </a:solidFill>
              <a:ea typeface="方正兰亭黑简体" panose="02000000000000000000" pitchFamily="2" charset="-122"/>
            </a:endParaRPr>
          </a:p>
        </p:txBody>
      </p:sp>
      <p:sp>
        <p:nvSpPr>
          <p:cNvPr id="58" name="Rectangle 652"/>
          <p:cNvSpPr>
            <a:spLocks noChangeArrowheads="1"/>
          </p:cNvSpPr>
          <p:nvPr/>
        </p:nvSpPr>
        <p:spPr bwMode="auto">
          <a:xfrm>
            <a:off x="4527335" y="2163548"/>
            <a:ext cx="5241073" cy="307758"/>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59" name="Rectangle 652"/>
          <p:cNvSpPr>
            <a:spLocks noChangeArrowheads="1"/>
          </p:cNvSpPr>
          <p:nvPr/>
        </p:nvSpPr>
        <p:spPr bwMode="auto">
          <a:xfrm>
            <a:off x="4475820" y="5013176"/>
            <a:ext cx="6718206" cy="307758"/>
          </a:xfrm>
          <a:prstGeom prst="rect">
            <a:avLst/>
          </a:prstGeom>
          <a:noFill/>
          <a:ln w="15875" algn="ctr">
            <a:solidFill>
              <a:srgbClr val="C00000"/>
            </a:solidFill>
            <a:miter lim="800000"/>
          </a:ln>
          <a:effectLst/>
        </p:spPr>
        <p:txBody>
          <a:bodyPr wrap="square" lIns="91422" tIns="45711" rIns="91422" bIns="45711">
            <a:spAutoFit/>
          </a:bodyPr>
          <a:lstStyle/>
          <a:p>
            <a:pPr defTabSz="783590"/>
            <a:endParaRPr lang="zh-CN" altLang="en-US" sz="1400" dirty="0">
              <a:ea typeface="方正兰亭黑简体" panose="02000000000000000000" pitchFamily="2" charset="-122"/>
            </a:endParaRPr>
          </a:p>
        </p:txBody>
      </p:sp>
      <p:sp>
        <p:nvSpPr>
          <p:cNvPr id="60" name="流程图: 联系 59"/>
          <p:cNvSpPr/>
          <p:nvPr/>
        </p:nvSpPr>
        <p:spPr bwMode="auto">
          <a:xfrm>
            <a:off x="8908714" y="4928039"/>
            <a:ext cx="244009" cy="229153"/>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lstStyle/>
          <a:p>
            <a:pPr algn="ctr"/>
            <a:r>
              <a:rPr lang="en-US" altLang="zh-CN" sz="1600" b="1" dirty="0">
                <a:solidFill>
                  <a:schemeClr val="bg1"/>
                </a:solidFill>
                <a:ea typeface="方正兰亭黑简体" panose="02000000000000000000" pitchFamily="2" charset="-122"/>
              </a:rPr>
              <a:t>4</a:t>
            </a:r>
            <a:endParaRPr lang="zh-CN" altLang="en-US" sz="1600" b="1" dirty="0">
              <a:solidFill>
                <a:schemeClr val="bg1"/>
              </a:solidFill>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rPr>
              <a:t>MySQL Workbench</a:t>
            </a:r>
            <a:r>
              <a:rPr lang="zh-CN" altLang="en-US" dirty="0" smtClean="0">
                <a:latin typeface="+mn-lt"/>
              </a:rPr>
              <a:t>的</a:t>
            </a:r>
            <a:r>
              <a:rPr lang="zh-CN" altLang="en-US" dirty="0">
                <a:latin typeface="+mn-lt"/>
              </a:rPr>
              <a:t>基本</a:t>
            </a:r>
            <a:r>
              <a:rPr lang="zh-CN" altLang="en-US" dirty="0" smtClean="0">
                <a:latin typeface="+mn-lt"/>
              </a:rPr>
              <a:t>功能</a:t>
            </a:r>
            <a:endParaRPr lang="zh-CN" altLang="en-US" dirty="0">
              <a:latin typeface="+mn-lt"/>
            </a:endParaRPr>
          </a:p>
        </p:txBody>
      </p:sp>
      <p:sp>
        <p:nvSpPr>
          <p:cNvPr id="22" name="文本占位符 2"/>
          <p:cNvSpPr>
            <a:spLocks noGrp="1"/>
          </p:cNvSpPr>
          <p:nvPr>
            <p:ph type="body" sz="quarter" idx="10"/>
          </p:nvPr>
        </p:nvSpPr>
        <p:spPr/>
        <p:txBody>
          <a:bodyPr/>
          <a:lstStyle/>
          <a:p>
            <a:r>
              <a:rPr lang="zh-CN" altLang="en-US" sz="2000" dirty="0" smtClean="0">
                <a:latin typeface="+mn-lt"/>
              </a:rPr>
              <a:t>导航栏</a:t>
            </a:r>
            <a:endParaRPr lang="en-US" altLang="zh-CN" sz="2000" dirty="0" smtClean="0">
              <a:latin typeface="+mn-lt"/>
            </a:endParaRPr>
          </a:p>
          <a:p>
            <a:pPr lvl="1"/>
            <a:r>
              <a:rPr lang="zh-CN" altLang="en-US" sz="1800" dirty="0" smtClean="0">
                <a:latin typeface="+mn-lt"/>
              </a:rPr>
              <a:t>展示数据库的管理功能，例如检查状态，管理连接，用户管理，数据导入导出；</a:t>
            </a:r>
            <a:endParaRPr lang="en-US" altLang="zh-CN" sz="1800" dirty="0" smtClean="0">
              <a:latin typeface="+mn-lt"/>
            </a:endParaRPr>
          </a:p>
          <a:p>
            <a:pPr lvl="1"/>
            <a:r>
              <a:rPr lang="zh-CN" altLang="en-US" sz="1800" dirty="0" smtClean="0">
                <a:latin typeface="+mn-lt"/>
              </a:rPr>
              <a:t>提供各类对象管理操作的入口，如启停实例、查询日志、查看操作文件；</a:t>
            </a:r>
            <a:endParaRPr lang="en-US" altLang="zh-CN" sz="1800" dirty="0" smtClean="0">
              <a:latin typeface="+mn-lt"/>
            </a:endParaRPr>
          </a:p>
          <a:p>
            <a:pPr lvl="1"/>
            <a:r>
              <a:rPr lang="zh-CN" altLang="en-US" sz="1800" dirty="0" smtClean="0">
                <a:latin typeface="+mn-lt"/>
              </a:rPr>
              <a:t>展示数据库的表现情况，可以进行设置或生成报表。</a:t>
            </a:r>
            <a:endParaRPr lang="en-US" altLang="zh-CN" sz="1800" dirty="0" smtClean="0">
              <a:latin typeface="+mn-lt"/>
            </a:endParaRPr>
          </a:p>
          <a:p>
            <a:r>
              <a:rPr lang="en-US" altLang="zh-CN" sz="2000" dirty="0" smtClean="0">
                <a:latin typeface="+mn-lt"/>
              </a:rPr>
              <a:t>SQL</a:t>
            </a:r>
            <a:r>
              <a:rPr lang="zh-CN" altLang="en-US" sz="2000" dirty="0" smtClean="0">
                <a:latin typeface="+mn-lt"/>
              </a:rPr>
              <a:t>编辑窗口</a:t>
            </a:r>
            <a:endParaRPr lang="en-US" altLang="zh-CN" sz="2000" dirty="0" smtClean="0">
              <a:latin typeface="+mn-lt"/>
            </a:endParaRPr>
          </a:p>
          <a:p>
            <a:pPr lvl="1"/>
            <a:r>
              <a:rPr lang="zh-CN" altLang="en-US" sz="1800" dirty="0" smtClean="0">
                <a:latin typeface="+mn-lt"/>
              </a:rPr>
              <a:t>编辑、格式化和执行各类</a:t>
            </a:r>
            <a:r>
              <a:rPr lang="en-US" altLang="zh-CN" sz="1800" dirty="0" smtClean="0">
                <a:latin typeface="+mn-lt"/>
              </a:rPr>
              <a:t>SQL</a:t>
            </a:r>
            <a:r>
              <a:rPr lang="zh-CN" altLang="en-US" sz="1800" dirty="0" smtClean="0">
                <a:latin typeface="+mn-lt"/>
              </a:rPr>
              <a:t>语句；</a:t>
            </a:r>
            <a:endParaRPr lang="en-US" altLang="zh-CN" sz="1800" dirty="0" smtClean="0">
              <a:latin typeface="+mn-lt"/>
            </a:endParaRPr>
          </a:p>
          <a:p>
            <a:pPr lvl="1"/>
            <a:r>
              <a:rPr lang="zh-CN" altLang="en-US" sz="1800" dirty="0" smtClean="0">
                <a:latin typeface="+mn-lt"/>
              </a:rPr>
              <a:t>在</a:t>
            </a:r>
            <a:r>
              <a:rPr lang="en-US" altLang="zh-CN" sz="1800" dirty="0" smtClean="0">
                <a:latin typeface="+mn-lt"/>
              </a:rPr>
              <a:t>SQL</a:t>
            </a:r>
            <a:r>
              <a:rPr lang="zh-CN" altLang="en-US" sz="1800" dirty="0" smtClean="0">
                <a:latin typeface="+mn-lt"/>
              </a:rPr>
              <a:t>编辑过程会根据用户输入进行自动联想并提供补全建议。</a:t>
            </a:r>
            <a:endParaRPr lang="en-US" altLang="zh-CN" sz="1800" dirty="0" smtClean="0">
              <a:latin typeface="+mn-lt"/>
            </a:endParaRPr>
          </a:p>
          <a:p>
            <a:r>
              <a:rPr lang="zh-CN" altLang="en-US" sz="2000" dirty="0" smtClean="0">
                <a:latin typeface="+mn-lt"/>
              </a:rPr>
              <a:t>查询结果窗口</a:t>
            </a:r>
            <a:endParaRPr lang="en-US" altLang="zh-CN" sz="2000" dirty="0" smtClean="0">
              <a:latin typeface="+mn-lt"/>
            </a:endParaRPr>
          </a:p>
          <a:p>
            <a:pPr lvl="1"/>
            <a:r>
              <a:rPr lang="zh-CN" altLang="en-US" sz="1800" dirty="0" smtClean="0">
                <a:latin typeface="+mn-lt"/>
              </a:rPr>
              <a:t>展示查询语句返回的结果，用户可对结果执行排序、动态筛选、复制、导出、编辑等操作。</a:t>
            </a:r>
            <a:endParaRPr lang="en-US" altLang="zh-CN" sz="1800" dirty="0">
              <a:latin typeface="+mn-lt"/>
            </a:endParaRPr>
          </a:p>
          <a:p>
            <a:endParaRPr lang="en-US" altLang="zh-CN" dirty="0">
              <a:latin typeface="+mn-lt"/>
            </a:endParaRPr>
          </a:p>
          <a:p>
            <a:endParaRPr lang="en-US" altLang="zh-CN" sz="2000" dirty="0" smtClean="0">
              <a:latin typeface="+mn-lt"/>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rPr>
              <a:t>MySQL Workbench</a:t>
            </a:r>
            <a:r>
              <a:rPr lang="zh-CN" altLang="en-US" dirty="0" smtClean="0">
                <a:latin typeface="+mn-lt"/>
              </a:rPr>
              <a:t>的</a:t>
            </a:r>
            <a:r>
              <a:rPr lang="zh-CN" altLang="en-US" dirty="0">
                <a:latin typeface="+mn-lt"/>
              </a:rPr>
              <a:t>基本</a:t>
            </a:r>
            <a:r>
              <a:rPr lang="zh-CN" altLang="en-US" dirty="0" smtClean="0">
                <a:latin typeface="+mn-lt"/>
              </a:rPr>
              <a:t>功能</a:t>
            </a:r>
            <a:endParaRPr lang="zh-CN" altLang="en-US" dirty="0">
              <a:latin typeface="+mn-lt"/>
            </a:endParaRPr>
          </a:p>
        </p:txBody>
      </p:sp>
      <p:sp>
        <p:nvSpPr>
          <p:cNvPr id="22" name="文本占位符 2"/>
          <p:cNvSpPr>
            <a:spLocks noGrp="1"/>
          </p:cNvSpPr>
          <p:nvPr>
            <p:ph type="body" sz="quarter" idx="10"/>
          </p:nvPr>
        </p:nvSpPr>
        <p:spPr/>
        <p:txBody>
          <a:bodyPr/>
          <a:lstStyle/>
          <a:p>
            <a:r>
              <a:rPr lang="zh-CN" altLang="en-US" sz="2000" dirty="0" smtClean="0">
                <a:latin typeface="+mn-lt"/>
              </a:rPr>
              <a:t>数据库基本情况</a:t>
            </a:r>
            <a:endParaRPr lang="en-US" altLang="zh-CN" sz="2000" dirty="0" smtClean="0">
              <a:latin typeface="+mn-lt"/>
            </a:endParaRPr>
          </a:p>
          <a:p>
            <a:pPr lvl="1"/>
            <a:r>
              <a:rPr lang="zh-CN" altLang="en-US" sz="1800" dirty="0" smtClean="0">
                <a:latin typeface="+mn-lt"/>
              </a:rPr>
              <a:t>展示已有的数据库以及数据库下的各级对象基本情况。</a:t>
            </a:r>
            <a:endParaRPr lang="en-US" altLang="zh-CN" sz="1800" dirty="0" smtClean="0">
              <a:latin typeface="+mn-lt"/>
            </a:endParaRPr>
          </a:p>
          <a:p>
            <a:r>
              <a:rPr lang="zh-CN" altLang="en-US" sz="2000" dirty="0" smtClean="0">
                <a:latin typeface="+mn-lt"/>
              </a:rPr>
              <a:t>数据库备份</a:t>
            </a:r>
            <a:endParaRPr lang="en-US" altLang="zh-CN" sz="2000" dirty="0">
              <a:latin typeface="+mn-lt"/>
            </a:endParaRPr>
          </a:p>
          <a:p>
            <a:pPr lvl="1"/>
            <a:r>
              <a:rPr lang="zh-CN" altLang="en-US" sz="1800" dirty="0" smtClean="0">
                <a:latin typeface="+mn-lt"/>
              </a:rPr>
              <a:t>根据客户需求，</a:t>
            </a:r>
            <a:r>
              <a:rPr lang="en-US" altLang="zh-CN" sz="1800" dirty="0" smtClean="0">
                <a:latin typeface="+mn-lt"/>
              </a:rPr>
              <a:t>MySQL Workbench</a:t>
            </a:r>
            <a:r>
              <a:rPr lang="zh-CN" altLang="en-US" sz="1800" dirty="0" smtClean="0">
                <a:latin typeface="+mn-lt"/>
              </a:rPr>
              <a:t>能提供企业级的在线备份以及备份恢复功能。</a:t>
            </a:r>
            <a:endParaRPr lang="en-US" altLang="zh-CN" sz="1800" dirty="0" smtClean="0">
              <a:latin typeface="+mn-lt"/>
            </a:endParaRPr>
          </a:p>
          <a:p>
            <a:r>
              <a:rPr lang="zh-CN" altLang="en-US" sz="2000" dirty="0">
                <a:latin typeface="+mn-lt"/>
              </a:rPr>
              <a:t>审核检查</a:t>
            </a:r>
            <a:endParaRPr lang="en-US" altLang="zh-CN" sz="2000" dirty="0" smtClean="0">
              <a:latin typeface="+mn-lt"/>
            </a:endParaRPr>
          </a:p>
          <a:p>
            <a:pPr lvl="1"/>
            <a:r>
              <a:rPr lang="zh-CN" altLang="en-US" sz="1800" dirty="0">
                <a:latin typeface="+mn-lt"/>
              </a:rPr>
              <a:t>搜索字段提供标准缩小显示</a:t>
            </a:r>
            <a:r>
              <a:rPr lang="zh-CN" altLang="en-US" sz="1800" dirty="0" smtClean="0">
                <a:latin typeface="+mn-lt"/>
              </a:rPr>
              <a:t>的操作事件</a:t>
            </a:r>
            <a:r>
              <a:rPr lang="zh-CN" altLang="en-US" sz="1800" dirty="0">
                <a:latin typeface="+mn-lt"/>
              </a:rPr>
              <a:t>，包括类型的展会活动获取</a:t>
            </a:r>
            <a:r>
              <a:rPr lang="zh-CN" altLang="en-US" sz="1800" dirty="0" smtClean="0">
                <a:latin typeface="+mn-lt"/>
              </a:rPr>
              <a:t>和查询</a:t>
            </a:r>
            <a:r>
              <a:rPr lang="zh-CN" altLang="en-US" sz="1800" dirty="0">
                <a:latin typeface="+mn-lt"/>
              </a:rPr>
              <a:t>类型的显示事件，并默认为显示所有活动。自定义过滤器也可用。</a:t>
            </a:r>
            <a:endParaRPr lang="en-US" altLang="zh-CN" dirty="0">
              <a:latin typeface="+mn-lt"/>
            </a:endParaRPr>
          </a:p>
          <a:p>
            <a:endParaRPr lang="en-US" altLang="zh-CN" sz="2000" dirty="0" smtClean="0">
              <a:latin typeface="+mn-lt"/>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a:prstGeom prst="rect">
            <a:avLst/>
          </a:prstGeom>
        </p:spPr>
        <p:txBody>
          <a:bodyPr/>
          <a:lstStyle/>
          <a:p>
            <a:r>
              <a:rPr lang="zh-CN" altLang="en-US" dirty="0" smtClean="0">
                <a:latin typeface="+mn-lt"/>
              </a:rPr>
              <a:t>本章主要介绍了</a:t>
            </a:r>
            <a:r>
              <a:rPr lang="en-US" altLang="zh-CN" dirty="0" smtClean="0">
                <a:latin typeface="+mn-lt"/>
              </a:rPr>
              <a:t>GaussDB</a:t>
            </a:r>
            <a:r>
              <a:rPr lang="zh-CN" altLang="en-US" dirty="0" smtClean="0">
                <a:latin typeface="+mn-lt"/>
              </a:rPr>
              <a:t>数据库的相关工具，</a:t>
            </a:r>
            <a:r>
              <a:rPr lang="en-US" altLang="zh-CN" dirty="0" err="1" smtClean="0">
                <a:latin typeface="+mn-lt"/>
              </a:rPr>
              <a:t>jdbc</a:t>
            </a:r>
            <a:r>
              <a:rPr lang="zh-CN" altLang="en-US" dirty="0" smtClean="0">
                <a:latin typeface="+mn-lt"/>
              </a:rPr>
              <a:t>、</a:t>
            </a:r>
            <a:r>
              <a:rPr lang="en-US" altLang="zh-CN" dirty="0" err="1" smtClean="0">
                <a:latin typeface="+mn-lt"/>
              </a:rPr>
              <a:t>odbc</a:t>
            </a:r>
            <a:r>
              <a:rPr lang="zh-CN" altLang="en-US" dirty="0" smtClean="0">
                <a:latin typeface="+mn-lt"/>
              </a:rPr>
              <a:t>、</a:t>
            </a:r>
            <a:r>
              <a:rPr lang="en-US" altLang="zh-CN" dirty="0" err="1" smtClean="0">
                <a:latin typeface="+mn-lt"/>
              </a:rPr>
              <a:t>gsql</a:t>
            </a:r>
            <a:r>
              <a:rPr lang="zh-CN" altLang="en-US" dirty="0" smtClean="0">
                <a:latin typeface="+mn-lt"/>
              </a:rPr>
              <a:t>等。</a:t>
            </a:r>
            <a:endParaRPr lang="en-US" altLang="zh-CN" dirty="0" smtClean="0">
              <a:latin typeface="+mn-lt"/>
            </a:endParaRPr>
          </a:p>
          <a:p>
            <a:r>
              <a:rPr lang="zh-CN" altLang="en-US" dirty="0" smtClean="0">
                <a:latin typeface="+mn-lt"/>
              </a:rPr>
              <a:t>通过本章的学习可以更好的帮助我们使用</a:t>
            </a:r>
            <a:r>
              <a:rPr lang="en-US" altLang="zh-CN" dirty="0" smtClean="0">
                <a:latin typeface="+mn-lt"/>
              </a:rPr>
              <a:t>GaussDB</a:t>
            </a:r>
            <a:r>
              <a:rPr lang="zh-CN" altLang="en-US" dirty="0" smtClean="0">
                <a:latin typeface="+mn-lt"/>
              </a:rPr>
              <a:t>数据库。</a:t>
            </a:r>
            <a:endParaRPr lang="en-US" altLang="zh-CN" dirty="0" smtClean="0">
              <a:latin typeface="+mn-lt"/>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dirty="0" smtClean="0">
                <a:latin typeface="+mn-lt"/>
              </a:rPr>
              <a:t>分布式数据库中间件服务</a:t>
            </a:r>
            <a:r>
              <a:rPr lang="en-US" altLang="zh-CN" dirty="0" smtClean="0">
                <a:latin typeface="+mn-lt"/>
              </a:rPr>
              <a:t>(</a:t>
            </a:r>
            <a:r>
              <a:rPr lang="en-US" altLang="zh-CN" dirty="0" smtClean="0">
                <a:latin typeface="+mn-lt"/>
                <a:cs typeface="Huawei Sans" panose="020C0503030203020204" pitchFamily="34" charset="0"/>
              </a:rPr>
              <a:t>DDM</a:t>
            </a:r>
            <a:r>
              <a:rPr lang="en-US" altLang="zh-CN" dirty="0" smtClean="0">
                <a:latin typeface="+mn-lt"/>
              </a:rPr>
              <a:t>)</a:t>
            </a:r>
            <a:endParaRPr lang="en-US" altLang="zh-CN" dirty="0" smtClean="0">
              <a:latin typeface="+mn-lt"/>
            </a:endParaRPr>
          </a:p>
        </p:txBody>
      </p:sp>
      <p:sp>
        <p:nvSpPr>
          <p:cNvPr id="4" name="矩形 3"/>
          <p:cNvSpPr/>
          <p:nvPr/>
        </p:nvSpPr>
        <p:spPr>
          <a:xfrm>
            <a:off x="6155340" y="1224975"/>
            <a:ext cx="5441066" cy="1938992"/>
          </a:xfrm>
          <a:prstGeom prst="rect">
            <a:avLst/>
          </a:prstGeom>
        </p:spPr>
        <p:txBody>
          <a:bodyPr wrap="square">
            <a:spAutoFit/>
          </a:bodyPr>
          <a:lstStyle/>
          <a:p>
            <a:pPr>
              <a:lnSpc>
                <a:spcPct val="150000"/>
              </a:lnSpc>
              <a:buNone/>
            </a:pPr>
            <a:r>
              <a:rPr lang="en-US" altLang="zh-CN" sz="1600" dirty="0"/>
              <a:t>       </a:t>
            </a:r>
            <a:r>
              <a:rPr lang="en-US" altLang="zh-CN" sz="1600" dirty="0" smtClean="0"/>
              <a:t>DDM(Distributed </a:t>
            </a:r>
            <a:r>
              <a:rPr lang="en-US" altLang="zh-CN" sz="1600" dirty="0"/>
              <a:t>Database </a:t>
            </a:r>
            <a:r>
              <a:rPr lang="en-US" altLang="zh-CN" sz="1600" dirty="0" smtClean="0"/>
              <a:t>Middleware)</a:t>
            </a:r>
            <a:r>
              <a:rPr lang="zh-CN" altLang="en-US" sz="1600" dirty="0" smtClean="0"/>
              <a:t> </a:t>
            </a:r>
            <a:r>
              <a:rPr lang="zh-CN" altLang="en-US" sz="1600" dirty="0"/>
              <a:t>，是华为公有云提供的分布式关系数据库中间件服务，以服务的方式为应用提供对多个数据库实例进行分布式透明访问。彻底解决数据库可扩展性问题，实现海量数据的存储和高并发访问。</a:t>
            </a:r>
            <a:endParaRPr lang="en-US" sz="1600" dirty="0"/>
          </a:p>
        </p:txBody>
      </p:sp>
      <p:sp>
        <p:nvSpPr>
          <p:cNvPr id="6" name="3 arrow"/>
          <p:cNvSpPr/>
          <p:nvPr/>
        </p:nvSpPr>
        <p:spPr bwMode="auto">
          <a:xfrm>
            <a:off x="6777115" y="3319206"/>
            <a:ext cx="1596329" cy="600349"/>
          </a:xfrm>
          <a:prstGeom prst="homePlate">
            <a:avLst/>
          </a:prstGeom>
          <a:solidFill>
            <a:srgbClr val="0070C0"/>
          </a:solidFill>
          <a:ln w="25400" cap="flat" cmpd="sng" algn="ctr">
            <a:noFill/>
            <a:prstDash val="solid"/>
            <a:headEnd type="none" w="med" len="med"/>
            <a:tailEnd type="none" w="med" len="med"/>
          </a:ln>
          <a:effectLst/>
        </p:spPr>
        <p:txBody>
          <a:bodyPr vert="horz" wrap="square" lIns="548497" tIns="45684" rIns="91362" bIns="73090" numCol="1" rtlCol="0" anchor="ctr" anchorCtr="0" compatLnSpc="1"/>
          <a:lstStyle/>
          <a:p>
            <a:pPr defTabSz="913765"/>
            <a:r>
              <a:rPr lang="zh-CN" altLang="en-US" sz="1400" kern="0" dirty="0">
                <a:gradFill>
                  <a:gsLst>
                    <a:gs pos="9583">
                      <a:srgbClr val="FFFFFF"/>
                    </a:gs>
                    <a:gs pos="24000">
                      <a:srgbClr val="FFFFFF"/>
                    </a:gs>
                  </a:gsLst>
                  <a:lin ang="5400000" scaled="0"/>
                </a:gradFill>
              </a:rPr>
              <a:t>简单易用</a:t>
            </a:r>
            <a:endParaRPr lang="en-US" sz="1400" kern="0" dirty="0">
              <a:gradFill>
                <a:gsLst>
                  <a:gs pos="9583">
                    <a:srgbClr val="FFFFFF"/>
                  </a:gs>
                  <a:gs pos="24000">
                    <a:srgbClr val="FFFFFF"/>
                  </a:gs>
                </a:gsLst>
                <a:lin ang="5400000" scaled="0"/>
              </a:gradFill>
            </a:endParaRPr>
          </a:p>
        </p:txBody>
      </p:sp>
      <p:sp>
        <p:nvSpPr>
          <p:cNvPr id="7" name="Oval 20"/>
          <p:cNvSpPr/>
          <p:nvPr/>
        </p:nvSpPr>
        <p:spPr bwMode="auto">
          <a:xfrm>
            <a:off x="6110000" y="3179571"/>
            <a:ext cx="792334" cy="870471"/>
          </a:xfrm>
          <a:prstGeom prst="ellipse">
            <a:avLst/>
          </a:prstGeom>
          <a:solidFill>
            <a:srgbClr val="077C6D"/>
          </a:solidFill>
          <a:ln w="762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noAutofit/>
          </a:bodyPr>
          <a:lstStyle/>
          <a:p>
            <a:pPr algn="ctr" defTabSz="932180" fontAlgn="base">
              <a:lnSpc>
                <a:spcPct val="90000"/>
              </a:lnSpc>
            </a:pPr>
            <a:endParaRPr lang="en-US" sz="1200" dirty="0" err="1">
              <a:gradFill>
                <a:gsLst>
                  <a:gs pos="0">
                    <a:srgbClr val="FFFFFF"/>
                  </a:gs>
                  <a:gs pos="100000">
                    <a:srgbClr val="FFFFFF"/>
                  </a:gs>
                </a:gsLst>
                <a:lin ang="5400000" scaled="0"/>
              </a:gradFill>
              <a:cs typeface="Segoe UI" panose="020B0502040204020203" pitchFamily="34" charset="0"/>
            </a:endParaRPr>
          </a:p>
        </p:txBody>
      </p:sp>
      <p:sp>
        <p:nvSpPr>
          <p:cNvPr id="8" name="Chevron 21"/>
          <p:cNvSpPr/>
          <p:nvPr/>
        </p:nvSpPr>
        <p:spPr bwMode="auto">
          <a:xfrm>
            <a:off x="8169880" y="3319206"/>
            <a:ext cx="3302984" cy="600349"/>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62" tIns="45684" rIns="91362" bIns="73090" numCol="1" rtlCol="0" anchor="ctr" anchorCtr="0" compatLnSpc="1"/>
          <a:lstStyle/>
          <a:p>
            <a:pPr marL="116840" lvl="1" defTabSz="699135">
              <a:lnSpc>
                <a:spcPct val="90000"/>
              </a:lnSpc>
              <a:spcBef>
                <a:spcPts val="460"/>
              </a:spcBef>
              <a:buSzPct val="90000"/>
              <a:tabLst>
                <a:tab pos="233045" algn="l"/>
                <a:tab pos="480695" algn="l"/>
              </a:tabLst>
              <a:defRPr/>
            </a:pPr>
            <a:endParaRPr lang="en-US" kern="0" spc="-23" dirty="0">
              <a:solidFill>
                <a:srgbClr val="000000">
                  <a:lumMod val="75000"/>
                  <a:lumOff val="25000"/>
                </a:srgbClr>
              </a:solidFill>
            </a:endParaRPr>
          </a:p>
        </p:txBody>
      </p:sp>
      <p:sp>
        <p:nvSpPr>
          <p:cNvPr id="9" name="Rectangle 68"/>
          <p:cNvSpPr txBox="1">
            <a:spLocks noChangeArrowheads="1"/>
          </p:cNvSpPr>
          <p:nvPr/>
        </p:nvSpPr>
        <p:spPr bwMode="auto">
          <a:xfrm>
            <a:off x="8234520" y="3356450"/>
            <a:ext cx="2951014" cy="621036"/>
          </a:xfrm>
          <a:prstGeom prst="rect">
            <a:avLst/>
          </a:prstGeom>
          <a:noFill/>
          <a:ln w="9525">
            <a:noFill/>
            <a:miter lim="800000"/>
          </a:ln>
        </p:spPr>
        <p:txBody>
          <a:bodyPr vert="horz" wrap="square" lIns="80121" tIns="40060" rIns="80121" bIns="40060" numCol="1" anchor="t" anchorCtr="0" compatLnSpc="1"/>
          <a:lstStyle/>
          <a:p>
            <a:pPr marL="355600" indent="-172720" eaLnBrk="0" fontAlgn="auto" hangingPunct="0">
              <a:spcBef>
                <a:spcPts val="300"/>
              </a:spcBef>
              <a:spcAft>
                <a:spcPts val="0"/>
              </a:spcAft>
              <a:buClr>
                <a:schemeClr val="bg1">
                  <a:lumMod val="50000"/>
                </a:schemeClr>
              </a:buClr>
              <a:buSzPct val="60000"/>
              <a:buFont typeface="Wingdings" panose="05000000000000000000" pitchFamily="2" charset="2"/>
              <a:buChar char="Ø"/>
            </a:pPr>
            <a:r>
              <a:rPr lang="zh-CN" altLang="en-US" sz="1200" kern="0" dirty="0">
                <a:solidFill>
                  <a:sysClr val="windowText" lastClr="000000"/>
                </a:solidFill>
              </a:rPr>
              <a:t>兼容</a:t>
            </a:r>
            <a:r>
              <a:rPr lang="en-US" altLang="zh-CN" sz="1200" kern="0" dirty="0">
                <a:solidFill>
                  <a:sysClr val="windowText" lastClr="000000"/>
                </a:solidFill>
              </a:rPr>
              <a:t>MySQL</a:t>
            </a:r>
            <a:r>
              <a:rPr lang="zh-CN" altLang="en-US" sz="1200" kern="0" dirty="0">
                <a:solidFill>
                  <a:sysClr val="windowText" lastClr="000000"/>
                </a:solidFill>
              </a:rPr>
              <a:t>协议</a:t>
            </a:r>
            <a:endParaRPr lang="en-US" altLang="zh-CN" sz="1200" kern="0" dirty="0">
              <a:solidFill>
                <a:sysClr val="windowText" lastClr="000000"/>
              </a:solidFill>
            </a:endParaRPr>
          </a:p>
          <a:p>
            <a:pPr marL="355600" indent="-172720" eaLnBrk="0" fontAlgn="auto" hangingPunct="0">
              <a:spcBef>
                <a:spcPts val="300"/>
              </a:spcBef>
              <a:spcAft>
                <a:spcPts val="0"/>
              </a:spcAft>
              <a:buClr>
                <a:schemeClr val="bg1">
                  <a:lumMod val="50000"/>
                </a:schemeClr>
              </a:buClr>
              <a:buSzPct val="60000"/>
              <a:buFont typeface="Wingdings" panose="05000000000000000000" pitchFamily="2" charset="2"/>
              <a:buChar char="Ø"/>
            </a:pPr>
            <a:r>
              <a:rPr lang="zh-CN" altLang="en-US" sz="1200" kern="0" dirty="0">
                <a:solidFill>
                  <a:sysClr val="windowText" lastClr="000000"/>
                </a:solidFill>
              </a:rPr>
              <a:t>应用代码</a:t>
            </a:r>
            <a:r>
              <a:rPr lang="en-US" altLang="zh-CN" sz="1200" kern="0" dirty="0">
                <a:solidFill>
                  <a:sysClr val="windowText" lastClr="000000"/>
                </a:solidFill>
              </a:rPr>
              <a:t>0</a:t>
            </a:r>
            <a:r>
              <a:rPr lang="zh-CN" altLang="en-US" sz="1200" kern="0" dirty="0">
                <a:solidFill>
                  <a:sysClr val="windowText" lastClr="000000"/>
                </a:solidFill>
              </a:rPr>
              <a:t>改动</a:t>
            </a:r>
            <a:endParaRPr lang="en-US" altLang="zh-CN" sz="1200" kern="0" dirty="0">
              <a:solidFill>
                <a:sysClr val="windowText" lastClr="000000"/>
              </a:solidFill>
            </a:endParaRPr>
          </a:p>
        </p:txBody>
      </p:sp>
      <p:grpSp>
        <p:nvGrpSpPr>
          <p:cNvPr id="10" name="组合 9"/>
          <p:cNvGrpSpPr/>
          <p:nvPr/>
        </p:nvGrpSpPr>
        <p:grpSpPr>
          <a:xfrm>
            <a:off x="6277003" y="3452618"/>
            <a:ext cx="465132" cy="263667"/>
            <a:chOff x="8173547" y="4793619"/>
            <a:chExt cx="457248" cy="235931"/>
          </a:xfrm>
        </p:grpSpPr>
        <p:pic>
          <p:nvPicPr>
            <p:cNvPr id="11" name="Picture 2"/>
            <p:cNvPicPr>
              <a:picLocks noChangeAspect="1" noChangeArrowheads="1"/>
            </p:cNvPicPr>
            <p:nvPr/>
          </p:nvPicPr>
          <p:blipFill>
            <a:blip r:embed="rId1" cstate="screen"/>
            <a:srcRect/>
            <a:stretch>
              <a:fillRect/>
            </a:stretch>
          </p:blipFill>
          <p:spPr bwMode="auto">
            <a:xfrm>
              <a:off x="8301180" y="4793619"/>
              <a:ext cx="201984" cy="235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1" cstate="screen"/>
            <a:srcRect/>
            <a:stretch>
              <a:fillRect/>
            </a:stretch>
          </p:blipFill>
          <p:spPr bwMode="auto">
            <a:xfrm>
              <a:off x="8173547" y="4857839"/>
              <a:ext cx="147004" cy="17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 cstate="screen"/>
            <a:srcRect/>
            <a:stretch>
              <a:fillRect/>
            </a:stretch>
          </p:blipFill>
          <p:spPr bwMode="auto">
            <a:xfrm>
              <a:off x="8483791" y="4857839"/>
              <a:ext cx="147004" cy="17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3 arrow"/>
          <p:cNvSpPr/>
          <p:nvPr/>
        </p:nvSpPr>
        <p:spPr bwMode="auto">
          <a:xfrm>
            <a:off x="6777115" y="5398465"/>
            <a:ext cx="1596329" cy="600349"/>
          </a:xfrm>
          <a:prstGeom prst="homePlate">
            <a:avLst/>
          </a:prstGeom>
          <a:solidFill>
            <a:srgbClr val="0070C0"/>
          </a:solidFill>
          <a:ln w="25400" cap="flat" cmpd="sng" algn="ctr">
            <a:noFill/>
            <a:prstDash val="solid"/>
            <a:headEnd type="none" w="med" len="med"/>
            <a:tailEnd type="none" w="med" len="med"/>
          </a:ln>
          <a:effectLst/>
        </p:spPr>
        <p:txBody>
          <a:bodyPr vert="horz" wrap="square" lIns="548497" tIns="45684" rIns="91362" bIns="73090" numCol="1" rtlCol="0" anchor="ctr" anchorCtr="0" compatLnSpc="1"/>
          <a:lstStyle/>
          <a:p>
            <a:pPr defTabSz="913765"/>
            <a:r>
              <a:rPr lang="zh-CN" altLang="en-US" sz="1400" kern="0" dirty="0">
                <a:gradFill>
                  <a:gsLst>
                    <a:gs pos="9583">
                      <a:srgbClr val="FFFFFF"/>
                    </a:gs>
                    <a:gs pos="24000">
                      <a:srgbClr val="FFFFFF"/>
                    </a:gs>
                  </a:gsLst>
                  <a:lin ang="5400000" scaled="0"/>
                </a:gradFill>
              </a:rPr>
              <a:t>性能卓越</a:t>
            </a:r>
            <a:endParaRPr lang="en-US" sz="1400" kern="0" dirty="0">
              <a:gradFill>
                <a:gsLst>
                  <a:gs pos="9583">
                    <a:srgbClr val="FFFFFF"/>
                  </a:gs>
                  <a:gs pos="24000">
                    <a:srgbClr val="FFFFFF"/>
                  </a:gs>
                </a:gsLst>
                <a:lin ang="5400000" scaled="0"/>
              </a:gradFill>
            </a:endParaRPr>
          </a:p>
        </p:txBody>
      </p:sp>
      <p:sp>
        <p:nvSpPr>
          <p:cNvPr id="16" name="Oval 30"/>
          <p:cNvSpPr/>
          <p:nvPr/>
        </p:nvSpPr>
        <p:spPr bwMode="auto">
          <a:xfrm>
            <a:off x="6110000" y="5258829"/>
            <a:ext cx="792334" cy="870471"/>
          </a:xfrm>
          <a:prstGeom prst="ellipse">
            <a:avLst/>
          </a:prstGeom>
          <a:solidFill>
            <a:srgbClr val="DC3C00"/>
          </a:solidFill>
          <a:ln w="762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noAutofit/>
          </a:bodyPr>
          <a:lstStyle/>
          <a:p>
            <a:pPr algn="ctr" defTabSz="932180" fontAlgn="base">
              <a:lnSpc>
                <a:spcPct val="90000"/>
              </a:lnSpc>
            </a:pPr>
            <a:endParaRPr lang="en-US" sz="1200" dirty="0" err="1">
              <a:gradFill>
                <a:gsLst>
                  <a:gs pos="0">
                    <a:srgbClr val="FFFFFF"/>
                  </a:gs>
                  <a:gs pos="100000">
                    <a:srgbClr val="FFFFFF"/>
                  </a:gs>
                </a:gsLst>
                <a:lin ang="5400000" scaled="0"/>
              </a:gradFill>
              <a:cs typeface="Segoe UI" panose="020B0502040204020203" pitchFamily="34" charset="0"/>
            </a:endParaRPr>
          </a:p>
        </p:txBody>
      </p:sp>
      <p:sp>
        <p:nvSpPr>
          <p:cNvPr id="17" name="Chevron 31"/>
          <p:cNvSpPr/>
          <p:nvPr/>
        </p:nvSpPr>
        <p:spPr bwMode="auto">
          <a:xfrm>
            <a:off x="8169880" y="5398465"/>
            <a:ext cx="3302984" cy="600349"/>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62" tIns="45684" rIns="91362" bIns="73090" numCol="1" rtlCol="0" anchor="ctr" anchorCtr="0" compatLnSpc="1"/>
          <a:lstStyle/>
          <a:p>
            <a:pPr marL="116840" lvl="1" defTabSz="699135">
              <a:lnSpc>
                <a:spcPct val="90000"/>
              </a:lnSpc>
              <a:spcBef>
                <a:spcPts val="460"/>
              </a:spcBef>
              <a:buSzPct val="90000"/>
              <a:tabLst>
                <a:tab pos="233045" algn="l"/>
                <a:tab pos="480695" algn="l"/>
              </a:tabLst>
              <a:defRPr/>
            </a:pPr>
            <a:endParaRPr lang="en-US" kern="0" spc="-23" dirty="0">
              <a:solidFill>
                <a:srgbClr val="000000">
                  <a:lumMod val="75000"/>
                  <a:lumOff val="25000"/>
                </a:srgbClr>
              </a:solidFill>
            </a:endParaRPr>
          </a:p>
        </p:txBody>
      </p:sp>
      <p:sp>
        <p:nvSpPr>
          <p:cNvPr id="19" name="3 arrow"/>
          <p:cNvSpPr/>
          <p:nvPr/>
        </p:nvSpPr>
        <p:spPr bwMode="auto">
          <a:xfrm>
            <a:off x="6777115" y="4354219"/>
            <a:ext cx="1596329" cy="600349"/>
          </a:xfrm>
          <a:prstGeom prst="homePlate">
            <a:avLst/>
          </a:prstGeom>
          <a:solidFill>
            <a:srgbClr val="0070C0"/>
          </a:solidFill>
          <a:ln w="25400" cap="flat" cmpd="sng" algn="ctr">
            <a:noFill/>
            <a:prstDash val="solid"/>
            <a:headEnd type="none" w="med" len="med"/>
            <a:tailEnd type="none" w="med" len="med"/>
          </a:ln>
          <a:effectLst/>
        </p:spPr>
        <p:txBody>
          <a:bodyPr vert="horz" wrap="square" lIns="548497" tIns="45684" rIns="91362" bIns="73090" numCol="1" rtlCol="0" anchor="ctr" anchorCtr="0" compatLnSpc="1"/>
          <a:lstStyle/>
          <a:p>
            <a:pPr defTabSz="913765"/>
            <a:r>
              <a:rPr lang="zh-CN" altLang="en-US" sz="1400" kern="0" dirty="0">
                <a:gradFill>
                  <a:gsLst>
                    <a:gs pos="9583">
                      <a:srgbClr val="FFFFFF"/>
                    </a:gs>
                    <a:gs pos="24000">
                      <a:srgbClr val="FFFFFF"/>
                    </a:gs>
                  </a:gsLst>
                  <a:lin ang="5400000" scaled="0"/>
                </a:gradFill>
              </a:rPr>
              <a:t>无限扩容</a:t>
            </a:r>
            <a:endParaRPr lang="en-US" altLang="zh-CN" sz="1400" kern="0" dirty="0">
              <a:gradFill>
                <a:gsLst>
                  <a:gs pos="9583">
                    <a:srgbClr val="FFFFFF"/>
                  </a:gs>
                  <a:gs pos="24000">
                    <a:srgbClr val="FFFFFF"/>
                  </a:gs>
                </a:gsLst>
                <a:lin ang="5400000" scaled="0"/>
              </a:gradFill>
            </a:endParaRPr>
          </a:p>
        </p:txBody>
      </p:sp>
      <p:sp>
        <p:nvSpPr>
          <p:cNvPr id="20" name="Oval 24"/>
          <p:cNvSpPr/>
          <p:nvPr/>
        </p:nvSpPr>
        <p:spPr bwMode="auto">
          <a:xfrm>
            <a:off x="6110000" y="4214583"/>
            <a:ext cx="792334" cy="870471"/>
          </a:xfrm>
          <a:prstGeom prst="ellipse">
            <a:avLst/>
          </a:prstGeom>
          <a:solidFill>
            <a:srgbClr val="0072C6"/>
          </a:solidFill>
          <a:ln w="762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noAutofit/>
          </a:bodyPr>
          <a:lstStyle/>
          <a:p>
            <a:pPr algn="ctr" defTabSz="932180" fontAlgn="base">
              <a:lnSpc>
                <a:spcPct val="90000"/>
              </a:lnSpc>
            </a:pPr>
            <a:endParaRPr lang="en-US" sz="1200" dirty="0" err="1">
              <a:gradFill>
                <a:gsLst>
                  <a:gs pos="0">
                    <a:srgbClr val="FFFFFF"/>
                  </a:gs>
                  <a:gs pos="100000">
                    <a:srgbClr val="FFFFFF"/>
                  </a:gs>
                </a:gsLst>
                <a:lin ang="5400000" scaled="0"/>
              </a:gradFill>
              <a:cs typeface="Segoe UI" panose="020B0502040204020203" pitchFamily="34" charset="0"/>
            </a:endParaRPr>
          </a:p>
        </p:txBody>
      </p:sp>
      <p:sp>
        <p:nvSpPr>
          <p:cNvPr id="21" name="Chevron 25"/>
          <p:cNvSpPr/>
          <p:nvPr/>
        </p:nvSpPr>
        <p:spPr bwMode="auto">
          <a:xfrm>
            <a:off x="8169880" y="4354219"/>
            <a:ext cx="3302984" cy="625744"/>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62" tIns="45684" rIns="91362" bIns="73090" numCol="1" rtlCol="0" anchor="ctr" anchorCtr="0" compatLnSpc="1"/>
          <a:lstStyle/>
          <a:p>
            <a:pPr marL="116840" lvl="1" defTabSz="699135">
              <a:lnSpc>
                <a:spcPct val="90000"/>
              </a:lnSpc>
              <a:spcBef>
                <a:spcPts val="460"/>
              </a:spcBef>
              <a:buSzPct val="90000"/>
              <a:tabLst>
                <a:tab pos="233045" algn="l"/>
                <a:tab pos="480695" algn="l"/>
              </a:tabLst>
              <a:defRPr/>
            </a:pPr>
            <a:endParaRPr lang="en-US" kern="0" spc="-23" dirty="0">
              <a:solidFill>
                <a:srgbClr val="000000">
                  <a:lumMod val="75000"/>
                  <a:lumOff val="25000"/>
                </a:srgbClr>
              </a:solidFill>
            </a:endParaRPr>
          </a:p>
        </p:txBody>
      </p:sp>
      <p:sp>
        <p:nvSpPr>
          <p:cNvPr id="22" name="Rectangle 68"/>
          <p:cNvSpPr txBox="1">
            <a:spLocks noChangeArrowheads="1"/>
          </p:cNvSpPr>
          <p:nvPr/>
        </p:nvSpPr>
        <p:spPr bwMode="auto">
          <a:xfrm>
            <a:off x="8270447" y="4362953"/>
            <a:ext cx="3352219" cy="621036"/>
          </a:xfrm>
          <a:prstGeom prst="rect">
            <a:avLst/>
          </a:prstGeom>
          <a:noFill/>
          <a:ln w="9525">
            <a:noFill/>
            <a:miter lim="800000"/>
          </a:ln>
        </p:spPr>
        <p:txBody>
          <a:bodyPr vert="horz" wrap="square" lIns="80121" tIns="40060" rIns="80121" bIns="40060" numCol="1" anchor="t" anchorCtr="0" compatLnSpc="1"/>
          <a:lstStyle/>
          <a:p>
            <a:pPr marL="355600" indent="-172720" eaLnBrk="0" fontAlgn="auto" hangingPunct="0">
              <a:spcBef>
                <a:spcPts val="300"/>
              </a:spcBef>
              <a:spcAft>
                <a:spcPts val="0"/>
              </a:spcAft>
              <a:buClr>
                <a:schemeClr val="bg1">
                  <a:lumMod val="50000"/>
                </a:schemeClr>
              </a:buClr>
              <a:buSzPct val="60000"/>
              <a:buFont typeface="Wingdings" panose="05000000000000000000" pitchFamily="2" charset="2"/>
              <a:buChar char="Ø"/>
            </a:pPr>
            <a:endParaRPr lang="en-US" altLang="zh-CN" sz="1600" kern="0" dirty="0">
              <a:solidFill>
                <a:sysClr val="windowText" lastClr="000000"/>
              </a:solidFill>
            </a:endParaRPr>
          </a:p>
        </p:txBody>
      </p:sp>
      <p:sp>
        <p:nvSpPr>
          <p:cNvPr id="23" name="Rectangle 68"/>
          <p:cNvSpPr txBox="1">
            <a:spLocks noChangeArrowheads="1"/>
          </p:cNvSpPr>
          <p:nvPr/>
        </p:nvSpPr>
        <p:spPr bwMode="auto">
          <a:xfrm>
            <a:off x="8270448" y="4373565"/>
            <a:ext cx="2915086" cy="621036"/>
          </a:xfrm>
          <a:prstGeom prst="rect">
            <a:avLst/>
          </a:prstGeom>
          <a:noFill/>
          <a:ln w="9525">
            <a:noFill/>
            <a:miter lim="800000"/>
          </a:ln>
        </p:spPr>
        <p:txBody>
          <a:bodyPr vert="horz" wrap="square" lIns="80121" tIns="40060" rIns="80121" bIns="40060" numCol="1" anchor="t" anchorCtr="0" compatLnSpc="1"/>
          <a:lstStyle/>
          <a:p>
            <a:pPr marL="355600" indent="-172720" eaLnBrk="0" fontAlgn="auto" hangingPunct="0">
              <a:spcBef>
                <a:spcPts val="300"/>
              </a:spcBef>
              <a:spcAft>
                <a:spcPts val="0"/>
              </a:spcAft>
              <a:buClr>
                <a:schemeClr val="bg1">
                  <a:lumMod val="50000"/>
                </a:schemeClr>
              </a:buClr>
              <a:buSzPct val="60000"/>
              <a:buFont typeface="Wingdings" panose="05000000000000000000" pitchFamily="2" charset="2"/>
              <a:buChar char="Ø"/>
            </a:pPr>
            <a:r>
              <a:rPr lang="zh-CN" altLang="en-US" sz="1200" kern="0" dirty="0">
                <a:solidFill>
                  <a:sysClr val="windowText" lastClr="000000"/>
                </a:solidFill>
              </a:rPr>
              <a:t>自动水平拆分，彻底解决数据库单机限制</a:t>
            </a:r>
            <a:endParaRPr lang="en-US" altLang="zh-CN" sz="1200" kern="0" dirty="0">
              <a:solidFill>
                <a:sysClr val="windowText" lastClr="000000"/>
              </a:solidFill>
            </a:endParaRPr>
          </a:p>
          <a:p>
            <a:pPr marL="355600" indent="-172720" eaLnBrk="0" fontAlgn="auto" hangingPunct="0">
              <a:spcBef>
                <a:spcPts val="300"/>
              </a:spcBef>
              <a:spcAft>
                <a:spcPts val="0"/>
              </a:spcAft>
              <a:buClr>
                <a:schemeClr val="bg1">
                  <a:lumMod val="50000"/>
                </a:schemeClr>
              </a:buClr>
              <a:buSzPct val="60000"/>
              <a:buFont typeface="Wingdings" panose="05000000000000000000" pitchFamily="2" charset="2"/>
              <a:buChar char="Ø"/>
            </a:pPr>
            <a:r>
              <a:rPr lang="zh-CN" altLang="en-US" sz="1200" kern="0" dirty="0">
                <a:solidFill>
                  <a:sysClr val="windowText" lastClr="000000"/>
                </a:solidFill>
              </a:rPr>
              <a:t>业务不中断平滑扩容</a:t>
            </a:r>
            <a:endParaRPr lang="en-US" altLang="zh-CN" sz="1200" kern="0" dirty="0">
              <a:solidFill>
                <a:sysClr val="windowText" lastClr="000000"/>
              </a:solidFill>
            </a:endParaRPr>
          </a:p>
        </p:txBody>
      </p:sp>
      <p:sp>
        <p:nvSpPr>
          <p:cNvPr id="24" name="Rectangle 68"/>
          <p:cNvSpPr txBox="1">
            <a:spLocks noChangeArrowheads="1"/>
          </p:cNvSpPr>
          <p:nvPr/>
        </p:nvSpPr>
        <p:spPr bwMode="auto">
          <a:xfrm>
            <a:off x="8312195" y="5427887"/>
            <a:ext cx="3310471" cy="621036"/>
          </a:xfrm>
          <a:prstGeom prst="rect">
            <a:avLst/>
          </a:prstGeom>
          <a:noFill/>
          <a:ln w="9525">
            <a:noFill/>
            <a:miter lim="800000"/>
          </a:ln>
        </p:spPr>
        <p:txBody>
          <a:bodyPr vert="horz" wrap="square" lIns="80121" tIns="40060" rIns="80121" bIns="40060" numCol="1" anchor="t" anchorCtr="0" compatLnSpc="1"/>
          <a:lstStyle/>
          <a:p>
            <a:pPr marL="355600" indent="-172720" eaLnBrk="0" fontAlgn="auto" hangingPunct="0">
              <a:spcBef>
                <a:spcPts val="300"/>
              </a:spcBef>
              <a:spcAft>
                <a:spcPts val="0"/>
              </a:spcAft>
              <a:buClr>
                <a:schemeClr val="bg1">
                  <a:lumMod val="50000"/>
                </a:schemeClr>
              </a:buClr>
              <a:buSzPct val="60000"/>
              <a:buFont typeface="Wingdings" panose="05000000000000000000" pitchFamily="2" charset="2"/>
              <a:buChar char="Ø"/>
            </a:pPr>
            <a:r>
              <a:rPr lang="zh-CN" altLang="en-US" sz="1200" kern="0" dirty="0">
                <a:solidFill>
                  <a:sysClr val="windowText" lastClr="000000"/>
                </a:solidFill>
              </a:rPr>
              <a:t>高性能集群组</a:t>
            </a:r>
            <a:r>
              <a:rPr lang="zh-CN" altLang="en-US" sz="1200" kern="0" dirty="0" smtClean="0">
                <a:solidFill>
                  <a:sysClr val="windowText" lastClr="000000"/>
                </a:solidFill>
              </a:rPr>
              <a:t>网</a:t>
            </a:r>
            <a:r>
              <a:rPr lang="en-US" altLang="zh-CN" sz="1200" kern="0" dirty="0" smtClean="0">
                <a:solidFill>
                  <a:sysClr val="windowText" lastClr="000000"/>
                </a:solidFill>
              </a:rPr>
              <a:t>(</a:t>
            </a:r>
            <a:r>
              <a:rPr lang="zh-CN" altLang="en-US" sz="1200" kern="0" dirty="0" smtClean="0">
                <a:solidFill>
                  <a:sysClr val="windowText" lastClr="000000"/>
                </a:solidFill>
              </a:rPr>
              <a:t>公</a:t>
            </a:r>
            <a:r>
              <a:rPr lang="zh-CN" altLang="en-US" sz="1200" kern="0" dirty="0">
                <a:solidFill>
                  <a:sysClr val="windowText" lastClr="000000"/>
                </a:solidFill>
              </a:rPr>
              <a:t>测期间为</a:t>
            </a:r>
            <a:r>
              <a:rPr lang="zh-CN" altLang="en-US" sz="1200" kern="0" dirty="0" smtClean="0">
                <a:solidFill>
                  <a:sysClr val="windowText" lastClr="000000"/>
                </a:solidFill>
              </a:rPr>
              <a:t>单机</a:t>
            </a:r>
            <a:r>
              <a:rPr lang="en-US" altLang="zh-CN" sz="1200" kern="0" dirty="0" smtClean="0">
                <a:solidFill>
                  <a:sysClr val="windowText" lastClr="000000"/>
                </a:solidFill>
              </a:rPr>
              <a:t>)</a:t>
            </a:r>
            <a:endParaRPr lang="en-US" altLang="zh-CN" sz="1200" kern="0" dirty="0">
              <a:solidFill>
                <a:sysClr val="windowText" lastClr="000000"/>
              </a:solidFill>
            </a:endParaRPr>
          </a:p>
          <a:p>
            <a:pPr marL="355600" indent="-172720" eaLnBrk="0" fontAlgn="auto" hangingPunct="0">
              <a:spcBef>
                <a:spcPts val="300"/>
              </a:spcBef>
              <a:spcAft>
                <a:spcPts val="0"/>
              </a:spcAft>
              <a:buClr>
                <a:schemeClr val="bg1">
                  <a:lumMod val="50000"/>
                </a:schemeClr>
              </a:buClr>
              <a:buSzPct val="60000"/>
              <a:buFont typeface="Wingdings" panose="05000000000000000000" pitchFamily="2" charset="2"/>
              <a:buChar char="Ø"/>
            </a:pPr>
            <a:r>
              <a:rPr lang="zh-CN" altLang="en-US" sz="1200" kern="0" dirty="0">
                <a:solidFill>
                  <a:sysClr val="windowText" lastClr="000000"/>
                </a:solidFill>
              </a:rPr>
              <a:t>水平扩展实现性能的线性提升</a:t>
            </a:r>
            <a:endParaRPr lang="en-US" altLang="zh-CN" sz="1200" kern="0" dirty="0">
              <a:solidFill>
                <a:sysClr val="windowText" lastClr="000000"/>
              </a:solidFill>
            </a:endParaRPr>
          </a:p>
        </p:txBody>
      </p:sp>
      <p:pic>
        <p:nvPicPr>
          <p:cNvPr id="25" name="Picture 8"/>
          <p:cNvPicPr>
            <a:picLocks noChangeAspect="1" noChangeArrowheads="1"/>
          </p:cNvPicPr>
          <p:nvPr/>
        </p:nvPicPr>
        <p:blipFill>
          <a:blip r:embed="rId2" cstate="print"/>
          <a:srcRect/>
          <a:stretch>
            <a:fillRect/>
          </a:stretch>
        </p:blipFill>
        <p:spPr bwMode="auto">
          <a:xfrm>
            <a:off x="6349223" y="4526507"/>
            <a:ext cx="313889" cy="293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Freeform 83"/>
          <p:cNvSpPr>
            <a:spLocks noEditPoints="1"/>
          </p:cNvSpPr>
          <p:nvPr/>
        </p:nvSpPr>
        <p:spPr bwMode="auto">
          <a:xfrm>
            <a:off x="6394464" y="5586849"/>
            <a:ext cx="75116" cy="184409"/>
          </a:xfrm>
          <a:custGeom>
            <a:avLst/>
            <a:gdLst>
              <a:gd name="T0" fmla="*/ 26 w 29"/>
              <a:gd name="T1" fmla="*/ 61 h 61"/>
              <a:gd name="T2" fmla="*/ 3 w 29"/>
              <a:gd name="T3" fmla="*/ 61 h 61"/>
              <a:gd name="T4" fmla="*/ 0 w 29"/>
              <a:gd name="T5" fmla="*/ 58 h 61"/>
              <a:gd name="T6" fmla="*/ 0 w 29"/>
              <a:gd name="T7" fmla="*/ 2 h 61"/>
              <a:gd name="T8" fmla="*/ 3 w 29"/>
              <a:gd name="T9" fmla="*/ 0 h 61"/>
              <a:gd name="T10" fmla="*/ 26 w 29"/>
              <a:gd name="T11" fmla="*/ 0 h 61"/>
              <a:gd name="T12" fmla="*/ 29 w 29"/>
              <a:gd name="T13" fmla="*/ 2 h 61"/>
              <a:gd name="T14" fmla="*/ 29 w 29"/>
              <a:gd name="T15" fmla="*/ 58 h 61"/>
              <a:gd name="T16" fmla="*/ 26 w 29"/>
              <a:gd name="T17" fmla="*/ 61 h 61"/>
              <a:gd name="T18" fmla="*/ 6 w 29"/>
              <a:gd name="T19" fmla="*/ 55 h 61"/>
              <a:gd name="T20" fmla="*/ 23 w 29"/>
              <a:gd name="T21" fmla="*/ 55 h 61"/>
              <a:gd name="T22" fmla="*/ 23 w 29"/>
              <a:gd name="T23" fmla="*/ 5 h 61"/>
              <a:gd name="T24" fmla="*/ 6 w 29"/>
              <a:gd name="T25" fmla="*/ 5 h 61"/>
              <a:gd name="T26" fmla="*/ 6 w 29"/>
              <a:gd name="T27" fmla="*/ 5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61">
                <a:moveTo>
                  <a:pt x="26" y="61"/>
                </a:moveTo>
                <a:cubicBezTo>
                  <a:pt x="3" y="61"/>
                  <a:pt x="3" y="61"/>
                  <a:pt x="3" y="61"/>
                </a:cubicBezTo>
                <a:cubicBezTo>
                  <a:pt x="1" y="61"/>
                  <a:pt x="0" y="59"/>
                  <a:pt x="0" y="58"/>
                </a:cubicBezTo>
                <a:cubicBezTo>
                  <a:pt x="0" y="2"/>
                  <a:pt x="0" y="2"/>
                  <a:pt x="0" y="2"/>
                </a:cubicBezTo>
                <a:cubicBezTo>
                  <a:pt x="0" y="1"/>
                  <a:pt x="1" y="0"/>
                  <a:pt x="3" y="0"/>
                </a:cubicBezTo>
                <a:cubicBezTo>
                  <a:pt x="26" y="0"/>
                  <a:pt x="26" y="0"/>
                  <a:pt x="26" y="0"/>
                </a:cubicBezTo>
                <a:cubicBezTo>
                  <a:pt x="28" y="0"/>
                  <a:pt x="29" y="1"/>
                  <a:pt x="29" y="2"/>
                </a:cubicBezTo>
                <a:cubicBezTo>
                  <a:pt x="29" y="58"/>
                  <a:pt x="29" y="58"/>
                  <a:pt x="29" y="58"/>
                </a:cubicBezTo>
                <a:cubicBezTo>
                  <a:pt x="29" y="59"/>
                  <a:pt x="28" y="61"/>
                  <a:pt x="26" y="61"/>
                </a:cubicBezTo>
                <a:close/>
                <a:moveTo>
                  <a:pt x="6" y="55"/>
                </a:moveTo>
                <a:cubicBezTo>
                  <a:pt x="23" y="55"/>
                  <a:pt x="23" y="55"/>
                  <a:pt x="23" y="55"/>
                </a:cubicBezTo>
                <a:cubicBezTo>
                  <a:pt x="23" y="5"/>
                  <a:pt x="23" y="5"/>
                  <a:pt x="23" y="5"/>
                </a:cubicBezTo>
                <a:cubicBezTo>
                  <a:pt x="6" y="5"/>
                  <a:pt x="6" y="5"/>
                  <a:pt x="6" y="5"/>
                </a:cubicBezTo>
                <a:lnTo>
                  <a:pt x="6" y="55"/>
                </a:lnTo>
                <a:close/>
              </a:path>
            </a:pathLst>
          </a:custGeom>
          <a:solidFill>
            <a:schemeClr val="bg1"/>
          </a:solidFill>
          <a:ln>
            <a:solidFill>
              <a:schemeClr val="bg1"/>
            </a:solidFill>
          </a:ln>
        </p:spPr>
        <p:txBody>
          <a:bodyPr vert="horz" wrap="square" lIns="91416" tIns="45708" rIns="91416" bIns="45708" numCol="1" anchor="t" anchorCtr="0" compatLnSpc="1"/>
          <a:lstStyle/>
          <a:p>
            <a:pPr defTabSz="1219200" fontAlgn="auto">
              <a:spcBef>
                <a:spcPts val="0"/>
              </a:spcBef>
              <a:spcAft>
                <a:spcPts val="0"/>
              </a:spcAft>
              <a:defRPr/>
            </a:pPr>
            <a:endParaRPr lang="zh-CN" altLang="en-US" sz="2400" kern="0">
              <a:solidFill>
                <a:prstClr val="black"/>
              </a:solidFill>
            </a:endParaRPr>
          </a:p>
        </p:txBody>
      </p:sp>
      <p:sp>
        <p:nvSpPr>
          <p:cNvPr id="28" name="Freeform 84"/>
          <p:cNvSpPr>
            <a:spLocks noEditPoints="1"/>
          </p:cNvSpPr>
          <p:nvPr/>
        </p:nvSpPr>
        <p:spPr bwMode="auto">
          <a:xfrm>
            <a:off x="6484604" y="5616956"/>
            <a:ext cx="75116" cy="154302"/>
          </a:xfrm>
          <a:custGeom>
            <a:avLst/>
            <a:gdLst>
              <a:gd name="T0" fmla="*/ 26 w 29"/>
              <a:gd name="T1" fmla="*/ 51 h 51"/>
              <a:gd name="T2" fmla="*/ 3 w 29"/>
              <a:gd name="T3" fmla="*/ 51 h 51"/>
              <a:gd name="T4" fmla="*/ 0 w 29"/>
              <a:gd name="T5" fmla="*/ 48 h 51"/>
              <a:gd name="T6" fmla="*/ 0 w 29"/>
              <a:gd name="T7" fmla="*/ 3 h 51"/>
              <a:gd name="T8" fmla="*/ 3 w 29"/>
              <a:gd name="T9" fmla="*/ 0 h 51"/>
              <a:gd name="T10" fmla="*/ 26 w 29"/>
              <a:gd name="T11" fmla="*/ 0 h 51"/>
              <a:gd name="T12" fmla="*/ 29 w 29"/>
              <a:gd name="T13" fmla="*/ 3 h 51"/>
              <a:gd name="T14" fmla="*/ 29 w 29"/>
              <a:gd name="T15" fmla="*/ 48 h 51"/>
              <a:gd name="T16" fmla="*/ 26 w 29"/>
              <a:gd name="T17" fmla="*/ 51 h 51"/>
              <a:gd name="T18" fmla="*/ 6 w 29"/>
              <a:gd name="T19" fmla="*/ 45 h 51"/>
              <a:gd name="T20" fmla="*/ 23 w 29"/>
              <a:gd name="T21" fmla="*/ 45 h 51"/>
              <a:gd name="T22" fmla="*/ 23 w 29"/>
              <a:gd name="T23" fmla="*/ 5 h 51"/>
              <a:gd name="T24" fmla="*/ 6 w 29"/>
              <a:gd name="T25" fmla="*/ 5 h 51"/>
              <a:gd name="T26" fmla="*/ 6 w 29"/>
              <a:gd name="T2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6" y="51"/>
                </a:moveTo>
                <a:cubicBezTo>
                  <a:pt x="3" y="51"/>
                  <a:pt x="3" y="51"/>
                  <a:pt x="3" y="51"/>
                </a:cubicBezTo>
                <a:cubicBezTo>
                  <a:pt x="1" y="51"/>
                  <a:pt x="0" y="49"/>
                  <a:pt x="0" y="48"/>
                </a:cubicBezTo>
                <a:cubicBezTo>
                  <a:pt x="0" y="3"/>
                  <a:pt x="0" y="3"/>
                  <a:pt x="0" y="3"/>
                </a:cubicBezTo>
                <a:cubicBezTo>
                  <a:pt x="0" y="1"/>
                  <a:pt x="1" y="0"/>
                  <a:pt x="3" y="0"/>
                </a:cubicBezTo>
                <a:cubicBezTo>
                  <a:pt x="26" y="0"/>
                  <a:pt x="26" y="0"/>
                  <a:pt x="26" y="0"/>
                </a:cubicBezTo>
                <a:cubicBezTo>
                  <a:pt x="28" y="0"/>
                  <a:pt x="29" y="1"/>
                  <a:pt x="29" y="3"/>
                </a:cubicBezTo>
                <a:cubicBezTo>
                  <a:pt x="29" y="48"/>
                  <a:pt x="29" y="48"/>
                  <a:pt x="29" y="48"/>
                </a:cubicBezTo>
                <a:cubicBezTo>
                  <a:pt x="29" y="49"/>
                  <a:pt x="28" y="51"/>
                  <a:pt x="26" y="51"/>
                </a:cubicBezTo>
                <a:close/>
                <a:moveTo>
                  <a:pt x="6" y="45"/>
                </a:moveTo>
                <a:cubicBezTo>
                  <a:pt x="23" y="45"/>
                  <a:pt x="23" y="45"/>
                  <a:pt x="23" y="45"/>
                </a:cubicBezTo>
                <a:cubicBezTo>
                  <a:pt x="23" y="5"/>
                  <a:pt x="23" y="5"/>
                  <a:pt x="23" y="5"/>
                </a:cubicBezTo>
                <a:cubicBezTo>
                  <a:pt x="6" y="5"/>
                  <a:pt x="6" y="5"/>
                  <a:pt x="6" y="5"/>
                </a:cubicBezTo>
                <a:lnTo>
                  <a:pt x="6" y="45"/>
                </a:lnTo>
                <a:close/>
              </a:path>
            </a:pathLst>
          </a:custGeom>
          <a:solidFill>
            <a:schemeClr val="bg1"/>
          </a:solidFill>
          <a:ln>
            <a:solidFill>
              <a:schemeClr val="bg1"/>
            </a:solidFill>
          </a:ln>
        </p:spPr>
        <p:txBody>
          <a:bodyPr vert="horz" wrap="square" lIns="91416" tIns="45708" rIns="91416" bIns="45708" numCol="1" anchor="t" anchorCtr="0" compatLnSpc="1"/>
          <a:lstStyle/>
          <a:p>
            <a:pPr defTabSz="1219200" fontAlgn="auto">
              <a:spcBef>
                <a:spcPts val="0"/>
              </a:spcBef>
              <a:spcAft>
                <a:spcPts val="0"/>
              </a:spcAft>
              <a:defRPr/>
            </a:pPr>
            <a:endParaRPr lang="zh-CN" altLang="en-US" sz="2400" kern="0">
              <a:solidFill>
                <a:prstClr val="black"/>
              </a:solidFill>
            </a:endParaRPr>
          </a:p>
        </p:txBody>
      </p:sp>
      <p:sp>
        <p:nvSpPr>
          <p:cNvPr id="29" name="Freeform 85"/>
          <p:cNvSpPr>
            <a:spLocks noEditPoints="1"/>
          </p:cNvSpPr>
          <p:nvPr/>
        </p:nvSpPr>
        <p:spPr bwMode="auto">
          <a:xfrm>
            <a:off x="6574744" y="5510325"/>
            <a:ext cx="75116" cy="260933"/>
          </a:xfrm>
          <a:custGeom>
            <a:avLst/>
            <a:gdLst>
              <a:gd name="T0" fmla="*/ 26 w 29"/>
              <a:gd name="T1" fmla="*/ 86 h 86"/>
              <a:gd name="T2" fmla="*/ 3 w 29"/>
              <a:gd name="T3" fmla="*/ 86 h 86"/>
              <a:gd name="T4" fmla="*/ 0 w 29"/>
              <a:gd name="T5" fmla="*/ 83 h 86"/>
              <a:gd name="T6" fmla="*/ 0 w 29"/>
              <a:gd name="T7" fmla="*/ 3 h 86"/>
              <a:gd name="T8" fmla="*/ 3 w 29"/>
              <a:gd name="T9" fmla="*/ 0 h 86"/>
              <a:gd name="T10" fmla="*/ 26 w 29"/>
              <a:gd name="T11" fmla="*/ 0 h 86"/>
              <a:gd name="T12" fmla="*/ 29 w 29"/>
              <a:gd name="T13" fmla="*/ 3 h 86"/>
              <a:gd name="T14" fmla="*/ 29 w 29"/>
              <a:gd name="T15" fmla="*/ 83 h 86"/>
              <a:gd name="T16" fmla="*/ 26 w 29"/>
              <a:gd name="T17" fmla="*/ 86 h 86"/>
              <a:gd name="T18" fmla="*/ 5 w 29"/>
              <a:gd name="T19" fmla="*/ 80 h 86"/>
              <a:gd name="T20" fmla="*/ 23 w 29"/>
              <a:gd name="T21" fmla="*/ 80 h 86"/>
              <a:gd name="T22" fmla="*/ 23 w 29"/>
              <a:gd name="T23" fmla="*/ 6 h 86"/>
              <a:gd name="T24" fmla="*/ 5 w 29"/>
              <a:gd name="T25" fmla="*/ 6 h 86"/>
              <a:gd name="T26" fmla="*/ 5 w 29"/>
              <a:gd name="T27"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86">
                <a:moveTo>
                  <a:pt x="26" y="86"/>
                </a:moveTo>
                <a:cubicBezTo>
                  <a:pt x="3" y="86"/>
                  <a:pt x="3" y="86"/>
                  <a:pt x="3" y="86"/>
                </a:cubicBezTo>
                <a:cubicBezTo>
                  <a:pt x="1" y="86"/>
                  <a:pt x="0" y="84"/>
                  <a:pt x="0" y="83"/>
                </a:cubicBezTo>
                <a:cubicBezTo>
                  <a:pt x="0" y="3"/>
                  <a:pt x="0" y="3"/>
                  <a:pt x="0" y="3"/>
                </a:cubicBezTo>
                <a:cubicBezTo>
                  <a:pt x="0" y="2"/>
                  <a:pt x="1" y="0"/>
                  <a:pt x="3" y="0"/>
                </a:cubicBezTo>
                <a:cubicBezTo>
                  <a:pt x="26" y="0"/>
                  <a:pt x="26" y="0"/>
                  <a:pt x="26" y="0"/>
                </a:cubicBezTo>
                <a:cubicBezTo>
                  <a:pt x="27" y="0"/>
                  <a:pt x="29" y="2"/>
                  <a:pt x="29" y="3"/>
                </a:cubicBezTo>
                <a:cubicBezTo>
                  <a:pt x="29" y="83"/>
                  <a:pt x="29" y="83"/>
                  <a:pt x="29" y="83"/>
                </a:cubicBezTo>
                <a:cubicBezTo>
                  <a:pt x="29" y="84"/>
                  <a:pt x="27" y="86"/>
                  <a:pt x="26" y="86"/>
                </a:cubicBezTo>
                <a:close/>
                <a:moveTo>
                  <a:pt x="5" y="80"/>
                </a:moveTo>
                <a:cubicBezTo>
                  <a:pt x="23" y="80"/>
                  <a:pt x="23" y="80"/>
                  <a:pt x="23" y="80"/>
                </a:cubicBezTo>
                <a:cubicBezTo>
                  <a:pt x="23" y="6"/>
                  <a:pt x="23" y="6"/>
                  <a:pt x="23" y="6"/>
                </a:cubicBezTo>
                <a:cubicBezTo>
                  <a:pt x="5" y="6"/>
                  <a:pt x="5" y="6"/>
                  <a:pt x="5" y="6"/>
                </a:cubicBezTo>
                <a:lnTo>
                  <a:pt x="5" y="80"/>
                </a:lnTo>
                <a:close/>
              </a:path>
            </a:pathLst>
          </a:custGeom>
          <a:solidFill>
            <a:schemeClr val="bg1"/>
          </a:solidFill>
          <a:ln>
            <a:solidFill>
              <a:schemeClr val="bg1"/>
            </a:solidFill>
          </a:ln>
        </p:spPr>
        <p:txBody>
          <a:bodyPr vert="horz" wrap="square" lIns="91416" tIns="45708" rIns="91416" bIns="45708" numCol="1" anchor="t" anchorCtr="0" compatLnSpc="1"/>
          <a:lstStyle/>
          <a:p>
            <a:pPr defTabSz="1219200" fontAlgn="auto">
              <a:spcBef>
                <a:spcPts val="0"/>
              </a:spcBef>
              <a:spcAft>
                <a:spcPts val="0"/>
              </a:spcAft>
              <a:defRPr/>
            </a:pPr>
            <a:endParaRPr lang="zh-CN" altLang="en-US" sz="2400" kern="0">
              <a:solidFill>
                <a:prstClr val="black"/>
              </a:solidFill>
            </a:endParaRPr>
          </a:p>
        </p:txBody>
      </p:sp>
      <p:pic>
        <p:nvPicPr>
          <p:cNvPr id="30" name="图片 29"/>
          <p:cNvPicPr>
            <a:picLocks noChangeAspect="1"/>
          </p:cNvPicPr>
          <p:nvPr/>
        </p:nvPicPr>
        <p:blipFill>
          <a:blip r:embed="rId3"/>
          <a:stretch>
            <a:fillRect/>
          </a:stretch>
        </p:blipFill>
        <p:spPr>
          <a:xfrm>
            <a:off x="629665" y="1329108"/>
            <a:ext cx="5075533" cy="4324148"/>
          </a:xfrm>
          <a:prstGeom prst="rect">
            <a:avLst/>
          </a:prstGeom>
          <a:ln w="12700">
            <a:solidFill>
              <a:schemeClr val="bg1">
                <a:lumMod val="85000"/>
              </a:schemeClr>
            </a:solidFill>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0.9|3.8|2.2"/>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11858</Words>
  <Application>WPS 演示</Application>
  <PresentationFormat>宽屏</PresentationFormat>
  <Paragraphs>1354</Paragraphs>
  <Slides>86</Slides>
  <Notes>95</Notes>
  <HiddenSlides>1</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86</vt:i4>
      </vt:variant>
    </vt:vector>
  </HeadingPairs>
  <TitlesOfParts>
    <vt:vector size="110" baseType="lpstr">
      <vt:lpstr>Arial</vt:lpstr>
      <vt:lpstr>宋体</vt:lpstr>
      <vt:lpstr>Wingdings</vt:lpstr>
      <vt:lpstr>Huawei Sans</vt:lpstr>
      <vt:lpstr>Oswald</vt:lpstr>
      <vt:lpstr>方正兰亭黑简体</vt:lpstr>
      <vt:lpstr>微软雅黑</vt:lpstr>
      <vt:lpstr>FrutigerNext LT Light</vt:lpstr>
      <vt:lpstr>Dark Courier</vt:lpstr>
      <vt:lpstr>FrutigerNext LT Medium</vt:lpstr>
      <vt:lpstr>Segoe UI</vt:lpstr>
      <vt:lpstr>Arial Unicode MS</vt:lpstr>
      <vt:lpstr>Calibri</vt:lpstr>
      <vt:lpstr>Times New Roman</vt:lpstr>
      <vt:lpstr>Calibri</vt:lpstr>
      <vt:lpstr>Arial Unicode MS</vt:lpstr>
      <vt:lpstr>Open Sans Light</vt:lpstr>
      <vt:lpstr>zihun70hao-lingyueheiti</vt:lpstr>
      <vt:lpstr>思源黑体 CN Normal</vt:lpstr>
      <vt:lpstr>黑体</vt:lpstr>
      <vt:lpstr>华文细黑</vt:lpstr>
      <vt:lpstr>Courier New</vt:lpstr>
      <vt:lpstr>Open Sans</vt:lpstr>
      <vt:lpstr>自定义设计方案</vt:lpstr>
      <vt:lpstr>PowerPoint 演示文稿</vt:lpstr>
      <vt:lpstr>PowerPoint 演示文稿</vt:lpstr>
      <vt:lpstr>PowerPoint 演示文稿</vt:lpstr>
      <vt:lpstr>PowerPoint 演示文稿</vt:lpstr>
      <vt:lpstr>驱动概念介绍</vt:lpstr>
      <vt:lpstr>JDBC应用开发介绍</vt:lpstr>
      <vt:lpstr>ODBC应用开发介绍</vt:lpstr>
      <vt:lpstr>PowerPoint 演示文稿</vt:lpstr>
      <vt:lpstr>分布式数据库中间件服务(DDM)</vt:lpstr>
      <vt:lpstr>为什么需要DDM？</vt:lpstr>
      <vt:lpstr>常用的数据分片解决方案</vt:lpstr>
      <vt:lpstr>DDM关键特性 - 读写分离</vt:lpstr>
      <vt:lpstr>DDM关键特性 - 数据分片</vt:lpstr>
      <vt:lpstr>DDM关键特性 - 数据库平滑扩容</vt:lpstr>
      <vt:lpstr>DDM适用场景</vt:lpstr>
      <vt:lpstr>DDM使用方法 - 购买数据库中间件实例 (1)</vt:lpstr>
      <vt:lpstr>DDM使用方法 - 购买数据库中间件实例 (2)</vt:lpstr>
      <vt:lpstr>DDM使用方法 - 购买数据库中间件实例 (3)</vt:lpstr>
      <vt:lpstr>DDM使用方法 - 购买数据库中间件实例 (4)</vt:lpstr>
      <vt:lpstr>DDM使用方法 - 购买数据库中间件实例 (5)</vt:lpstr>
      <vt:lpstr>DDM使用方法 - 数据分片 (1)</vt:lpstr>
      <vt:lpstr>DDM使用方法 - 数据分片 (2)</vt:lpstr>
      <vt:lpstr>DDM使用方法 - 数据分片 (3)</vt:lpstr>
      <vt:lpstr>DDM使用方法 - 数据分片 (4)</vt:lpstr>
      <vt:lpstr>PowerPoint 演示文稿</vt:lpstr>
      <vt:lpstr>华为云数据复制服务DRS</vt:lpstr>
      <vt:lpstr>DRS具备的能力</vt:lpstr>
      <vt:lpstr>DRS具备的能力</vt:lpstr>
      <vt:lpstr>DRS关键特性 - 引导式迁移</vt:lpstr>
      <vt:lpstr>DRS使用方法 - 场景化选择</vt:lpstr>
      <vt:lpstr>DRS使用方法 - 网络与安全</vt:lpstr>
      <vt:lpstr>DRS使用方法 - 多种迁移模式</vt:lpstr>
      <vt:lpstr>DRS使用方法 - 用户迁移</vt:lpstr>
      <vt:lpstr>DRS使用方法 - 参数迁移</vt:lpstr>
      <vt:lpstr>DRS使用方法 - 预检查</vt:lpstr>
      <vt:lpstr>DRS使用方法 - 迁移监控</vt:lpstr>
      <vt:lpstr>DRS使用方法 - 迁移对比</vt:lpstr>
      <vt:lpstr>PowerPoint 演示文稿</vt:lpstr>
      <vt:lpstr>数据管理服务DAS</vt:lpstr>
      <vt:lpstr>DAS功能介绍 (1)</vt:lpstr>
      <vt:lpstr>DAS功能介绍 (2)</vt:lpstr>
      <vt:lpstr>DAS系统架构</vt:lpstr>
      <vt:lpstr>DAS应用场景：标准版</vt:lpstr>
      <vt:lpstr>DAS应用场景：企业版</vt:lpstr>
      <vt:lpstr>DAS使用方法 - 新增数据库连接 (1)</vt:lpstr>
      <vt:lpstr>DAS使用方法 - 新增数据库连接 (2)</vt:lpstr>
      <vt:lpstr>DAS使用方法 - 新增数据库连接 (3)</vt:lpstr>
      <vt:lpstr>DAS使用方法 - 新增数据库连接 (4)</vt:lpstr>
      <vt:lpstr>DAS使用方法 - 新增数据库连接 (5)</vt:lpstr>
      <vt:lpstr>DAS使用方法 - 新建对象 (1)</vt:lpstr>
      <vt:lpstr>DAS使用方法 - 新建对象 (2)</vt:lpstr>
      <vt:lpstr>DAS使用方法 - 新建对象 (3)</vt:lpstr>
      <vt:lpstr>DAS使用方法 - 新建对象 (4)</vt:lpstr>
      <vt:lpstr>DAS使用方法 - 新建对象 (5)</vt:lpstr>
      <vt:lpstr>DAS使用方法 - 新建对象 (6)</vt:lpstr>
      <vt:lpstr>DAS使用方法 - SQL操作 (1)</vt:lpstr>
      <vt:lpstr>DAS使用方法 - SQL操作 (2)</vt:lpstr>
      <vt:lpstr>DAS使用方法 - SQL操作 (3)</vt:lpstr>
      <vt:lpstr>DAS使用方法 - 导入导出 (1)</vt:lpstr>
      <vt:lpstr>DAS使用方法 - 导入导出 (2)</vt:lpstr>
      <vt:lpstr>DAS使用方法 - 表结构对比</vt:lpstr>
      <vt:lpstr>PowerPoint 演示文稿</vt:lpstr>
      <vt:lpstr>客户端工具介绍</vt:lpstr>
      <vt:lpstr>gsql - 下载</vt:lpstr>
      <vt:lpstr>gsql - 配置数据库服务器</vt:lpstr>
      <vt:lpstr>gsql - 配置数据库服务器</vt:lpstr>
      <vt:lpstr>gsql - 配置数据库服务器</vt:lpstr>
      <vt:lpstr>gsql - 连接数据库</vt:lpstr>
      <vt:lpstr>gsql - 使用方法 </vt:lpstr>
      <vt:lpstr>PowerPoint 演示文稿</vt:lpstr>
      <vt:lpstr>Data Studio介绍</vt:lpstr>
      <vt:lpstr>下载安装并运行Data Studio</vt:lpstr>
      <vt:lpstr>下载安装并运行Data Studio</vt:lpstr>
      <vt:lpstr>Data Studio连接数据库</vt:lpstr>
      <vt:lpstr>Data Studio主界面的组成</vt:lpstr>
      <vt:lpstr>Data Studio的基本功能</vt:lpstr>
      <vt:lpstr>Data Studio的基本功能</vt:lpstr>
      <vt:lpstr>PowerPoint 演示文稿</vt:lpstr>
      <vt:lpstr>MySQL Workbench介绍</vt:lpstr>
      <vt:lpstr>下载安装并运行MySQL Workbench</vt:lpstr>
      <vt:lpstr>使用MySQL Workbench连接数据库</vt:lpstr>
      <vt:lpstr>MySQL Workbench主界面的组成</vt:lpstr>
      <vt:lpstr>MySQL Workbench的基本功能</vt:lpstr>
      <vt:lpstr>MySQL Workbench的基本功能</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马瑞新</cp:lastModifiedBy>
  <cp:revision>206</cp:revision>
  <dcterms:created xsi:type="dcterms:W3CDTF">2018-11-29T10:16:00Z</dcterms:created>
  <dcterms:modified xsi:type="dcterms:W3CDTF">2021-01-10T04:02:41Z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(3)K3XfdiYKGItVjZ0Ak0t89Td5eob6DC8jAb9hGv7K4gXetv0XF7p7j5hU64Ie14JWioSiWrQZ
asRWCa/8ZJRC4mI5ZJg+neNcpDnZyPE0pXQuS0FY15tQlEC+IuzUuow7z8rVttOcnq61WHE3
MDzaoErPqex9yQ//ydKSHD7QV3fbGoLqYUGxDy8qNEImJSXHcMI1AZSinZMbhjbzwbCo+dJy
cnU1DrJkL2MyOQxOpZ</vt:lpwstr>
  </property>
  <property fmtid="{D5CDD505-2E9C-101B-9397-08002B2CF9AE}" pid="3" name="_2015_ms_pID_7253431">
    <vt:lpwstr>7yrFuXWBKS9fKWjlmyZrsBA/AM23heDeQj9ZdxX57P24CYI8db7+Lh
LblgD0C7NW9DV0CykUgAYWqYdB0bLhMMkaZ2D+9dIW4eFVGJnMJQZrQ7C5xrM9c5YqLRPlCl
mySykSbYKSQWvQYh0lvjkDuWWEoDjy9mcvT/WMPkJIiPy56/FyPHUrs2/5Bd1ydBo9f8ZKJV
p5lQAZELDBq/t1WinraSs1h0Z2/Y8T5ypNm2</vt:lpwstr>
  </property>
  <property fmtid="{D5CDD505-2E9C-101B-9397-08002B2CF9AE}" pid="4" name="_2015_ms_pID_7253432">
    <vt:lpwstr>ztTwDtPEdh9Xr+WDAtfjJr0=</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1594168340</vt:lpwstr>
  </property>
  <property fmtid="{D5CDD505-2E9C-101B-9397-08002B2CF9AE}" pid="9" name="KSOProductBuildVer">
    <vt:lpwstr>2052-11.1.0.10314</vt:lpwstr>
  </property>
</Properties>
</file>